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4" r:id="rId4"/>
    <p:sldId id="265" r:id="rId5"/>
    <p:sldId id="267" r:id="rId6"/>
    <p:sldId id="266" r:id="rId7"/>
    <p:sldId id="269" r:id="rId8"/>
    <p:sldId id="270" r:id="rId9"/>
    <p:sldId id="271" r:id="rId10"/>
    <p:sldId id="27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6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298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858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846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074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511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784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90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019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3880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0188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698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86402-E90F-44B9-91D8-8EB4912486B5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1276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719190" y="616449"/>
            <a:ext cx="3501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National 5 Applications of Maths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9190" y="1212351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Budgeting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9190" y="1746072"/>
            <a:ext cx="28248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Trebuchet MS" panose="020B0603020202020204" pitchFamily="34" charset="0"/>
                <a:hlinkClick r:id="rId2" action="ppaction://hlinksldjump"/>
              </a:rPr>
              <a:t>Budgeting Calculations</a:t>
            </a:r>
            <a:endParaRPr lang="en-GB" dirty="0"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Trebuchet MS" panose="020B0603020202020204" pitchFamily="34" charset="0"/>
                <a:hlinkClick r:id="rId3" action="ppaction://hlinksldjump"/>
              </a:rPr>
              <a:t>Exam Style Questions</a:t>
            </a:r>
            <a:endParaRPr lang="en-GB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1690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407648" y="-89764"/>
            <a:ext cx="143821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Budgeting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506148" y="512331"/>
            <a:ext cx="274626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Budgeting Questions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33F065-19E7-C243-BAA7-7D442EF4A024}"/>
              </a:ext>
            </a:extLst>
          </p:cNvPr>
          <p:cNvSpPr txBox="1"/>
          <p:nvPr/>
        </p:nvSpPr>
        <p:spPr>
          <a:xfrm>
            <a:off x="743727" y="1104190"/>
            <a:ext cx="1052625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rebuchet MS" panose="020B0703020202090204" pitchFamily="34" charset="0"/>
              </a:rPr>
              <a:t>Example 3: Euan’s decides to save </a:t>
            </a:r>
            <a:r>
              <a:rPr lang="en-US" b="1" dirty="0">
                <a:latin typeface="Trebuchet MS" panose="020B0703020202090204" pitchFamily="34" charset="0"/>
              </a:rPr>
              <a:t>half</a:t>
            </a:r>
            <a:r>
              <a:rPr lang="en-US" dirty="0">
                <a:latin typeface="Trebuchet MS" panose="020B0703020202090204" pitchFamily="34" charset="0"/>
              </a:rPr>
              <a:t> the money he has left so he can go on a holiday in 6 months.</a:t>
            </a:r>
          </a:p>
          <a:p>
            <a:r>
              <a:rPr lang="en-US" dirty="0">
                <a:latin typeface="Trebuchet MS" panose="020B0703020202090204" pitchFamily="34" charset="0"/>
              </a:rPr>
              <a:t>Euan can see three package deals for his holiday for the following prices.</a:t>
            </a:r>
          </a:p>
          <a:p>
            <a:endParaRPr lang="en-US" dirty="0">
              <a:latin typeface="Trebuchet MS" panose="020B0703020202090204" pitchFamily="34" charset="0"/>
            </a:endParaRPr>
          </a:p>
          <a:p>
            <a:endParaRPr lang="en-US" dirty="0">
              <a:latin typeface="Trebuchet MS" panose="020B0703020202090204" pitchFamily="34" charset="0"/>
            </a:endParaRPr>
          </a:p>
          <a:p>
            <a:endParaRPr lang="en-US" dirty="0">
              <a:latin typeface="Trebuchet MS" panose="020B0703020202090204" pitchFamily="34" charset="0"/>
            </a:endParaRPr>
          </a:p>
          <a:p>
            <a:endParaRPr lang="en-US" dirty="0">
              <a:latin typeface="Trebuchet MS" panose="020B0703020202090204" pitchFamily="34" charset="0"/>
            </a:endParaRPr>
          </a:p>
          <a:p>
            <a:endParaRPr lang="en-US" dirty="0">
              <a:latin typeface="Trebuchet MS" panose="020B0703020202090204" pitchFamily="34" charset="0"/>
            </a:endParaRPr>
          </a:p>
          <a:p>
            <a:endParaRPr lang="en-US" dirty="0">
              <a:latin typeface="Trebuchet MS" panose="020B0703020202090204" pitchFamily="34" charset="0"/>
            </a:endParaRPr>
          </a:p>
          <a:p>
            <a:endParaRPr lang="en-US" dirty="0">
              <a:latin typeface="Trebuchet MS" panose="020B0703020202090204" pitchFamily="34" charset="0"/>
            </a:endParaRPr>
          </a:p>
          <a:p>
            <a:r>
              <a:rPr lang="en-US" dirty="0">
                <a:latin typeface="Trebuchet MS" panose="020B0703020202090204" pitchFamily="34" charset="0"/>
              </a:rPr>
              <a:t>c) What is the most expensive package that Euan can afford?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869F7B5-BF4C-4C4C-9092-5A26A1B985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7269807"/>
              </p:ext>
            </p:extLst>
          </p:nvPr>
        </p:nvGraphicFramePr>
        <p:xfrm>
          <a:off x="4450080" y="1911493"/>
          <a:ext cx="2887980" cy="14798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42">
                  <a:extLst>
                    <a:ext uri="{9D8B030D-6E8A-4147-A177-3AD203B41FA5}">
                      <a16:colId xmlns:a16="http://schemas.microsoft.com/office/drawing/2014/main" val="3980626929"/>
                    </a:ext>
                  </a:extLst>
                </a:gridCol>
                <a:gridCol w="980838">
                  <a:extLst>
                    <a:ext uri="{9D8B030D-6E8A-4147-A177-3AD203B41FA5}">
                      <a16:colId xmlns:a16="http://schemas.microsoft.com/office/drawing/2014/main" val="4270335489"/>
                    </a:ext>
                  </a:extLst>
                </a:gridCol>
              </a:tblGrid>
              <a:tr h="429721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Package 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£750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0014293"/>
                  </a:ext>
                </a:extLst>
              </a:tr>
              <a:tr h="429721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Package 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£890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1811559"/>
                  </a:ext>
                </a:extLst>
              </a:tr>
              <a:tr h="620369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Package 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£1100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59951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2991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407648" y="-89764"/>
            <a:ext cx="143821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Budgeting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506148" y="512331"/>
            <a:ext cx="274626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Budgeting Questions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33F065-19E7-C243-BAA7-7D442EF4A024}"/>
              </a:ext>
            </a:extLst>
          </p:cNvPr>
          <p:cNvSpPr txBox="1"/>
          <p:nvPr/>
        </p:nvSpPr>
        <p:spPr>
          <a:xfrm>
            <a:off x="743727" y="1104190"/>
            <a:ext cx="107045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rebuchet MS" panose="020B0703020202090204" pitchFamily="34" charset="0"/>
              </a:rPr>
              <a:t>Example 1: Sophie is saving to buy a new laptop. She saves £28 a week for a laptop costing £495. Will she have enough money in 15 weeks? </a:t>
            </a:r>
          </a:p>
        </p:txBody>
      </p:sp>
    </p:spTree>
    <p:extLst>
      <p:ext uri="{BB962C8B-B14F-4D97-AF65-F5344CB8AC3E}">
        <p14:creationId xmlns:p14="http://schemas.microsoft.com/office/powerpoint/2010/main" val="2431982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407648" y="-89764"/>
            <a:ext cx="143821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Budgeting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506148" y="512331"/>
            <a:ext cx="274626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Budgeting Questions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33F065-19E7-C243-BAA7-7D442EF4A024}"/>
              </a:ext>
            </a:extLst>
          </p:cNvPr>
          <p:cNvSpPr txBox="1"/>
          <p:nvPr/>
        </p:nvSpPr>
        <p:spPr>
          <a:xfrm>
            <a:off x="743727" y="1104190"/>
            <a:ext cx="107045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rebuchet MS" panose="020B0703020202090204" pitchFamily="34" charset="0"/>
              </a:rPr>
              <a:t>Example 2: The following table to calculate the cost of loan repayments, based on how much you borrow and how soon you wish to pay it back.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488ACFE7-38D1-2140-8281-36A0711169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9316738"/>
              </p:ext>
            </p:extLst>
          </p:nvPr>
        </p:nvGraphicFramePr>
        <p:xfrm>
          <a:off x="2743986" y="1870266"/>
          <a:ext cx="6637662" cy="2385377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106277">
                  <a:extLst>
                    <a:ext uri="{9D8B030D-6E8A-4147-A177-3AD203B41FA5}">
                      <a16:colId xmlns:a16="http://schemas.microsoft.com/office/drawing/2014/main" val="1918876348"/>
                    </a:ext>
                  </a:extLst>
                </a:gridCol>
                <a:gridCol w="1106277">
                  <a:extLst>
                    <a:ext uri="{9D8B030D-6E8A-4147-A177-3AD203B41FA5}">
                      <a16:colId xmlns:a16="http://schemas.microsoft.com/office/drawing/2014/main" val="3817346212"/>
                    </a:ext>
                  </a:extLst>
                </a:gridCol>
                <a:gridCol w="1106277">
                  <a:extLst>
                    <a:ext uri="{9D8B030D-6E8A-4147-A177-3AD203B41FA5}">
                      <a16:colId xmlns:a16="http://schemas.microsoft.com/office/drawing/2014/main" val="1239116400"/>
                    </a:ext>
                  </a:extLst>
                </a:gridCol>
                <a:gridCol w="1106277">
                  <a:extLst>
                    <a:ext uri="{9D8B030D-6E8A-4147-A177-3AD203B41FA5}">
                      <a16:colId xmlns:a16="http://schemas.microsoft.com/office/drawing/2014/main" val="1024921826"/>
                    </a:ext>
                  </a:extLst>
                </a:gridCol>
                <a:gridCol w="1106277">
                  <a:extLst>
                    <a:ext uri="{9D8B030D-6E8A-4147-A177-3AD203B41FA5}">
                      <a16:colId xmlns:a16="http://schemas.microsoft.com/office/drawing/2014/main" val="326575805"/>
                    </a:ext>
                  </a:extLst>
                </a:gridCol>
                <a:gridCol w="1106277">
                  <a:extLst>
                    <a:ext uri="{9D8B030D-6E8A-4147-A177-3AD203B41FA5}">
                      <a16:colId xmlns:a16="http://schemas.microsoft.com/office/drawing/2014/main" val="2888243767"/>
                    </a:ext>
                  </a:extLst>
                </a:gridCol>
              </a:tblGrid>
              <a:tr h="2623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300 months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240 months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180 months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120 months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60 months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9678863"/>
                  </a:ext>
                </a:extLst>
              </a:tr>
              <a:tr h="2623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£30 000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£220</a:t>
                      </a:r>
                      <a:r>
                        <a:rPr lang="en-GB" sz="1600">
                          <a:effectLst/>
                          <a:sym typeface="Symbol" pitchFamily="2" charset="2"/>
                        </a:rPr>
                        <a:t></a:t>
                      </a:r>
                      <a:r>
                        <a:rPr lang="en-GB" sz="1600">
                          <a:effectLst/>
                        </a:rPr>
                        <a:t>76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£240</a:t>
                      </a:r>
                      <a:r>
                        <a:rPr lang="en-GB" sz="1600">
                          <a:effectLst/>
                          <a:sym typeface="Symbol" pitchFamily="2" charset="2"/>
                        </a:rPr>
                        <a:t></a:t>
                      </a:r>
                      <a:r>
                        <a:rPr lang="en-GB" sz="1600">
                          <a:effectLst/>
                        </a:rPr>
                        <a:t>80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£277</a:t>
                      </a:r>
                      <a:r>
                        <a:rPr lang="en-GB" sz="1600">
                          <a:effectLst/>
                          <a:sym typeface="Symbol" pitchFamily="2" charset="2"/>
                        </a:rPr>
                        <a:t></a:t>
                      </a:r>
                      <a:r>
                        <a:rPr lang="en-GB" sz="1600">
                          <a:effectLst/>
                        </a:rPr>
                        <a:t>29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£355</a:t>
                      </a:r>
                      <a:r>
                        <a:rPr lang="en-GB" sz="1600">
                          <a:effectLst/>
                          <a:sym typeface="Symbol" pitchFamily="2" charset="2"/>
                        </a:rPr>
                        <a:t></a:t>
                      </a:r>
                      <a:r>
                        <a:rPr lang="en-GB" sz="1600">
                          <a:effectLst/>
                        </a:rPr>
                        <a:t>35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£600</a:t>
                      </a:r>
                      <a:r>
                        <a:rPr lang="en-GB" sz="1600">
                          <a:effectLst/>
                          <a:sym typeface="Symbol" pitchFamily="2" charset="2"/>
                        </a:rPr>
                        <a:t></a:t>
                      </a:r>
                      <a:r>
                        <a:rPr lang="en-GB" sz="1600">
                          <a:effectLst/>
                        </a:rPr>
                        <a:t>45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7049439"/>
                  </a:ext>
                </a:extLst>
              </a:tr>
              <a:tr h="2623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£25 000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£202</a:t>
                      </a:r>
                      <a:r>
                        <a:rPr lang="en-GB" sz="1600">
                          <a:effectLst/>
                          <a:sym typeface="Symbol" pitchFamily="2" charset="2"/>
                        </a:rPr>
                        <a:t></a:t>
                      </a:r>
                      <a:r>
                        <a:rPr lang="en-GB" sz="1600">
                          <a:effectLst/>
                        </a:rPr>
                        <a:t>86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£218</a:t>
                      </a:r>
                      <a:r>
                        <a:rPr lang="en-GB" sz="1600">
                          <a:effectLst/>
                          <a:sym typeface="Symbol" pitchFamily="2" charset="2"/>
                        </a:rPr>
                        <a:t></a:t>
                      </a:r>
                      <a:r>
                        <a:rPr lang="en-GB" sz="1600">
                          <a:effectLst/>
                        </a:rPr>
                        <a:t>41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£247</a:t>
                      </a:r>
                      <a:r>
                        <a:rPr lang="en-GB" sz="1600">
                          <a:effectLst/>
                          <a:sym typeface="Symbol" pitchFamily="2" charset="2"/>
                        </a:rPr>
                        <a:t></a:t>
                      </a:r>
                      <a:r>
                        <a:rPr lang="en-GB" sz="1600">
                          <a:effectLst/>
                        </a:rPr>
                        <a:t>53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£311</a:t>
                      </a:r>
                      <a:r>
                        <a:rPr lang="en-GB" sz="1600">
                          <a:effectLst/>
                          <a:sym typeface="Symbol" pitchFamily="2" charset="2"/>
                        </a:rPr>
                        <a:t></a:t>
                      </a:r>
                      <a:r>
                        <a:rPr lang="en-GB" sz="1600">
                          <a:effectLst/>
                        </a:rPr>
                        <a:t>20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£514</a:t>
                      </a:r>
                      <a:r>
                        <a:rPr lang="en-GB" sz="1600">
                          <a:effectLst/>
                          <a:sym typeface="Symbol" pitchFamily="2" charset="2"/>
                        </a:rPr>
                        <a:t></a:t>
                      </a:r>
                      <a:r>
                        <a:rPr lang="en-GB" sz="1600">
                          <a:effectLst/>
                        </a:rPr>
                        <a:t>02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5310542"/>
                  </a:ext>
                </a:extLst>
              </a:tr>
              <a:tr h="2623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£20 000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£162</a:t>
                      </a:r>
                      <a:r>
                        <a:rPr lang="en-GB" sz="1600">
                          <a:effectLst/>
                          <a:sym typeface="Symbol" pitchFamily="2" charset="2"/>
                        </a:rPr>
                        <a:t></a:t>
                      </a:r>
                      <a:r>
                        <a:rPr lang="en-GB" sz="1600">
                          <a:effectLst/>
                        </a:rPr>
                        <a:t>29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£174</a:t>
                      </a:r>
                      <a:r>
                        <a:rPr lang="en-GB" sz="1600">
                          <a:effectLst/>
                          <a:sym typeface="Symbol" pitchFamily="2" charset="2"/>
                        </a:rPr>
                        <a:t></a:t>
                      </a:r>
                      <a:r>
                        <a:rPr lang="en-GB" sz="1600">
                          <a:effectLst/>
                        </a:rPr>
                        <a:t>73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£198</a:t>
                      </a:r>
                      <a:r>
                        <a:rPr lang="en-GB" sz="1600">
                          <a:effectLst/>
                          <a:sym typeface="Symbol" pitchFamily="2" charset="2"/>
                        </a:rPr>
                        <a:t></a:t>
                      </a:r>
                      <a:r>
                        <a:rPr lang="en-GB" sz="1600">
                          <a:effectLst/>
                        </a:rPr>
                        <a:t>03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£248</a:t>
                      </a:r>
                      <a:r>
                        <a:rPr lang="en-GB" sz="1600">
                          <a:effectLst/>
                          <a:sym typeface="Symbol" pitchFamily="2" charset="2"/>
                        </a:rPr>
                        <a:t></a:t>
                      </a:r>
                      <a:r>
                        <a:rPr lang="en-GB" sz="1600">
                          <a:effectLst/>
                        </a:rPr>
                        <a:t>96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£411</a:t>
                      </a:r>
                      <a:r>
                        <a:rPr lang="en-GB" sz="1600">
                          <a:effectLst/>
                          <a:sym typeface="Symbol" pitchFamily="2" charset="2"/>
                        </a:rPr>
                        <a:t></a:t>
                      </a:r>
                      <a:r>
                        <a:rPr lang="en-GB" sz="1600">
                          <a:effectLst/>
                        </a:rPr>
                        <a:t>22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1680727"/>
                  </a:ext>
                </a:extLst>
              </a:tr>
              <a:tr h="2623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£15 000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£131</a:t>
                      </a:r>
                      <a:r>
                        <a:rPr lang="en-GB" sz="1600">
                          <a:effectLst/>
                          <a:sym typeface="Symbol" pitchFamily="2" charset="2"/>
                        </a:rPr>
                        <a:t></a:t>
                      </a:r>
                      <a:r>
                        <a:rPr lang="en-GB" sz="1600">
                          <a:effectLst/>
                        </a:rPr>
                        <a:t>23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£139</a:t>
                      </a:r>
                      <a:r>
                        <a:rPr lang="en-GB" sz="1600">
                          <a:effectLst/>
                          <a:sym typeface="Symbol" pitchFamily="2" charset="2"/>
                        </a:rPr>
                        <a:t></a:t>
                      </a:r>
                      <a:r>
                        <a:rPr lang="en-GB" sz="1600">
                          <a:effectLst/>
                        </a:rPr>
                        <a:t>90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£156</a:t>
                      </a:r>
                      <a:r>
                        <a:rPr lang="en-GB" sz="1600">
                          <a:effectLst/>
                          <a:sym typeface="Symbol" pitchFamily="2" charset="2"/>
                        </a:rPr>
                        <a:t></a:t>
                      </a:r>
                      <a:r>
                        <a:rPr lang="en-GB" sz="1600">
                          <a:effectLst/>
                        </a:rPr>
                        <a:t>78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£194</a:t>
                      </a:r>
                      <a:r>
                        <a:rPr lang="en-GB" sz="1600">
                          <a:effectLst/>
                          <a:sym typeface="Symbol" pitchFamily="2" charset="2"/>
                        </a:rPr>
                        <a:t></a:t>
                      </a:r>
                      <a:r>
                        <a:rPr lang="en-GB" sz="1600">
                          <a:effectLst/>
                        </a:rPr>
                        <a:t>23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£315</a:t>
                      </a:r>
                      <a:r>
                        <a:rPr lang="en-GB" sz="1600">
                          <a:effectLst/>
                          <a:sym typeface="Symbol" pitchFamily="2" charset="2"/>
                        </a:rPr>
                        <a:t></a:t>
                      </a:r>
                      <a:r>
                        <a:rPr lang="en-GB" sz="1600">
                          <a:effectLst/>
                        </a:rPr>
                        <a:t>15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253023"/>
                  </a:ext>
                </a:extLst>
              </a:tr>
              <a:tr h="2623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£10 000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£93</a:t>
                      </a:r>
                      <a:r>
                        <a:rPr lang="en-GB" sz="1600">
                          <a:effectLst/>
                          <a:sym typeface="Symbol" pitchFamily="2" charset="2"/>
                        </a:rPr>
                        <a:t></a:t>
                      </a:r>
                      <a:r>
                        <a:rPr lang="en-GB" sz="1600">
                          <a:effectLst/>
                        </a:rPr>
                        <a:t>91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£99</a:t>
                      </a:r>
                      <a:r>
                        <a:rPr lang="en-GB" sz="1600">
                          <a:effectLst/>
                          <a:sym typeface="Symbol" pitchFamily="2" charset="2"/>
                        </a:rPr>
                        <a:t></a:t>
                      </a:r>
                      <a:r>
                        <a:rPr lang="en-GB" sz="1600">
                          <a:effectLst/>
                        </a:rPr>
                        <a:t>35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£110</a:t>
                      </a:r>
                      <a:r>
                        <a:rPr lang="en-GB" sz="1600">
                          <a:effectLst/>
                          <a:sym typeface="Symbol" pitchFamily="2" charset="2"/>
                        </a:rPr>
                        <a:t></a:t>
                      </a:r>
                      <a:r>
                        <a:rPr lang="en-GB" sz="1600">
                          <a:effectLst/>
                        </a:rPr>
                        <a:t>09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£134</a:t>
                      </a:r>
                      <a:r>
                        <a:rPr lang="en-GB" sz="1600">
                          <a:effectLst/>
                          <a:sym typeface="Symbol" pitchFamily="2" charset="2"/>
                        </a:rPr>
                        <a:t></a:t>
                      </a:r>
                      <a:r>
                        <a:rPr lang="en-GB" sz="1600">
                          <a:effectLst/>
                        </a:rPr>
                        <a:t>53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£214</a:t>
                      </a:r>
                      <a:r>
                        <a:rPr lang="en-GB" sz="1600">
                          <a:effectLst/>
                          <a:sym typeface="Symbol" pitchFamily="2" charset="2"/>
                        </a:rPr>
                        <a:t></a:t>
                      </a:r>
                      <a:r>
                        <a:rPr lang="en-GB" sz="1600">
                          <a:effectLst/>
                        </a:rPr>
                        <a:t>50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9490663"/>
                  </a:ext>
                </a:extLst>
              </a:tr>
              <a:tr h="2623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£7 000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£65</a:t>
                      </a:r>
                      <a:r>
                        <a:rPr lang="en-GB" sz="1600">
                          <a:effectLst/>
                          <a:sym typeface="Symbol" pitchFamily="2" charset="2"/>
                        </a:rPr>
                        <a:t></a:t>
                      </a:r>
                      <a:r>
                        <a:rPr lang="en-GB" sz="1600">
                          <a:effectLst/>
                        </a:rPr>
                        <a:t>73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£69</a:t>
                      </a:r>
                      <a:r>
                        <a:rPr lang="en-GB" sz="1600">
                          <a:effectLst/>
                          <a:sym typeface="Symbol" pitchFamily="2" charset="2"/>
                        </a:rPr>
                        <a:t></a:t>
                      </a:r>
                      <a:r>
                        <a:rPr lang="en-GB" sz="1600">
                          <a:effectLst/>
                        </a:rPr>
                        <a:t>55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£77</a:t>
                      </a:r>
                      <a:r>
                        <a:rPr lang="en-GB" sz="1600">
                          <a:effectLst/>
                          <a:sym typeface="Symbol" pitchFamily="2" charset="2"/>
                        </a:rPr>
                        <a:t></a:t>
                      </a:r>
                      <a:r>
                        <a:rPr lang="en-GB" sz="1600">
                          <a:effectLst/>
                        </a:rPr>
                        <a:t>07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£94</a:t>
                      </a:r>
                      <a:r>
                        <a:rPr lang="en-GB" sz="1600">
                          <a:effectLst/>
                          <a:sym typeface="Symbol" pitchFamily="2" charset="2"/>
                        </a:rPr>
                        <a:t></a:t>
                      </a:r>
                      <a:r>
                        <a:rPr lang="en-GB" sz="1600">
                          <a:effectLst/>
                        </a:rPr>
                        <a:t>17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£150</a:t>
                      </a:r>
                      <a:r>
                        <a:rPr lang="en-GB" sz="1600">
                          <a:effectLst/>
                          <a:sym typeface="Symbol" pitchFamily="2" charset="2"/>
                        </a:rPr>
                        <a:t></a:t>
                      </a:r>
                      <a:r>
                        <a:rPr lang="en-GB" sz="1600">
                          <a:effectLst/>
                        </a:rPr>
                        <a:t>21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3442048"/>
                  </a:ext>
                </a:extLst>
              </a:tr>
              <a:tr h="2623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£5 000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£46</a:t>
                      </a:r>
                      <a:r>
                        <a:rPr lang="en-GB" sz="1600">
                          <a:effectLst/>
                          <a:sym typeface="Symbol" pitchFamily="2" charset="2"/>
                        </a:rPr>
                        <a:t></a:t>
                      </a:r>
                      <a:r>
                        <a:rPr lang="en-GB" sz="1600">
                          <a:effectLst/>
                        </a:rPr>
                        <a:t>96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£49</a:t>
                      </a:r>
                      <a:r>
                        <a:rPr lang="en-GB" sz="1600">
                          <a:effectLst/>
                          <a:sym typeface="Symbol" pitchFamily="2" charset="2"/>
                        </a:rPr>
                        <a:t></a:t>
                      </a:r>
                      <a:r>
                        <a:rPr lang="en-GB" sz="1600">
                          <a:effectLst/>
                        </a:rPr>
                        <a:t>68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£55</a:t>
                      </a:r>
                      <a:r>
                        <a:rPr lang="en-GB" sz="1600">
                          <a:effectLst/>
                          <a:sym typeface="Symbol" pitchFamily="2" charset="2"/>
                        </a:rPr>
                        <a:t></a:t>
                      </a:r>
                      <a:r>
                        <a:rPr lang="en-GB" sz="1600">
                          <a:effectLst/>
                        </a:rPr>
                        <a:t>05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£67</a:t>
                      </a:r>
                      <a:r>
                        <a:rPr lang="en-GB" sz="1600">
                          <a:effectLst/>
                          <a:sym typeface="Symbol" pitchFamily="2" charset="2"/>
                        </a:rPr>
                        <a:t></a:t>
                      </a:r>
                      <a:r>
                        <a:rPr lang="en-GB" sz="1600">
                          <a:effectLst/>
                        </a:rPr>
                        <a:t>27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£107</a:t>
                      </a:r>
                      <a:r>
                        <a:rPr lang="en-GB" sz="1600" dirty="0">
                          <a:effectLst/>
                          <a:sym typeface="Symbol" pitchFamily="2" charset="2"/>
                        </a:rPr>
                        <a:t></a:t>
                      </a:r>
                      <a:r>
                        <a:rPr lang="en-GB" sz="1600" dirty="0">
                          <a:effectLst/>
                        </a:rPr>
                        <a:t>29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8728175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3F145911-812F-634B-A9E4-D2398105BB4F}"/>
              </a:ext>
            </a:extLst>
          </p:cNvPr>
          <p:cNvSpPr txBox="1"/>
          <p:nvPr/>
        </p:nvSpPr>
        <p:spPr>
          <a:xfrm>
            <a:off x="805637" y="4313833"/>
            <a:ext cx="107045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rebuchet MS" panose="020B0703020202090204" pitchFamily="34" charset="0"/>
              </a:rPr>
              <a:t>Iona takes out a loan of £15 000 and wishes to pay it back over 240 months. How much will this loan cost in total? </a:t>
            </a:r>
          </a:p>
        </p:txBody>
      </p:sp>
    </p:spTree>
    <p:extLst>
      <p:ext uri="{BB962C8B-B14F-4D97-AF65-F5344CB8AC3E}">
        <p14:creationId xmlns:p14="http://schemas.microsoft.com/office/powerpoint/2010/main" val="547424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407648" y="-89764"/>
            <a:ext cx="143821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Budgeting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506148" y="512331"/>
            <a:ext cx="274626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Budgeting Questions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933F065-19E7-C243-BAA7-7D442EF4A024}"/>
                  </a:ext>
                </a:extLst>
              </p:cNvPr>
              <p:cNvSpPr txBox="1"/>
              <p:nvPr/>
            </p:nvSpPr>
            <p:spPr>
              <a:xfrm>
                <a:off x="617603" y="950915"/>
                <a:ext cx="10704545" cy="20677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Trebuchet MS" panose="020B0703020202090204" pitchFamily="34" charset="0"/>
                  </a:rPr>
                  <a:t>Example 3: Megan is buying a new sofa. The sofa has an advertised price of £1240</a:t>
                </a:r>
              </a:p>
              <a:p>
                <a:r>
                  <a:rPr lang="en-US" sz="2000" dirty="0">
                    <a:latin typeface="Trebuchet MS" panose="020B0703020202090204" pitchFamily="34" charset="0"/>
                  </a:rPr>
                  <a:t>Megan opts to pay for it using the following finance deal.</a:t>
                </a:r>
              </a:p>
              <a:p>
                <a:r>
                  <a:rPr lang="en-US" sz="2000" dirty="0">
                    <a:latin typeface="Trebuchet MS" panose="020B0703020202090204" pitchFamily="34" charset="0"/>
                  </a:rPr>
                  <a:t>A deposit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000" dirty="0">
                    <a:latin typeface="Trebuchet MS" panose="020B0703020202090204" pitchFamily="34" charset="0"/>
                  </a:rPr>
                  <a:t> of the advertised price </a:t>
                </a:r>
              </a:p>
              <a:p>
                <a:r>
                  <a:rPr lang="en-US" sz="2000" dirty="0">
                    <a:latin typeface="Trebuchet MS" panose="020B0703020202090204" pitchFamily="34" charset="0"/>
                  </a:rPr>
                  <a:t>8 installments of £126</a:t>
                </a:r>
              </a:p>
              <a:p>
                <a:r>
                  <a:rPr lang="en-US" sz="2000" dirty="0">
                    <a:latin typeface="Trebuchet MS" panose="020B0703020202090204" pitchFamily="34" charset="0"/>
                  </a:rPr>
                  <a:t>Final installment of 10%</a:t>
                </a:r>
              </a:p>
              <a:p>
                <a:r>
                  <a:rPr lang="en-US" sz="2000" dirty="0">
                    <a:latin typeface="Trebuchet MS" panose="020B0703020202090204" pitchFamily="34" charset="0"/>
                  </a:rPr>
                  <a:t>How much more does it cost for this finance deal?</a:t>
                </a: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933F065-19E7-C243-BAA7-7D442EF4A0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603" y="950915"/>
                <a:ext cx="10704545" cy="2067746"/>
              </a:xfrm>
              <a:prstGeom prst="rect">
                <a:avLst/>
              </a:prstGeom>
              <a:blipFill>
                <a:blip r:embed="rId2"/>
                <a:stretch>
                  <a:fillRect l="-592" t="-1220" b="-36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968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407648" y="-89764"/>
            <a:ext cx="143821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Budgeting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506148" y="512331"/>
            <a:ext cx="350448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Budgeting Exam Questions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A7D6ED5-2438-B549-9F68-1884F048E6E3}"/>
              </a:ext>
            </a:extLst>
          </p:cNvPr>
          <p:cNvSpPr txBox="1"/>
          <p:nvPr/>
        </p:nvSpPr>
        <p:spPr>
          <a:xfrm>
            <a:off x="743727" y="1104190"/>
            <a:ext cx="1070454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rebuchet MS" panose="020B0703020202090204" pitchFamily="34" charset="0"/>
              </a:rPr>
              <a:t>Example 1: </a:t>
            </a:r>
            <a:r>
              <a:rPr lang="en-US" sz="2000" dirty="0" err="1">
                <a:latin typeface="Trebuchet MS" panose="020B0703020202090204" pitchFamily="34" charset="0"/>
              </a:rPr>
              <a:t>Callum</a:t>
            </a:r>
            <a:r>
              <a:rPr lang="en-US" sz="2000" dirty="0">
                <a:latin typeface="Trebuchet MS" panose="020B0703020202090204" pitchFamily="34" charset="0"/>
              </a:rPr>
              <a:t> bought 400 shares for £600.</a:t>
            </a:r>
          </a:p>
          <a:p>
            <a:r>
              <a:rPr lang="en-US" sz="2000" dirty="0">
                <a:latin typeface="Trebuchet MS" panose="020B0703020202090204" pitchFamily="34" charset="0"/>
              </a:rPr>
              <a:t>The price of each share drops to £1.20 for each share.</a:t>
            </a:r>
          </a:p>
          <a:p>
            <a:r>
              <a:rPr lang="en-US" sz="2000" dirty="0">
                <a:latin typeface="Trebuchet MS" panose="020B0703020202090204" pitchFamily="34" charset="0"/>
              </a:rPr>
              <a:t>He decides to sell them but there is a 5% selling fee.</a:t>
            </a:r>
          </a:p>
          <a:p>
            <a:r>
              <a:rPr lang="en-US" sz="2000" dirty="0">
                <a:latin typeface="Trebuchet MS" panose="020B0703020202090204" pitchFamily="34" charset="0"/>
              </a:rPr>
              <a:t>Calculate the loss that </a:t>
            </a:r>
            <a:r>
              <a:rPr lang="en-US" sz="2000" dirty="0" err="1">
                <a:latin typeface="Trebuchet MS" panose="020B0703020202090204" pitchFamily="34" charset="0"/>
              </a:rPr>
              <a:t>Callum</a:t>
            </a:r>
            <a:r>
              <a:rPr lang="en-US" sz="2000" dirty="0">
                <a:latin typeface="Trebuchet MS" panose="020B0703020202090204" pitchFamily="34" charset="0"/>
              </a:rPr>
              <a:t> made.</a:t>
            </a:r>
          </a:p>
        </p:txBody>
      </p:sp>
    </p:spTree>
    <p:extLst>
      <p:ext uri="{BB962C8B-B14F-4D97-AF65-F5344CB8AC3E}">
        <p14:creationId xmlns:p14="http://schemas.microsoft.com/office/powerpoint/2010/main" val="2321954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407648" y="-89764"/>
            <a:ext cx="143821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Budgeting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506148" y="512331"/>
            <a:ext cx="274626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Budgeting Questions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33F065-19E7-C243-BAA7-7D442EF4A024}"/>
              </a:ext>
            </a:extLst>
          </p:cNvPr>
          <p:cNvSpPr txBox="1"/>
          <p:nvPr/>
        </p:nvSpPr>
        <p:spPr>
          <a:xfrm>
            <a:off x="743727" y="1104190"/>
            <a:ext cx="558849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rebuchet MS" panose="020B0703020202090204" pitchFamily="34" charset="0"/>
              </a:rPr>
              <a:t>Example 2: Fraser is going to buy a new computer system. He researches different retailers.</a:t>
            </a:r>
          </a:p>
          <a:p>
            <a:pPr marL="457200" indent="-457200">
              <a:buAutoNum type="alphaLcParenR"/>
            </a:pPr>
            <a:r>
              <a:rPr lang="en-US" sz="2000" dirty="0">
                <a:latin typeface="Trebuchet MS" panose="020B0703020202090204" pitchFamily="34" charset="0"/>
              </a:rPr>
              <a:t>How much would the computer cost if Fraser bought everything from </a:t>
            </a:r>
            <a:r>
              <a:rPr lang="en-US" sz="2000" dirty="0" err="1">
                <a:latin typeface="Trebuchet MS" panose="020B0703020202090204" pitchFamily="34" charset="0"/>
              </a:rPr>
              <a:t>Tonda</a:t>
            </a:r>
            <a:r>
              <a:rPr lang="en-US" sz="2000" dirty="0">
                <a:latin typeface="Trebuchet MS" panose="020B0703020202090204" pitchFamily="34" charset="0"/>
              </a:rPr>
              <a:t>?</a:t>
            </a:r>
          </a:p>
          <a:p>
            <a:endParaRPr lang="en-US" sz="2000" dirty="0">
              <a:latin typeface="Trebuchet MS" panose="020B0703020202090204" pitchFamily="34" charset="0"/>
            </a:endParaRP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2DB3DDB2-A859-8C49-AEF1-67A1713BF00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10" t="12665" r="6664" b="20575"/>
          <a:stretch/>
        </p:blipFill>
        <p:spPr bwMode="auto">
          <a:xfrm>
            <a:off x="6636165" y="877734"/>
            <a:ext cx="4490968" cy="2391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1597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407648" y="-89764"/>
            <a:ext cx="143821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Budgeting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506148" y="512331"/>
            <a:ext cx="274626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Budgeting Questions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33F065-19E7-C243-BAA7-7D442EF4A024}"/>
              </a:ext>
            </a:extLst>
          </p:cNvPr>
          <p:cNvSpPr txBox="1"/>
          <p:nvPr/>
        </p:nvSpPr>
        <p:spPr>
          <a:xfrm>
            <a:off x="743727" y="1104190"/>
            <a:ext cx="558849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rebuchet MS" panose="020B0703020202090204" pitchFamily="34" charset="0"/>
              </a:rPr>
              <a:t>Example 2: Fraser is going to buy a new computer system. He researches different retailers.</a:t>
            </a:r>
          </a:p>
          <a:p>
            <a:r>
              <a:rPr lang="en-US" dirty="0">
                <a:latin typeface="Trebuchet MS" panose="020B0703020202090204" pitchFamily="34" charset="0"/>
              </a:rPr>
              <a:t>b) Fraser pays for the TV with the following method.</a:t>
            </a:r>
          </a:p>
          <a:p>
            <a:r>
              <a:rPr lang="en-US" dirty="0">
                <a:latin typeface="Trebuchet MS" panose="020B0703020202090204" pitchFamily="34" charset="0"/>
              </a:rPr>
              <a:t>30% of the money up front.</a:t>
            </a:r>
          </a:p>
          <a:p>
            <a:r>
              <a:rPr lang="en-US" dirty="0">
                <a:latin typeface="Trebuchet MS" panose="020B0703020202090204" pitchFamily="34" charset="0"/>
              </a:rPr>
              <a:t>9 payments of £35</a:t>
            </a:r>
          </a:p>
          <a:p>
            <a:r>
              <a:rPr lang="en-US" dirty="0">
                <a:latin typeface="Trebuchet MS" panose="020B0703020202090204" pitchFamily="34" charset="0"/>
              </a:rPr>
              <a:t>How much more did Fraser pay for the computer with this method.</a:t>
            </a: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2DB3DDB2-A859-8C49-AEF1-67A1713BF00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10" t="12665" r="6664" b="20575"/>
          <a:stretch/>
        </p:blipFill>
        <p:spPr bwMode="auto">
          <a:xfrm>
            <a:off x="6614405" y="1020610"/>
            <a:ext cx="4490968" cy="2391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4423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407648" y="-89764"/>
            <a:ext cx="143821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Budgeting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506148" y="512331"/>
            <a:ext cx="274626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Budgeting Questions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33F065-19E7-C243-BAA7-7D442EF4A024}"/>
              </a:ext>
            </a:extLst>
          </p:cNvPr>
          <p:cNvSpPr txBox="1"/>
          <p:nvPr/>
        </p:nvSpPr>
        <p:spPr>
          <a:xfrm>
            <a:off x="743727" y="1104190"/>
            <a:ext cx="105262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rebuchet MS" panose="020B0703020202090204" pitchFamily="34" charset="0"/>
              </a:rPr>
              <a:t>Example 3: Euan earns £10.50 an hour, and works 50 hours a week</a:t>
            </a:r>
          </a:p>
          <a:p>
            <a:r>
              <a:rPr lang="en-US" dirty="0">
                <a:latin typeface="Trebuchet MS" panose="020B0703020202090204" pitchFamily="34" charset="0"/>
              </a:rPr>
              <a:t>a) Calculate how much Euan makes in a week.   </a:t>
            </a:r>
          </a:p>
        </p:txBody>
      </p:sp>
    </p:spTree>
    <p:extLst>
      <p:ext uri="{BB962C8B-B14F-4D97-AF65-F5344CB8AC3E}">
        <p14:creationId xmlns:p14="http://schemas.microsoft.com/office/powerpoint/2010/main" val="2065363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407648" y="-89764"/>
            <a:ext cx="143821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Budgeting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506148" y="512331"/>
            <a:ext cx="274626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Budgeting Questions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33F065-19E7-C243-BAA7-7D442EF4A024}"/>
              </a:ext>
            </a:extLst>
          </p:cNvPr>
          <p:cNvSpPr txBox="1"/>
          <p:nvPr/>
        </p:nvSpPr>
        <p:spPr>
          <a:xfrm>
            <a:off x="743727" y="1104190"/>
            <a:ext cx="105262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rebuchet MS" panose="020B0703020202090204" pitchFamily="34" charset="0"/>
              </a:rPr>
              <a:t>Example 3: Euan’s outgoings are shown on the following table.</a:t>
            </a:r>
          </a:p>
          <a:p>
            <a:r>
              <a:rPr lang="en-US" dirty="0">
                <a:latin typeface="Trebuchet MS" panose="020B0703020202090204" pitchFamily="34" charset="0"/>
              </a:rPr>
              <a:t>b) Calculate how much money Euan has after all these outgoings.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3243AD8-8A4C-D649-911A-F40AA9F796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1984043"/>
              </p:ext>
            </p:extLst>
          </p:nvPr>
        </p:nvGraphicFramePr>
        <p:xfrm>
          <a:off x="8002268" y="1860175"/>
          <a:ext cx="2387602" cy="27689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6706">
                  <a:extLst>
                    <a:ext uri="{9D8B030D-6E8A-4147-A177-3AD203B41FA5}">
                      <a16:colId xmlns:a16="http://schemas.microsoft.com/office/drawing/2014/main" val="28564656"/>
                    </a:ext>
                  </a:extLst>
                </a:gridCol>
                <a:gridCol w="810896">
                  <a:extLst>
                    <a:ext uri="{9D8B030D-6E8A-4147-A177-3AD203B41FA5}">
                      <a16:colId xmlns:a16="http://schemas.microsoft.com/office/drawing/2014/main" val="4160982508"/>
                    </a:ext>
                  </a:extLst>
                </a:gridCol>
              </a:tblGrid>
              <a:tr h="429721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Food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£35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4391252"/>
                  </a:ext>
                </a:extLst>
              </a:tr>
              <a:tr h="429721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Electricity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£12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7743763"/>
                  </a:ext>
                </a:extLst>
              </a:tr>
              <a:tr h="620369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Entertainment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£18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1504278"/>
                  </a:ext>
                </a:extLst>
              </a:tr>
              <a:tr h="429721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Rent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£90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2765141"/>
                  </a:ext>
                </a:extLst>
              </a:tr>
              <a:tr h="429721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Going Out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£40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6425034"/>
                  </a:ext>
                </a:extLst>
              </a:tr>
              <a:tr h="429721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Clothes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£50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18105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7598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674</Words>
  <Application>Microsoft Macintosh PowerPoint</Application>
  <PresentationFormat>Widescreen</PresentationFormat>
  <Paragraphs>131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Symbol</vt:lpstr>
      <vt:lpstr>Times New Roman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Falkirk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Shirra</dc:creator>
  <cp:lastModifiedBy>Andrew Shirra</cp:lastModifiedBy>
  <cp:revision>13</cp:revision>
  <dcterms:created xsi:type="dcterms:W3CDTF">2020-03-20T14:30:04Z</dcterms:created>
  <dcterms:modified xsi:type="dcterms:W3CDTF">2020-05-11T09:35:52Z</dcterms:modified>
</cp:coreProperties>
</file>