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72" r:id="rId5"/>
    <p:sldId id="265" r:id="rId6"/>
    <p:sldId id="266" r:id="rId7"/>
    <p:sldId id="273" r:id="rId8"/>
    <p:sldId id="267" r:id="rId9"/>
    <p:sldId id="268"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1" d="100"/>
          <a:sy n="111" d="100"/>
        </p:scale>
        <p:origin x="6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C86402-E90F-44B9-91D8-8EB4912486B5}"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88029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C86402-E90F-44B9-91D8-8EB4912486B5}"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359185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C86402-E90F-44B9-91D8-8EB4912486B5}"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228084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C86402-E90F-44B9-91D8-8EB4912486B5}"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3767074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C86402-E90F-44B9-91D8-8EB4912486B5}" type="datetimeFigureOut">
              <a:rPr lang="en-GB" smtClean="0"/>
              <a:t>29/04/2020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183551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C86402-E90F-44B9-91D8-8EB4912486B5}"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210378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C86402-E90F-44B9-91D8-8EB4912486B5}" type="datetimeFigureOut">
              <a:rPr lang="en-GB" smtClean="0"/>
              <a:t>29/04/2020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29489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C86402-E90F-44B9-91D8-8EB4912486B5}" type="datetimeFigureOut">
              <a:rPr lang="en-GB" smtClean="0"/>
              <a:t>29/04/2020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293701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86402-E90F-44B9-91D8-8EB4912486B5}" type="datetimeFigureOut">
              <a:rPr lang="en-GB" smtClean="0"/>
              <a:t>29/04/2020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57388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C86402-E90F-44B9-91D8-8EB4912486B5}"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315018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C86402-E90F-44B9-91D8-8EB4912486B5}" type="datetimeFigureOut">
              <a:rPr lang="en-GB" smtClean="0"/>
              <a:t>29/04/2020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2EAE2-A8BC-4B60-9A5F-2D264D465FCB}" type="slidenum">
              <a:rPr lang="en-GB" smtClean="0"/>
              <a:t>‹#›</a:t>
            </a:fld>
            <a:endParaRPr lang="en-GB"/>
          </a:p>
        </p:txBody>
      </p:sp>
    </p:spTree>
    <p:extLst>
      <p:ext uri="{BB962C8B-B14F-4D97-AF65-F5344CB8AC3E}">
        <p14:creationId xmlns:p14="http://schemas.microsoft.com/office/powerpoint/2010/main" val="1666698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C86402-E90F-44B9-91D8-8EB4912486B5}" type="datetimeFigureOut">
              <a:rPr lang="en-GB" smtClean="0"/>
              <a:t>29/04/2020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2EAE2-A8BC-4B60-9A5F-2D264D465FCB}" type="slidenum">
              <a:rPr lang="en-GB" smtClean="0"/>
              <a:t>‹#›</a:t>
            </a:fld>
            <a:endParaRPr lang="en-GB"/>
          </a:p>
        </p:txBody>
      </p:sp>
    </p:spTree>
    <p:extLst>
      <p:ext uri="{BB962C8B-B14F-4D97-AF65-F5344CB8AC3E}">
        <p14:creationId xmlns:p14="http://schemas.microsoft.com/office/powerpoint/2010/main" val="90127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4" Type="http://schemas.openxmlformats.org/officeDocument/2006/relationships/slide" Target="slide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719190" y="616449"/>
            <a:ext cx="3501343" cy="369332"/>
          </a:xfrm>
          <a:prstGeom prst="rect">
            <a:avLst/>
          </a:prstGeom>
          <a:noFill/>
        </p:spPr>
        <p:txBody>
          <a:bodyPr wrap="none" rtlCol="0">
            <a:spAutoFit/>
          </a:bodyPr>
          <a:lstStyle/>
          <a:p>
            <a:r>
              <a:rPr lang="en-GB" dirty="0">
                <a:latin typeface="Trebuchet MS" panose="020B0603020202020204" pitchFamily="34" charset="0"/>
              </a:rPr>
              <a:t>National 5 Applications of Maths</a:t>
            </a:r>
          </a:p>
        </p:txBody>
      </p:sp>
      <p:sp>
        <p:nvSpPr>
          <p:cNvPr id="6" name="TextBox 5"/>
          <p:cNvSpPr txBox="1"/>
          <p:nvPr/>
        </p:nvSpPr>
        <p:spPr>
          <a:xfrm>
            <a:off x="719190" y="1212351"/>
            <a:ext cx="1095236" cy="369332"/>
          </a:xfrm>
          <a:prstGeom prst="rect">
            <a:avLst/>
          </a:prstGeom>
          <a:noFill/>
        </p:spPr>
        <p:txBody>
          <a:bodyPr wrap="none" rtlCol="0">
            <a:spAutoFit/>
          </a:bodyPr>
          <a:lstStyle/>
          <a:p>
            <a:r>
              <a:rPr lang="en-GB" dirty="0">
                <a:latin typeface="Trebuchet MS" panose="020B0603020202020204" pitchFamily="34" charset="0"/>
              </a:rPr>
              <a:t>Averages</a:t>
            </a:r>
          </a:p>
        </p:txBody>
      </p:sp>
      <p:sp>
        <p:nvSpPr>
          <p:cNvPr id="7" name="TextBox 6"/>
          <p:cNvSpPr txBox="1"/>
          <p:nvPr/>
        </p:nvSpPr>
        <p:spPr>
          <a:xfrm>
            <a:off x="719190" y="1746072"/>
            <a:ext cx="3494867" cy="923330"/>
          </a:xfrm>
          <a:prstGeom prst="rect">
            <a:avLst/>
          </a:prstGeom>
          <a:noFill/>
        </p:spPr>
        <p:txBody>
          <a:bodyPr wrap="none" rtlCol="0">
            <a:spAutoFit/>
          </a:bodyPr>
          <a:lstStyle/>
          <a:p>
            <a:pPr marL="285750" indent="-285750">
              <a:buFont typeface="Arial" panose="020B0604020202020204" pitchFamily="34" charset="0"/>
              <a:buChar char="•"/>
            </a:pPr>
            <a:r>
              <a:rPr lang="en-GB" dirty="0">
                <a:latin typeface="Trebuchet MS" panose="020B0603020202020204" pitchFamily="34" charset="0"/>
              </a:rPr>
              <a:t>Finding the </a:t>
            </a:r>
            <a:r>
              <a:rPr lang="en-GB" dirty="0">
                <a:latin typeface="Trebuchet MS" panose="020B0603020202020204" pitchFamily="34" charset="0"/>
                <a:hlinkClick r:id="rId2" action="ppaction://hlinksldjump"/>
              </a:rPr>
              <a:t>Mean and Range</a:t>
            </a:r>
            <a:endParaRPr lang="en-GB" dirty="0">
              <a:latin typeface="Trebuchet MS" panose="020B0603020202020204" pitchFamily="34" charset="0"/>
            </a:endParaRPr>
          </a:p>
          <a:p>
            <a:pPr marL="285750" indent="-285750">
              <a:buFont typeface="Arial" panose="020B0604020202020204" pitchFamily="34" charset="0"/>
              <a:buChar char="•"/>
            </a:pPr>
            <a:r>
              <a:rPr lang="en-GB" dirty="0">
                <a:latin typeface="Trebuchet MS" panose="020B0603020202020204" pitchFamily="34" charset="0"/>
              </a:rPr>
              <a:t>Finding the </a:t>
            </a:r>
            <a:r>
              <a:rPr lang="en-GB" dirty="0">
                <a:latin typeface="Trebuchet MS" panose="020B0603020202020204" pitchFamily="34" charset="0"/>
                <a:hlinkClick r:id="rId3" action="ppaction://hlinksldjump"/>
              </a:rPr>
              <a:t>Median and Mode</a:t>
            </a:r>
            <a:endParaRPr lang="en-GB" dirty="0">
              <a:latin typeface="Trebuchet MS" panose="020B0603020202020204" pitchFamily="34" charset="0"/>
            </a:endParaRPr>
          </a:p>
          <a:p>
            <a:pPr marL="285750" indent="-285750">
              <a:buFont typeface="Arial" panose="020B0604020202020204" pitchFamily="34" charset="0"/>
              <a:buChar char="•"/>
            </a:pPr>
            <a:r>
              <a:rPr lang="en-GB" dirty="0">
                <a:latin typeface="Trebuchet MS" panose="020B0603020202020204" pitchFamily="34" charset="0"/>
                <a:hlinkClick r:id="rId4" action="ppaction://hlinksldjump"/>
              </a:rPr>
              <a:t>Comparing Results</a:t>
            </a:r>
            <a:endParaRPr lang="en-GB" dirty="0">
              <a:latin typeface="Trebuchet MS" panose="020B0603020202020204" pitchFamily="34" charset="0"/>
            </a:endParaRPr>
          </a:p>
        </p:txBody>
      </p:sp>
    </p:spTree>
    <p:extLst>
      <p:ext uri="{BB962C8B-B14F-4D97-AF65-F5344CB8AC3E}">
        <p14:creationId xmlns:p14="http://schemas.microsoft.com/office/powerpoint/2010/main" val="593169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1763624" cy="430887"/>
          </a:xfrm>
          <a:prstGeom prst="rect">
            <a:avLst/>
          </a:prstGeom>
          <a:noFill/>
        </p:spPr>
        <p:txBody>
          <a:bodyPr wrap="none" rtlCol="0">
            <a:spAutoFit/>
          </a:bodyPr>
          <a:lstStyle/>
          <a:p>
            <a:r>
              <a:rPr lang="en-GB" sz="2200" dirty="0">
                <a:latin typeface="Trebuchet MS" panose="020B0603020202020204" pitchFamily="34" charset="0"/>
              </a:rPr>
              <a:t>Comparisons</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91CD5AE2-7A5F-D24D-B3FD-3D6970C79EDF}"/>
              </a:ext>
            </a:extLst>
          </p:cNvPr>
          <p:cNvSpPr txBox="1"/>
          <p:nvPr/>
        </p:nvSpPr>
        <p:spPr>
          <a:xfrm>
            <a:off x="778974" y="989267"/>
            <a:ext cx="10567686" cy="2031325"/>
          </a:xfrm>
          <a:prstGeom prst="rect">
            <a:avLst/>
          </a:prstGeom>
          <a:solidFill>
            <a:schemeClr val="accent2">
              <a:lumMod val="20000"/>
              <a:lumOff val="80000"/>
            </a:schemeClr>
          </a:solidFill>
          <a:ln>
            <a:solidFill>
              <a:schemeClr val="tx1"/>
            </a:solidFill>
          </a:ln>
        </p:spPr>
        <p:txBody>
          <a:bodyPr wrap="square" rtlCol="0">
            <a:spAutoFit/>
          </a:bodyPr>
          <a:lstStyle/>
          <a:p>
            <a:r>
              <a:rPr lang="en-GB" dirty="0">
                <a:latin typeface="Trebuchet MS" panose="020B0703020202090204" pitchFamily="34" charset="0"/>
              </a:rPr>
              <a:t>Example 2: Mr Martin’s test scores out of 100 are as follows</a:t>
            </a:r>
          </a:p>
          <a:p>
            <a:endParaRPr lang="en-GB" dirty="0">
              <a:latin typeface="Trebuchet MS" panose="020B0703020202090204" pitchFamily="34" charset="0"/>
            </a:endParaRPr>
          </a:p>
          <a:p>
            <a:r>
              <a:rPr lang="en-GB" dirty="0">
                <a:latin typeface="Trebuchet MS" panose="020B0703020202090204" pitchFamily="34" charset="0"/>
              </a:rPr>
              <a:t>33	81	65	72	75	54	79	90	45	56</a:t>
            </a:r>
          </a:p>
          <a:p>
            <a:endParaRPr lang="en-GB" dirty="0">
              <a:latin typeface="Trebuchet MS" panose="020B0703020202090204" pitchFamily="34" charset="0"/>
            </a:endParaRPr>
          </a:p>
          <a:p>
            <a:pPr marL="342900" indent="-342900">
              <a:buAutoNum type="alphaLcParenR"/>
            </a:pPr>
            <a:r>
              <a:rPr lang="en-GB" dirty="0">
                <a:latin typeface="Trebuchet MS" panose="020B0703020202090204" pitchFamily="34" charset="0"/>
              </a:rPr>
              <a:t>Calculate the mean and range of scores in Mr Martin’s class.</a:t>
            </a:r>
          </a:p>
          <a:p>
            <a:pPr marL="342900" indent="-342900">
              <a:buAutoNum type="alphaLcParenR"/>
            </a:pPr>
            <a:r>
              <a:rPr lang="en-US" dirty="0">
                <a:latin typeface="Trebuchet MS" panose="020B0703020202090204" pitchFamily="34" charset="0"/>
              </a:rPr>
              <a:t>Miss Stephen’s class had a mean score of 61 and a range of 32. Make two comparisons between the two classes.</a:t>
            </a:r>
          </a:p>
        </p:txBody>
      </p:sp>
    </p:spTree>
    <p:extLst>
      <p:ext uri="{BB962C8B-B14F-4D97-AF65-F5344CB8AC3E}">
        <p14:creationId xmlns:p14="http://schemas.microsoft.com/office/powerpoint/2010/main" val="206773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2228495" cy="430887"/>
          </a:xfrm>
          <a:prstGeom prst="rect">
            <a:avLst/>
          </a:prstGeom>
          <a:noFill/>
        </p:spPr>
        <p:txBody>
          <a:bodyPr wrap="none" rtlCol="0">
            <a:spAutoFit/>
          </a:bodyPr>
          <a:lstStyle/>
          <a:p>
            <a:r>
              <a:rPr lang="en-GB" sz="2200" dirty="0">
                <a:latin typeface="Trebuchet MS" panose="020B0603020202020204" pitchFamily="34" charset="0"/>
              </a:rPr>
              <a:t>Mean and Range</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F16E8DBD-C725-7F47-9438-2EB028E5DCB9}"/>
              </a:ext>
            </a:extLst>
          </p:cNvPr>
          <p:cNvSpPr txBox="1"/>
          <p:nvPr/>
        </p:nvSpPr>
        <p:spPr>
          <a:xfrm>
            <a:off x="506148" y="1114426"/>
            <a:ext cx="8930650" cy="1446550"/>
          </a:xfrm>
          <a:prstGeom prst="rect">
            <a:avLst/>
          </a:prstGeom>
          <a:noFill/>
        </p:spPr>
        <p:txBody>
          <a:bodyPr wrap="none" rtlCol="0">
            <a:spAutoFit/>
          </a:bodyPr>
          <a:lstStyle/>
          <a:p>
            <a:r>
              <a:rPr lang="en-GB" sz="2200" b="1" dirty="0">
                <a:latin typeface="Trebuchet MS" panose="020B0603020202020204" pitchFamily="34" charset="0"/>
              </a:rPr>
              <a:t>Mean</a:t>
            </a:r>
            <a:r>
              <a:rPr lang="en-GB" sz="2200" dirty="0">
                <a:latin typeface="Trebuchet MS" panose="020B0603020202020204" pitchFamily="34" charset="0"/>
              </a:rPr>
              <a:t> – In Science if you are asked to find the average it is the mean.</a:t>
            </a:r>
          </a:p>
          <a:p>
            <a:endParaRPr lang="en-GB" sz="2200" dirty="0">
              <a:latin typeface="Trebuchet MS" panose="020B0603020202020204" pitchFamily="34" charset="0"/>
            </a:endParaRPr>
          </a:p>
          <a:p>
            <a:pPr marL="457200" indent="-457200">
              <a:buAutoNum type="arabicPeriod"/>
            </a:pPr>
            <a:r>
              <a:rPr lang="en-GB" sz="2200" i="1" dirty="0">
                <a:latin typeface="Trebuchet MS" panose="020B0603020202020204" pitchFamily="34" charset="0"/>
              </a:rPr>
              <a:t>Add up all the numbers.</a:t>
            </a:r>
          </a:p>
          <a:p>
            <a:pPr marL="457200" indent="-457200">
              <a:buAutoNum type="arabicPeriod"/>
            </a:pPr>
            <a:r>
              <a:rPr lang="en-GB" sz="2200" i="1" dirty="0">
                <a:latin typeface="Trebuchet MS" panose="020B0603020202020204" pitchFamily="34" charset="0"/>
              </a:rPr>
              <a:t>Divide by how many numbers there are.</a:t>
            </a:r>
          </a:p>
        </p:txBody>
      </p:sp>
      <p:sp>
        <p:nvSpPr>
          <p:cNvPr id="11" name="TextBox 10">
            <a:extLst>
              <a:ext uri="{FF2B5EF4-FFF2-40B4-BE49-F238E27FC236}">
                <a16:creationId xmlns:a16="http://schemas.microsoft.com/office/drawing/2014/main" id="{7F5BF2EB-D135-7A4B-97E9-8684A7535A14}"/>
              </a:ext>
            </a:extLst>
          </p:cNvPr>
          <p:cNvSpPr txBox="1"/>
          <p:nvPr/>
        </p:nvSpPr>
        <p:spPr>
          <a:xfrm>
            <a:off x="506148" y="3654416"/>
            <a:ext cx="7245894" cy="1107996"/>
          </a:xfrm>
          <a:prstGeom prst="rect">
            <a:avLst/>
          </a:prstGeom>
          <a:noFill/>
        </p:spPr>
        <p:txBody>
          <a:bodyPr wrap="none" rtlCol="0">
            <a:spAutoFit/>
          </a:bodyPr>
          <a:lstStyle/>
          <a:p>
            <a:r>
              <a:rPr lang="en-GB" sz="2200" b="1" dirty="0">
                <a:latin typeface="Trebuchet MS" panose="020B0603020202020204" pitchFamily="34" charset="0"/>
              </a:rPr>
              <a:t>Range</a:t>
            </a:r>
            <a:r>
              <a:rPr lang="en-GB" sz="2200" dirty="0">
                <a:latin typeface="Trebuchet MS" panose="020B0603020202020204" pitchFamily="34" charset="0"/>
              </a:rPr>
              <a:t> – How spread out results are.</a:t>
            </a:r>
          </a:p>
          <a:p>
            <a:endParaRPr lang="en-GB" sz="2200" dirty="0">
              <a:latin typeface="Trebuchet MS" panose="020B0603020202020204" pitchFamily="34" charset="0"/>
            </a:endParaRPr>
          </a:p>
          <a:p>
            <a:r>
              <a:rPr lang="en-GB" sz="2200" i="1" dirty="0">
                <a:latin typeface="Trebuchet MS" panose="020B0603020202020204" pitchFamily="34" charset="0"/>
              </a:rPr>
              <a:t>Subtract the smallest number from the biggest number</a:t>
            </a:r>
          </a:p>
        </p:txBody>
      </p:sp>
    </p:spTree>
    <p:extLst>
      <p:ext uri="{BB962C8B-B14F-4D97-AF65-F5344CB8AC3E}">
        <p14:creationId xmlns:p14="http://schemas.microsoft.com/office/powerpoint/2010/main" val="243198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2228495" cy="430887"/>
          </a:xfrm>
          <a:prstGeom prst="rect">
            <a:avLst/>
          </a:prstGeom>
          <a:noFill/>
        </p:spPr>
        <p:txBody>
          <a:bodyPr wrap="none" rtlCol="0">
            <a:spAutoFit/>
          </a:bodyPr>
          <a:lstStyle/>
          <a:p>
            <a:r>
              <a:rPr lang="en-GB" sz="2200" dirty="0">
                <a:latin typeface="Trebuchet MS" panose="020B0603020202020204" pitchFamily="34" charset="0"/>
              </a:rPr>
              <a:t>Mean and Range</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C29C34D5-2680-1C49-9DE2-EE3B04179CF8}"/>
              </a:ext>
            </a:extLst>
          </p:cNvPr>
          <p:cNvSpPr txBox="1"/>
          <p:nvPr/>
        </p:nvSpPr>
        <p:spPr>
          <a:xfrm>
            <a:off x="506148" y="1211912"/>
            <a:ext cx="8283037" cy="1785104"/>
          </a:xfrm>
          <a:prstGeom prst="rect">
            <a:avLst/>
          </a:prstGeom>
          <a:noFill/>
        </p:spPr>
        <p:txBody>
          <a:bodyPr wrap="none" rtlCol="0">
            <a:spAutoFit/>
          </a:bodyPr>
          <a:lstStyle/>
          <a:p>
            <a:r>
              <a:rPr lang="en-GB" sz="2200" dirty="0">
                <a:latin typeface="Trebuchet MS" panose="020B0603020202020204" pitchFamily="34" charset="0"/>
              </a:rPr>
              <a:t>Example 1: Find the mean and the range of the following scores</a:t>
            </a:r>
          </a:p>
          <a:p>
            <a:endParaRPr lang="en-GB" sz="2200" dirty="0">
              <a:latin typeface="Trebuchet MS" panose="020B0603020202020204" pitchFamily="34" charset="0"/>
            </a:endParaRPr>
          </a:p>
          <a:p>
            <a:r>
              <a:rPr lang="en-GB" sz="2200" dirty="0">
                <a:latin typeface="Trebuchet MS" panose="020B0603020202020204" pitchFamily="34" charset="0"/>
              </a:rPr>
              <a:t>35	27	28	31	34	29	36	28 </a:t>
            </a:r>
          </a:p>
          <a:p>
            <a:endParaRPr lang="en-GB" sz="2200" dirty="0">
              <a:latin typeface="Trebuchet MS" panose="020B0603020202020204" pitchFamily="34" charset="0"/>
            </a:endParaRPr>
          </a:p>
          <a:p>
            <a:endParaRPr lang="en-GB" sz="2200" dirty="0">
              <a:latin typeface="Trebuchet MS" panose="020B0603020202020204" pitchFamily="34" charset="0"/>
            </a:endParaRPr>
          </a:p>
        </p:txBody>
      </p:sp>
    </p:spTree>
    <p:extLst>
      <p:ext uri="{BB962C8B-B14F-4D97-AF65-F5344CB8AC3E}">
        <p14:creationId xmlns:p14="http://schemas.microsoft.com/office/powerpoint/2010/main" val="454572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2228495" cy="430887"/>
          </a:xfrm>
          <a:prstGeom prst="rect">
            <a:avLst/>
          </a:prstGeom>
          <a:noFill/>
        </p:spPr>
        <p:txBody>
          <a:bodyPr wrap="none" rtlCol="0">
            <a:spAutoFit/>
          </a:bodyPr>
          <a:lstStyle/>
          <a:p>
            <a:r>
              <a:rPr lang="en-GB" sz="2200" dirty="0">
                <a:latin typeface="Trebuchet MS" panose="020B0603020202020204" pitchFamily="34" charset="0"/>
              </a:rPr>
              <a:t>Mean and Range</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C29C34D5-2680-1C49-9DE2-EE3B04179CF8}"/>
              </a:ext>
            </a:extLst>
          </p:cNvPr>
          <p:cNvSpPr txBox="1"/>
          <p:nvPr/>
        </p:nvSpPr>
        <p:spPr>
          <a:xfrm>
            <a:off x="506148" y="1211912"/>
            <a:ext cx="11333552" cy="1785104"/>
          </a:xfrm>
          <a:prstGeom prst="rect">
            <a:avLst/>
          </a:prstGeom>
          <a:noFill/>
        </p:spPr>
        <p:txBody>
          <a:bodyPr wrap="none" rtlCol="0">
            <a:spAutoFit/>
          </a:bodyPr>
          <a:lstStyle/>
          <a:p>
            <a:r>
              <a:rPr lang="en-GB" sz="2200" dirty="0">
                <a:latin typeface="Trebuchet MS" panose="020B0603020202020204" pitchFamily="34" charset="0"/>
              </a:rPr>
              <a:t>Example 2: Find the mean (to one decimal place) and the range of the following scores.</a:t>
            </a:r>
          </a:p>
          <a:p>
            <a:endParaRPr lang="en-GB" sz="2200" dirty="0">
              <a:latin typeface="Trebuchet MS" panose="020B0603020202020204" pitchFamily="34" charset="0"/>
            </a:endParaRPr>
          </a:p>
          <a:p>
            <a:r>
              <a:rPr lang="en-GB" sz="2200" dirty="0">
                <a:latin typeface="Trebuchet MS" panose="020B0603020202020204" pitchFamily="34" charset="0"/>
              </a:rPr>
              <a:t>12.5	11.8	10.9	13.2	12.4	11.5	11.9	12.2	13.5	12.9</a:t>
            </a:r>
          </a:p>
          <a:p>
            <a:endParaRPr lang="en-GB" sz="2200" dirty="0">
              <a:latin typeface="Trebuchet MS" panose="020B0603020202020204" pitchFamily="34" charset="0"/>
            </a:endParaRPr>
          </a:p>
          <a:p>
            <a:endParaRPr lang="en-GB" sz="2200" dirty="0">
              <a:latin typeface="Trebuchet MS" panose="020B0603020202020204" pitchFamily="34" charset="0"/>
            </a:endParaRPr>
          </a:p>
        </p:txBody>
      </p:sp>
    </p:spTree>
    <p:extLst>
      <p:ext uri="{BB962C8B-B14F-4D97-AF65-F5344CB8AC3E}">
        <p14:creationId xmlns:p14="http://schemas.microsoft.com/office/powerpoint/2010/main" val="144647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2367956" cy="430887"/>
          </a:xfrm>
          <a:prstGeom prst="rect">
            <a:avLst/>
          </a:prstGeom>
          <a:noFill/>
        </p:spPr>
        <p:txBody>
          <a:bodyPr wrap="none" rtlCol="0">
            <a:spAutoFit/>
          </a:bodyPr>
          <a:lstStyle/>
          <a:p>
            <a:r>
              <a:rPr lang="en-GB" sz="2200" dirty="0">
                <a:latin typeface="Trebuchet MS" panose="020B0603020202020204" pitchFamily="34" charset="0"/>
              </a:rPr>
              <a:t>Median and Mode</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DD38E653-A230-E14E-9667-64B6B962C576}"/>
              </a:ext>
            </a:extLst>
          </p:cNvPr>
          <p:cNvSpPr txBox="1"/>
          <p:nvPr/>
        </p:nvSpPr>
        <p:spPr>
          <a:xfrm>
            <a:off x="1315279" y="1427356"/>
            <a:ext cx="184731" cy="369332"/>
          </a:xfrm>
          <a:prstGeom prst="rect">
            <a:avLst/>
          </a:prstGeom>
          <a:noFill/>
        </p:spPr>
        <p:txBody>
          <a:bodyPr wrap="none" rtlCol="0">
            <a:spAutoFit/>
          </a:bodyPr>
          <a:lstStyle/>
          <a:p>
            <a:endParaRPr lang="en-US" dirty="0"/>
          </a:p>
        </p:txBody>
      </p:sp>
      <p:sp>
        <p:nvSpPr>
          <p:cNvPr id="10" name="TextBox 9">
            <a:extLst>
              <a:ext uri="{FF2B5EF4-FFF2-40B4-BE49-F238E27FC236}">
                <a16:creationId xmlns:a16="http://schemas.microsoft.com/office/drawing/2014/main" id="{8DF1126F-F4A4-A043-80B2-75C78AD27727}"/>
              </a:ext>
            </a:extLst>
          </p:cNvPr>
          <p:cNvSpPr txBox="1"/>
          <p:nvPr/>
        </p:nvSpPr>
        <p:spPr>
          <a:xfrm>
            <a:off x="506148" y="1329870"/>
            <a:ext cx="11045588" cy="1785104"/>
          </a:xfrm>
          <a:prstGeom prst="rect">
            <a:avLst/>
          </a:prstGeom>
          <a:noFill/>
        </p:spPr>
        <p:txBody>
          <a:bodyPr wrap="none" rtlCol="0">
            <a:spAutoFit/>
          </a:bodyPr>
          <a:lstStyle/>
          <a:p>
            <a:r>
              <a:rPr lang="en-GB" sz="2200" b="1" dirty="0">
                <a:latin typeface="Trebuchet MS" panose="020B0603020202020204" pitchFamily="34" charset="0"/>
              </a:rPr>
              <a:t>Median</a:t>
            </a:r>
            <a:r>
              <a:rPr lang="en-GB" sz="2200" dirty="0">
                <a:latin typeface="Trebuchet MS" panose="020B0603020202020204" pitchFamily="34" charset="0"/>
              </a:rPr>
              <a:t> – (Think medium) It is the middle number of the set of data.</a:t>
            </a:r>
          </a:p>
          <a:p>
            <a:endParaRPr lang="en-GB" sz="2200" dirty="0">
              <a:latin typeface="Trebuchet MS" panose="020B0603020202020204" pitchFamily="34" charset="0"/>
            </a:endParaRPr>
          </a:p>
          <a:p>
            <a:pPr marL="457200" indent="-457200">
              <a:buAutoNum type="arabicPeriod"/>
            </a:pPr>
            <a:r>
              <a:rPr lang="en-GB" sz="2200" i="1" dirty="0">
                <a:latin typeface="Trebuchet MS" panose="020B0603020202020204" pitchFamily="34" charset="0"/>
              </a:rPr>
              <a:t>Make sure all the numbers are in order.</a:t>
            </a:r>
          </a:p>
          <a:p>
            <a:pPr marL="457200" indent="-457200">
              <a:buAutoNum type="arabicPeriod"/>
            </a:pPr>
            <a:r>
              <a:rPr lang="en-GB" sz="2200" i="1" dirty="0">
                <a:latin typeface="Trebuchet MS" panose="020B0603020202020204" pitchFamily="34" charset="0"/>
              </a:rPr>
              <a:t>Find the number in the very middle</a:t>
            </a:r>
          </a:p>
          <a:p>
            <a:pPr marL="457200" indent="-457200">
              <a:buAutoNum type="arabicPeriod"/>
            </a:pPr>
            <a:r>
              <a:rPr lang="en-GB" sz="2200" i="1" dirty="0">
                <a:latin typeface="Trebuchet MS" panose="020B0603020202020204" pitchFamily="34" charset="0"/>
              </a:rPr>
              <a:t>(If there are two numbers in the middle) Add numbers together. Then divide by 2</a:t>
            </a:r>
          </a:p>
        </p:txBody>
      </p:sp>
      <p:sp>
        <p:nvSpPr>
          <p:cNvPr id="11" name="TextBox 10">
            <a:extLst>
              <a:ext uri="{FF2B5EF4-FFF2-40B4-BE49-F238E27FC236}">
                <a16:creationId xmlns:a16="http://schemas.microsoft.com/office/drawing/2014/main" id="{E7033E37-276A-6844-84FD-7AB1B614B85A}"/>
              </a:ext>
            </a:extLst>
          </p:cNvPr>
          <p:cNvSpPr txBox="1"/>
          <p:nvPr/>
        </p:nvSpPr>
        <p:spPr>
          <a:xfrm>
            <a:off x="506148" y="4057055"/>
            <a:ext cx="10825467" cy="1446550"/>
          </a:xfrm>
          <a:prstGeom prst="rect">
            <a:avLst/>
          </a:prstGeom>
          <a:noFill/>
        </p:spPr>
        <p:txBody>
          <a:bodyPr wrap="square" rtlCol="0">
            <a:spAutoFit/>
          </a:bodyPr>
          <a:lstStyle/>
          <a:p>
            <a:r>
              <a:rPr lang="en-GB" sz="2200" b="1" dirty="0">
                <a:latin typeface="Trebuchet MS" panose="020B0603020202020204" pitchFamily="34" charset="0"/>
              </a:rPr>
              <a:t>Mode</a:t>
            </a:r>
            <a:r>
              <a:rPr lang="en-GB" sz="2200" dirty="0">
                <a:latin typeface="Trebuchet MS" panose="020B0603020202020204" pitchFamily="34" charset="0"/>
              </a:rPr>
              <a:t> –</a:t>
            </a:r>
            <a:r>
              <a:rPr lang="en-GB" sz="2200" u="sng" dirty="0">
                <a:latin typeface="Trebuchet MS" panose="020B0603020202020204" pitchFamily="34" charset="0"/>
              </a:rPr>
              <a:t>Mo</a:t>
            </a:r>
            <a:r>
              <a:rPr lang="en-GB" sz="2200" dirty="0">
                <a:latin typeface="Trebuchet MS" panose="020B0603020202020204" pitchFamily="34" charset="0"/>
              </a:rPr>
              <a:t>st is the </a:t>
            </a:r>
            <a:r>
              <a:rPr lang="en-GB" sz="2200" u="sng" dirty="0">
                <a:latin typeface="Trebuchet MS" panose="020B0603020202020204" pitchFamily="34" charset="0"/>
              </a:rPr>
              <a:t>Mo</a:t>
            </a:r>
            <a:r>
              <a:rPr lang="en-GB" sz="2200" dirty="0">
                <a:latin typeface="Trebuchet MS" panose="020B0603020202020204" pitchFamily="34" charset="0"/>
              </a:rPr>
              <a:t>st Common Number.</a:t>
            </a:r>
          </a:p>
          <a:p>
            <a:endParaRPr lang="en-GB" sz="2200" dirty="0">
              <a:latin typeface="Trebuchet MS" panose="020B0603020202020204" pitchFamily="34" charset="0"/>
            </a:endParaRPr>
          </a:p>
          <a:p>
            <a:r>
              <a:rPr lang="en-GB" sz="2200" i="1" dirty="0">
                <a:latin typeface="Trebuchet MS" panose="020B0603020202020204" pitchFamily="34" charset="0"/>
              </a:rPr>
              <a:t>Pick the number that appears the most times. If more than one number appears the most times then write them all down.</a:t>
            </a:r>
          </a:p>
        </p:txBody>
      </p:sp>
    </p:spTree>
    <p:extLst>
      <p:ext uri="{BB962C8B-B14F-4D97-AF65-F5344CB8AC3E}">
        <p14:creationId xmlns:p14="http://schemas.microsoft.com/office/powerpoint/2010/main" val="312471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2367956" cy="430887"/>
          </a:xfrm>
          <a:prstGeom prst="rect">
            <a:avLst/>
          </a:prstGeom>
          <a:noFill/>
        </p:spPr>
        <p:txBody>
          <a:bodyPr wrap="none" rtlCol="0">
            <a:spAutoFit/>
          </a:bodyPr>
          <a:lstStyle/>
          <a:p>
            <a:r>
              <a:rPr lang="en-GB" sz="2200" dirty="0">
                <a:latin typeface="Trebuchet MS" panose="020B0603020202020204" pitchFamily="34" charset="0"/>
              </a:rPr>
              <a:t>Median and Mode</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82CE5CB5-169B-0145-9223-4DB6F0EBA1DD}"/>
              </a:ext>
            </a:extLst>
          </p:cNvPr>
          <p:cNvSpPr txBox="1"/>
          <p:nvPr/>
        </p:nvSpPr>
        <p:spPr>
          <a:xfrm>
            <a:off x="506148" y="1211912"/>
            <a:ext cx="8494633" cy="1785104"/>
          </a:xfrm>
          <a:prstGeom prst="rect">
            <a:avLst/>
          </a:prstGeom>
          <a:noFill/>
        </p:spPr>
        <p:txBody>
          <a:bodyPr wrap="none" rtlCol="0">
            <a:spAutoFit/>
          </a:bodyPr>
          <a:lstStyle/>
          <a:p>
            <a:r>
              <a:rPr lang="en-GB" sz="2200" dirty="0">
                <a:latin typeface="Trebuchet MS" panose="020B0603020202020204" pitchFamily="34" charset="0"/>
              </a:rPr>
              <a:t>Example 1: Find the mean and the range of the following scores</a:t>
            </a:r>
          </a:p>
          <a:p>
            <a:endParaRPr lang="en-GB" sz="2200" dirty="0">
              <a:latin typeface="Trebuchet MS" panose="020B0603020202020204" pitchFamily="34" charset="0"/>
            </a:endParaRPr>
          </a:p>
          <a:p>
            <a:r>
              <a:rPr lang="en-GB" sz="2200" dirty="0">
                <a:latin typeface="Trebuchet MS" panose="020B0603020202020204" pitchFamily="34" charset="0"/>
              </a:rPr>
              <a:t>14	12	9	17	21	18	26	21	32	</a:t>
            </a:r>
          </a:p>
          <a:p>
            <a:endParaRPr lang="en-GB" sz="2200" dirty="0">
              <a:latin typeface="Trebuchet MS" panose="020B0603020202020204" pitchFamily="34" charset="0"/>
            </a:endParaRPr>
          </a:p>
          <a:p>
            <a:endParaRPr lang="en-GB" sz="2200" dirty="0">
              <a:latin typeface="Trebuchet MS" panose="020B0603020202020204" pitchFamily="34" charset="0"/>
            </a:endParaRPr>
          </a:p>
        </p:txBody>
      </p:sp>
    </p:spTree>
    <p:extLst>
      <p:ext uri="{BB962C8B-B14F-4D97-AF65-F5344CB8AC3E}">
        <p14:creationId xmlns:p14="http://schemas.microsoft.com/office/powerpoint/2010/main" val="148151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2367956" cy="430887"/>
          </a:xfrm>
          <a:prstGeom prst="rect">
            <a:avLst/>
          </a:prstGeom>
          <a:noFill/>
        </p:spPr>
        <p:txBody>
          <a:bodyPr wrap="none" rtlCol="0">
            <a:spAutoFit/>
          </a:bodyPr>
          <a:lstStyle/>
          <a:p>
            <a:r>
              <a:rPr lang="en-GB" sz="2200" dirty="0">
                <a:latin typeface="Trebuchet MS" panose="020B0603020202020204" pitchFamily="34" charset="0"/>
              </a:rPr>
              <a:t>Median and Mode</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82CE5CB5-169B-0145-9223-4DB6F0EBA1DD}"/>
              </a:ext>
            </a:extLst>
          </p:cNvPr>
          <p:cNvSpPr txBox="1"/>
          <p:nvPr/>
        </p:nvSpPr>
        <p:spPr>
          <a:xfrm>
            <a:off x="506148" y="1211912"/>
            <a:ext cx="9100839" cy="2400657"/>
          </a:xfrm>
          <a:prstGeom prst="rect">
            <a:avLst/>
          </a:prstGeom>
          <a:noFill/>
        </p:spPr>
        <p:txBody>
          <a:bodyPr wrap="square" rtlCol="0">
            <a:spAutoFit/>
          </a:bodyPr>
          <a:lstStyle/>
          <a:p>
            <a:r>
              <a:rPr lang="en-GB" sz="2200" dirty="0">
                <a:latin typeface="Trebuchet MS" panose="020B0603020202020204" pitchFamily="34" charset="0"/>
              </a:rPr>
              <a:t>Example 2: Find the mean and the range of the following scores</a:t>
            </a:r>
          </a:p>
          <a:p>
            <a:endParaRPr lang="en-GB" sz="2200" dirty="0">
              <a:latin typeface="Trebuchet MS" panose="020B0603020202020204" pitchFamily="34" charset="0"/>
            </a:endParaRPr>
          </a:p>
          <a:p>
            <a:r>
              <a:rPr lang="en-GB" sz="2000" dirty="0">
                <a:latin typeface="Trebuchet MS" panose="020B0603020202020204" pitchFamily="34" charset="0"/>
              </a:rPr>
              <a:t>2.5	1.9	1.9	2.4	1.9	2.2	2.3	2.8	2.4	2.5</a:t>
            </a:r>
          </a:p>
          <a:p>
            <a:endParaRPr lang="en-GB" sz="2000" dirty="0">
              <a:latin typeface="Trebuchet MS" panose="020B0603020202020204" pitchFamily="34" charset="0"/>
            </a:endParaRPr>
          </a:p>
          <a:p>
            <a:r>
              <a:rPr lang="en-GB" sz="2000" dirty="0">
                <a:latin typeface="Trebuchet MS" panose="020B0603020202020204" pitchFamily="34" charset="0"/>
              </a:rPr>
              <a:t>2.6	2.0	3.4	2.2	1.9	</a:t>
            </a:r>
            <a:r>
              <a:rPr lang="en-GB" sz="2200" dirty="0">
                <a:latin typeface="Trebuchet MS" panose="020B0603020202020204" pitchFamily="34" charset="0"/>
              </a:rPr>
              <a:t>	</a:t>
            </a:r>
          </a:p>
          <a:p>
            <a:endParaRPr lang="en-GB" sz="2200" dirty="0">
              <a:latin typeface="Trebuchet MS" panose="020B0603020202020204" pitchFamily="34" charset="0"/>
            </a:endParaRPr>
          </a:p>
          <a:p>
            <a:endParaRPr lang="en-GB" sz="2200" dirty="0">
              <a:latin typeface="Trebuchet MS" panose="020B0603020202020204" pitchFamily="34" charset="0"/>
            </a:endParaRPr>
          </a:p>
        </p:txBody>
      </p:sp>
    </p:spTree>
    <p:extLst>
      <p:ext uri="{BB962C8B-B14F-4D97-AF65-F5344CB8AC3E}">
        <p14:creationId xmlns:p14="http://schemas.microsoft.com/office/powerpoint/2010/main" val="12685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1763624" cy="430887"/>
          </a:xfrm>
          <a:prstGeom prst="rect">
            <a:avLst/>
          </a:prstGeom>
          <a:noFill/>
        </p:spPr>
        <p:txBody>
          <a:bodyPr wrap="none" rtlCol="0">
            <a:spAutoFit/>
          </a:bodyPr>
          <a:lstStyle/>
          <a:p>
            <a:r>
              <a:rPr lang="en-GB" sz="2200" dirty="0">
                <a:latin typeface="Trebuchet MS" panose="020B0603020202020204" pitchFamily="34" charset="0"/>
              </a:rPr>
              <a:t>Comparisons</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15A1244D-6A56-BF45-A138-DB8D4AF9E417}"/>
              </a:ext>
            </a:extLst>
          </p:cNvPr>
          <p:cNvSpPr txBox="1"/>
          <p:nvPr/>
        </p:nvSpPr>
        <p:spPr>
          <a:xfrm>
            <a:off x="506147" y="1114426"/>
            <a:ext cx="10848617" cy="2123658"/>
          </a:xfrm>
          <a:prstGeom prst="rect">
            <a:avLst/>
          </a:prstGeom>
          <a:noFill/>
        </p:spPr>
        <p:txBody>
          <a:bodyPr wrap="square" rtlCol="0">
            <a:spAutoFit/>
          </a:bodyPr>
          <a:lstStyle/>
          <a:p>
            <a:r>
              <a:rPr lang="en-GB" sz="2200" dirty="0">
                <a:latin typeface="Trebuchet MS" panose="020B0603020202020204" pitchFamily="34" charset="0"/>
              </a:rPr>
              <a:t>In Nat 5 Apps it is very common to need to look at two sets of data and be able to make comparisons between them.</a:t>
            </a:r>
          </a:p>
          <a:p>
            <a:endParaRPr lang="en-GB" sz="2200" dirty="0">
              <a:latin typeface="Trebuchet MS" panose="020B0603020202020204" pitchFamily="34" charset="0"/>
            </a:endParaRPr>
          </a:p>
          <a:p>
            <a:r>
              <a:rPr lang="en-GB" sz="2200" dirty="0">
                <a:latin typeface="Trebuchet MS" panose="020B0603020202020204" pitchFamily="34" charset="0"/>
              </a:rPr>
              <a:t>The mistake is that pupils write about how ”The mean of the first is bigger than the second”, although this may be true it is about analysing the data. Lets look at the following example.</a:t>
            </a:r>
          </a:p>
        </p:txBody>
      </p:sp>
      <p:sp>
        <p:nvSpPr>
          <p:cNvPr id="5" name="TextBox 4">
            <a:extLst>
              <a:ext uri="{FF2B5EF4-FFF2-40B4-BE49-F238E27FC236}">
                <a16:creationId xmlns:a16="http://schemas.microsoft.com/office/drawing/2014/main" id="{08BA66FC-AABB-AD41-A512-289755FF7559}"/>
              </a:ext>
            </a:extLst>
          </p:cNvPr>
          <p:cNvSpPr txBox="1"/>
          <p:nvPr/>
        </p:nvSpPr>
        <p:spPr>
          <a:xfrm>
            <a:off x="787078" y="3501181"/>
            <a:ext cx="10567686" cy="2585323"/>
          </a:xfrm>
          <a:prstGeom prst="rect">
            <a:avLst/>
          </a:prstGeom>
          <a:solidFill>
            <a:schemeClr val="accent2">
              <a:lumMod val="20000"/>
              <a:lumOff val="80000"/>
            </a:schemeClr>
          </a:solidFill>
          <a:ln>
            <a:solidFill>
              <a:schemeClr val="tx1"/>
            </a:solidFill>
          </a:ln>
        </p:spPr>
        <p:txBody>
          <a:bodyPr wrap="square" rtlCol="0">
            <a:spAutoFit/>
          </a:bodyPr>
          <a:lstStyle/>
          <a:p>
            <a:r>
              <a:rPr lang="en-GB" dirty="0">
                <a:latin typeface="Trebuchet MS" panose="020B0603020202020204" pitchFamily="34" charset="0"/>
              </a:rPr>
              <a:t>Example 1: Estate agents are looking at two different cities in Scotland, Glasgow and Stirling. </a:t>
            </a:r>
          </a:p>
          <a:p>
            <a:endParaRPr lang="en-GB" dirty="0">
              <a:latin typeface="Trebuchet MS" panose="020B0603020202020204" pitchFamily="34" charset="0"/>
            </a:endParaRPr>
          </a:p>
          <a:p>
            <a:r>
              <a:rPr lang="en-GB" dirty="0">
                <a:latin typeface="Trebuchet MS" panose="020B0603020202020204" pitchFamily="34" charset="0"/>
              </a:rPr>
              <a:t>They find that the mean house for sale in Glasgow is £112,000. While the range of house price is £100,000.</a:t>
            </a:r>
          </a:p>
          <a:p>
            <a:endParaRPr lang="en-GB" dirty="0">
              <a:latin typeface="Trebuchet MS" panose="020B0603020202020204" pitchFamily="34" charset="0"/>
            </a:endParaRPr>
          </a:p>
          <a:p>
            <a:r>
              <a:rPr lang="en-GB" dirty="0">
                <a:latin typeface="Trebuchet MS" panose="020B0603020202020204" pitchFamily="34" charset="0"/>
              </a:rPr>
              <a:t>Meanwhile the mean house for sale in Stirling is valued at £84,000 and the range of house prices is £65,000.</a:t>
            </a:r>
          </a:p>
          <a:p>
            <a:endParaRPr lang="en-US" dirty="0"/>
          </a:p>
          <a:p>
            <a:r>
              <a:rPr lang="en-US" dirty="0"/>
              <a:t>Make </a:t>
            </a:r>
            <a:r>
              <a:rPr lang="en-US" b="1" dirty="0"/>
              <a:t>TWO </a:t>
            </a:r>
            <a:r>
              <a:rPr lang="en-US" dirty="0"/>
              <a:t>valid comparisons between the sets of data.</a:t>
            </a:r>
          </a:p>
        </p:txBody>
      </p:sp>
    </p:spTree>
    <p:extLst>
      <p:ext uri="{BB962C8B-B14F-4D97-AF65-F5344CB8AC3E}">
        <p14:creationId xmlns:p14="http://schemas.microsoft.com/office/powerpoint/2010/main" val="2525326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39782" y="296888"/>
            <a:ext cx="11246070" cy="6001406"/>
          </a:xfrm>
          <a:prstGeom prst="roundRect">
            <a:avLst>
              <a:gd name="adj" fmla="val 3810"/>
            </a:avLst>
          </a:prstGeom>
          <a:noFill/>
          <a:ln w="76200">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p:cNvSpPr txBox="1"/>
          <p:nvPr/>
        </p:nvSpPr>
        <p:spPr>
          <a:xfrm>
            <a:off x="9407648" y="-89764"/>
            <a:ext cx="1292790" cy="430887"/>
          </a:xfrm>
          <a:prstGeom prst="rect">
            <a:avLst/>
          </a:prstGeom>
          <a:noFill/>
        </p:spPr>
        <p:txBody>
          <a:bodyPr wrap="none" rtlCol="0">
            <a:spAutoFit/>
          </a:bodyPr>
          <a:lstStyle/>
          <a:p>
            <a:r>
              <a:rPr lang="en-GB" sz="2200" dirty="0">
                <a:latin typeface="Trebuchet MS" panose="020B0603020202020204" pitchFamily="34" charset="0"/>
              </a:rPr>
              <a:t>Averages</a:t>
            </a:r>
          </a:p>
        </p:txBody>
      </p:sp>
      <p:sp>
        <p:nvSpPr>
          <p:cNvPr id="8" name="TextBox 7">
            <a:extLst>
              <a:ext uri="{FF2B5EF4-FFF2-40B4-BE49-F238E27FC236}">
                <a16:creationId xmlns:a16="http://schemas.microsoft.com/office/drawing/2014/main" id="{3CA20D66-B3AE-F24D-9975-261B3ADC3126}"/>
              </a:ext>
            </a:extLst>
          </p:cNvPr>
          <p:cNvSpPr txBox="1"/>
          <p:nvPr/>
        </p:nvSpPr>
        <p:spPr>
          <a:xfrm>
            <a:off x="506148" y="512331"/>
            <a:ext cx="1763624" cy="430887"/>
          </a:xfrm>
          <a:prstGeom prst="rect">
            <a:avLst/>
          </a:prstGeom>
          <a:noFill/>
        </p:spPr>
        <p:txBody>
          <a:bodyPr wrap="none" rtlCol="0">
            <a:spAutoFit/>
          </a:bodyPr>
          <a:lstStyle/>
          <a:p>
            <a:r>
              <a:rPr lang="en-GB" sz="2200" dirty="0">
                <a:latin typeface="Trebuchet MS" panose="020B0603020202020204" pitchFamily="34" charset="0"/>
              </a:rPr>
              <a:t>Comparisons</a:t>
            </a:r>
          </a:p>
        </p:txBody>
      </p:sp>
      <p:sp>
        <p:nvSpPr>
          <p:cNvPr id="12" name="TextBox 11">
            <a:extLst>
              <a:ext uri="{FF2B5EF4-FFF2-40B4-BE49-F238E27FC236}">
                <a16:creationId xmlns:a16="http://schemas.microsoft.com/office/drawing/2014/main" id="{728FC1F6-5FC9-4643-84E4-98F5C2A183AD}"/>
              </a:ext>
            </a:extLst>
          </p:cNvPr>
          <p:cNvSpPr txBox="1"/>
          <p:nvPr/>
        </p:nvSpPr>
        <p:spPr>
          <a:xfrm>
            <a:off x="2673" y="-89764"/>
            <a:ext cx="4235903" cy="430887"/>
          </a:xfrm>
          <a:prstGeom prst="rect">
            <a:avLst/>
          </a:prstGeom>
          <a:noFill/>
        </p:spPr>
        <p:txBody>
          <a:bodyPr wrap="none" rtlCol="0">
            <a:spAutoFit/>
          </a:bodyPr>
          <a:lstStyle/>
          <a:p>
            <a:r>
              <a:rPr lang="en-GB" sz="2200" dirty="0">
                <a:latin typeface="Trebuchet MS" panose="020B0603020202020204" pitchFamily="34" charset="0"/>
                <a:hlinkClick r:id="" action="ppaction://hlinkshowjump?jump=firstslide"/>
              </a:rPr>
              <a:t>National 5 Applications of Maths</a:t>
            </a:r>
            <a:endParaRPr lang="en-GB" sz="2200" dirty="0">
              <a:latin typeface="Trebuchet MS" panose="020B0603020202020204" pitchFamily="34" charset="0"/>
            </a:endParaRPr>
          </a:p>
        </p:txBody>
      </p:sp>
      <p:sp>
        <p:nvSpPr>
          <p:cNvPr id="2" name="TextBox 1">
            <a:extLst>
              <a:ext uri="{FF2B5EF4-FFF2-40B4-BE49-F238E27FC236}">
                <a16:creationId xmlns:a16="http://schemas.microsoft.com/office/drawing/2014/main" id="{5FCA8A08-2BC8-3648-97FA-C0E63B686212}"/>
              </a:ext>
            </a:extLst>
          </p:cNvPr>
          <p:cNvSpPr txBox="1"/>
          <p:nvPr/>
        </p:nvSpPr>
        <p:spPr>
          <a:xfrm>
            <a:off x="1025912" y="1427356"/>
            <a:ext cx="184731" cy="369332"/>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928BFAD8-5C28-0A40-A020-3B5F1E1E4E1A}"/>
              </a:ext>
            </a:extLst>
          </p:cNvPr>
          <p:cNvSpPr txBox="1"/>
          <p:nvPr/>
        </p:nvSpPr>
        <p:spPr>
          <a:xfrm>
            <a:off x="778974" y="989267"/>
            <a:ext cx="10567686" cy="1754326"/>
          </a:xfrm>
          <a:prstGeom prst="rect">
            <a:avLst/>
          </a:prstGeom>
          <a:solidFill>
            <a:schemeClr val="accent2">
              <a:lumMod val="20000"/>
              <a:lumOff val="80000"/>
            </a:schemeClr>
          </a:solidFill>
          <a:ln>
            <a:solidFill>
              <a:schemeClr val="tx1"/>
            </a:solidFill>
          </a:ln>
        </p:spPr>
        <p:txBody>
          <a:bodyPr wrap="square" rtlCol="0">
            <a:spAutoFit/>
          </a:bodyPr>
          <a:lstStyle/>
          <a:p>
            <a:r>
              <a:rPr lang="en-GB" dirty="0">
                <a:latin typeface="Trebuchet MS" panose="020B0603020202020204" pitchFamily="34" charset="0"/>
              </a:rPr>
              <a:t>Example 1: Estate agents are looking at two different cities in Scotland, Glasgow and Stirling. </a:t>
            </a:r>
          </a:p>
          <a:p>
            <a:r>
              <a:rPr lang="en-GB" dirty="0">
                <a:latin typeface="Trebuchet MS" panose="020B0603020202020204" pitchFamily="34" charset="0"/>
              </a:rPr>
              <a:t>They find that the mean house for sale in Glasgow is £112,000. While the range of house price is £100,000.</a:t>
            </a:r>
          </a:p>
          <a:p>
            <a:r>
              <a:rPr lang="en-GB" dirty="0">
                <a:latin typeface="Trebuchet MS" panose="020B0603020202020204" pitchFamily="34" charset="0"/>
              </a:rPr>
              <a:t>Meanwhile the mean house for sale in Stirling is valued at £84,000 and the range of house prices is £65,000.</a:t>
            </a:r>
            <a:endParaRPr lang="en-US" dirty="0"/>
          </a:p>
          <a:p>
            <a:r>
              <a:rPr lang="en-US" dirty="0"/>
              <a:t>Make </a:t>
            </a:r>
            <a:r>
              <a:rPr lang="en-US" b="1" dirty="0"/>
              <a:t>TWO </a:t>
            </a:r>
            <a:r>
              <a:rPr lang="en-US" dirty="0"/>
              <a:t>valid comparisons between the sets of data.</a:t>
            </a:r>
          </a:p>
        </p:txBody>
      </p:sp>
    </p:spTree>
    <p:extLst>
      <p:ext uri="{BB962C8B-B14F-4D97-AF65-F5344CB8AC3E}">
        <p14:creationId xmlns:p14="http://schemas.microsoft.com/office/powerpoint/2010/main" val="518833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647</Words>
  <Application>Microsoft Macintosh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Falkirk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Shirra</dc:creator>
  <cp:lastModifiedBy>Andrew Shirra</cp:lastModifiedBy>
  <cp:revision>9</cp:revision>
  <dcterms:created xsi:type="dcterms:W3CDTF">2020-03-20T14:30:04Z</dcterms:created>
  <dcterms:modified xsi:type="dcterms:W3CDTF">2020-04-29T13:14:27Z</dcterms:modified>
</cp:coreProperties>
</file>