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1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8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6402-E90F-44B9-91D8-8EB4912486B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National 5 Applications of Maths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190" y="1212351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190" y="1746072"/>
            <a:ext cx="60532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rebuchet MS" panose="020B0603020202020204" pitchFamily="34" charset="0"/>
              </a:rPr>
              <a:t>Stating the </a:t>
            </a:r>
            <a:r>
              <a:rPr lang="en-GB" sz="2200" dirty="0">
                <a:latin typeface="Trebuchet MS" panose="020B0603020202020204" pitchFamily="34" charset="0"/>
                <a:hlinkClick r:id="rId2" action="ppaction://hlinksldjump"/>
              </a:rPr>
              <a:t>Maximum and Minimum </a:t>
            </a:r>
            <a:r>
              <a:rPr lang="en-GB" sz="2200" dirty="0">
                <a:latin typeface="Trebuchet MS" panose="020B0603020202020204" pitchFamily="34" charset="0"/>
              </a:rPr>
              <a:t>amounts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rebuchet MS" panose="020B0603020202020204" pitchFamily="34" charset="0"/>
              </a:rPr>
              <a:t>Writing in </a:t>
            </a:r>
            <a:r>
              <a:rPr lang="en-GB" sz="2200" dirty="0">
                <a:latin typeface="Trebuchet MS" panose="020B0603020202020204" pitchFamily="34" charset="0"/>
                <a:hlinkClick r:id="rId3" action="ppaction://hlinksldjump"/>
              </a:rPr>
              <a:t>Tolerance Form</a:t>
            </a:r>
            <a:endParaRPr lang="en-GB" sz="22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rebuchet MS" panose="020B0603020202020204" pitchFamily="34" charset="0"/>
                <a:hlinkClick r:id="rId4" action="ppaction://hlinksldjump"/>
              </a:rPr>
              <a:t>Tolerance Calculations</a:t>
            </a:r>
            <a:endParaRPr lang="en-GB" sz="22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rebuchet MS" panose="020B0603020202020204" pitchFamily="34" charset="0"/>
              </a:rPr>
              <a:t>Tolerance </a:t>
            </a:r>
            <a:r>
              <a:rPr lang="en-GB" sz="2200" dirty="0">
                <a:latin typeface="Trebuchet MS" panose="020B0603020202020204" pitchFamily="34" charset="0"/>
                <a:hlinkClick r:id="rId5" action="ppaction://hlinksldjump"/>
              </a:rPr>
              <a:t>Exam Questions</a:t>
            </a:r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6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Max and Min with Percentages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/>
              <p:nvPr/>
            </p:nvSpPr>
            <p:spPr>
              <a:xfrm>
                <a:off x="506148" y="1323888"/>
                <a:ext cx="10659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Trebuchet MS" panose="020B0603020202020204" pitchFamily="34" charset="0"/>
                  </a:rPr>
                  <a:t>Example 2: 80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400" dirty="0">
                    <a:latin typeface="Trebuchet MS" panose="020B0603020202020204" pitchFamily="34" charset="0"/>
                  </a:rPr>
                  <a:t>2.5%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1323888"/>
                <a:ext cx="10659940" cy="461665"/>
              </a:xfrm>
              <a:prstGeom prst="rect">
                <a:avLst/>
              </a:prstGeom>
              <a:blipFill>
                <a:blip r:embed="rId2"/>
                <a:stretch>
                  <a:fillRect l="-833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F682F4-25C9-4145-A158-C48B309A18F6}"/>
                  </a:ext>
                </a:extLst>
              </p:cNvPr>
              <p:cNvSpPr/>
              <p:nvPr/>
            </p:nvSpPr>
            <p:spPr>
              <a:xfrm>
                <a:off x="986971" y="3429000"/>
                <a:ext cx="4093028" cy="2576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1. 	400m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10%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2. 	88</a:t>
                </a:r>
                <a:r>
                  <a:rPr lang="en-GB" sz="220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15%)m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3. 	60cl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22%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4.	50mg (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0.5%)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5. 	120</a:t>
                </a:r>
                <a:r>
                  <a:rPr lang="en-GB" sz="2200" baseline="30000" dirty="0">
                    <a:latin typeface="Trebuchet MS" panose="020B0603020202020204" pitchFamily="34" charset="0"/>
                  </a:rPr>
                  <a:t>o</a:t>
                </a:r>
                <a:r>
                  <a:rPr lang="en-GB" sz="2200" dirty="0">
                    <a:latin typeface="Trebuchet MS" panose="020B0603020202020204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3.5%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F682F4-25C9-4145-A158-C48B309A1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1" y="3429000"/>
                <a:ext cx="4093028" cy="2576924"/>
              </a:xfrm>
              <a:prstGeom prst="rect">
                <a:avLst/>
              </a:prstGeom>
              <a:blipFill>
                <a:blip r:embed="rId3"/>
                <a:stretch>
                  <a:fillRect l="-1858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6E6C140-5157-6947-922C-54160C5CF7B7}"/>
              </a:ext>
            </a:extLst>
          </p:cNvPr>
          <p:cNvSpPr/>
          <p:nvPr/>
        </p:nvSpPr>
        <p:spPr>
          <a:xfrm>
            <a:off x="5036456" y="3461657"/>
            <a:ext cx="4782458" cy="2569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1. 	Min = 360m, Max = 440m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2. 	Min = 74.8m, Max = 101.2m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3. 	Min = 46.8cl, Max = 73.2cl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4.	Min = 49.75mg, Max = 50.25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5. 	Min = 115.8</a:t>
            </a:r>
            <a:r>
              <a:rPr lang="en-GB" sz="2200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  <a:r>
              <a:rPr lang="en-GB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C, Max = 124.2</a:t>
            </a:r>
            <a:r>
              <a:rPr lang="en-GB" sz="2200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  <a:r>
              <a:rPr lang="en-GB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9253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Writing in Tolerance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6B557-99AE-B248-BD11-CE4BB0DFBD7E}"/>
              </a:ext>
            </a:extLst>
          </p:cNvPr>
          <p:cNvSpPr txBox="1"/>
          <p:nvPr/>
        </p:nvSpPr>
        <p:spPr>
          <a:xfrm>
            <a:off x="506148" y="1323888"/>
            <a:ext cx="106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Example 1: Max = 34cm, Min = 28cm. Write this in tolerance form.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6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Writing in Tolerance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6B557-99AE-B248-BD11-CE4BB0DFBD7E}"/>
              </a:ext>
            </a:extLst>
          </p:cNvPr>
          <p:cNvSpPr txBox="1"/>
          <p:nvPr/>
        </p:nvSpPr>
        <p:spPr>
          <a:xfrm>
            <a:off x="506148" y="1323888"/>
            <a:ext cx="106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Example 2: Max = 450mg, Min = 425mg. Write this in tolerance form.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4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Writing in Tolerance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6B557-99AE-B248-BD11-CE4BB0DFBD7E}"/>
              </a:ext>
            </a:extLst>
          </p:cNvPr>
          <p:cNvSpPr txBox="1"/>
          <p:nvPr/>
        </p:nvSpPr>
        <p:spPr>
          <a:xfrm>
            <a:off x="506148" y="1323888"/>
            <a:ext cx="106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Example 3: Max = 31ml, Min = 30.02ml. Write this in tolerance form.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0BA1B-6C39-8742-AF88-12987F6699FD}"/>
              </a:ext>
            </a:extLst>
          </p:cNvPr>
          <p:cNvSpPr txBox="1"/>
          <p:nvPr/>
        </p:nvSpPr>
        <p:spPr>
          <a:xfrm>
            <a:off x="7837714" y="5646057"/>
            <a:ext cx="3665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N5 Apps Tolerance Basic Skills </a:t>
            </a:r>
          </a:p>
        </p:txBody>
      </p:sp>
    </p:spTree>
    <p:extLst>
      <p:ext uri="{BB962C8B-B14F-4D97-AF65-F5344CB8AC3E}">
        <p14:creationId xmlns:p14="http://schemas.microsoft.com/office/powerpoint/2010/main" val="88656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Tolerance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/>
              <p:nvPr/>
            </p:nvSpPr>
            <p:spPr>
              <a:xfrm>
                <a:off x="506148" y="1323888"/>
                <a:ext cx="1065994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latin typeface="Trebuchet MS" panose="020B0603020202020204" pitchFamily="34" charset="0"/>
                  </a:rPr>
                  <a:t>Example 1: Workers in a showroom generally make £1200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250, worth of sales a day. </a:t>
                </a:r>
              </a:p>
              <a:p>
                <a:r>
                  <a:rPr lang="en-GB" sz="2200" dirty="0">
                    <a:latin typeface="Trebuchet MS" panose="020B0603020202020204" pitchFamily="34" charset="0"/>
                  </a:rPr>
                  <a:t>The following is a list of sales that workers made. </a:t>
                </a:r>
              </a:p>
              <a:p>
                <a:r>
                  <a:rPr lang="en-GB" sz="2200" dirty="0">
                    <a:latin typeface="Trebuchet MS" panose="020B0603020202020204" pitchFamily="34" charset="0"/>
                  </a:rPr>
                  <a:t>a) How many workers are within the general amount?</a:t>
                </a:r>
              </a:p>
              <a:p>
                <a:endParaRPr lang="en-GB" sz="2200" dirty="0">
                  <a:latin typeface="Trebuchet MS" panose="020B0603020202020204" pitchFamily="34" charset="0"/>
                </a:endParaRPr>
              </a:p>
              <a:p>
                <a:r>
                  <a:rPr lang="en-GB" sz="2200" dirty="0">
                    <a:latin typeface="Trebuchet MS" panose="020B0603020202020204" pitchFamily="34" charset="0"/>
                  </a:rPr>
                  <a:t>£1158    £917     £1380     £1240     £1580     £844     £1350    £1290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1323888"/>
                <a:ext cx="10659940" cy="2123658"/>
              </a:xfrm>
              <a:prstGeom prst="rect">
                <a:avLst/>
              </a:prstGeom>
              <a:blipFill>
                <a:blip r:embed="rId2"/>
                <a:stretch>
                  <a:fillRect l="-714" t="-119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73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Tolerance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/>
              <p:nvPr/>
            </p:nvSpPr>
            <p:spPr>
              <a:xfrm>
                <a:off x="506148" y="1323888"/>
                <a:ext cx="1065994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latin typeface="Trebuchet MS" panose="020B0603020202020204" pitchFamily="34" charset="0"/>
                  </a:rPr>
                  <a:t>Example 1: Workers in a showroom generally make £1200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250, worth of sales a day. </a:t>
                </a:r>
              </a:p>
              <a:p>
                <a:r>
                  <a:rPr lang="en-GB" sz="2200" dirty="0">
                    <a:latin typeface="Trebuchet MS" panose="020B0603020202020204" pitchFamily="34" charset="0"/>
                  </a:rPr>
                  <a:t>£1158    £917     £1380     £1240     £1580     £844     £1350    £1290</a:t>
                </a:r>
              </a:p>
              <a:p>
                <a:r>
                  <a:rPr lang="en-GB" sz="2200" dirty="0">
                    <a:latin typeface="Trebuchet MS" panose="020B0603020202020204" pitchFamily="34" charset="0"/>
                  </a:rPr>
                  <a:t>b) If a worker sells more than the maximum they get 50% of the surplus. How much money will the company give out?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1323888"/>
                <a:ext cx="10659940" cy="1785104"/>
              </a:xfrm>
              <a:prstGeom prst="rect">
                <a:avLst/>
              </a:prstGeom>
              <a:blipFill>
                <a:blip r:embed="rId2"/>
                <a:stretch>
                  <a:fillRect l="-714" t="-1408" r="-1190" b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68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Tolerance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/>
              <p:nvPr/>
            </p:nvSpPr>
            <p:spPr>
              <a:xfrm>
                <a:off x="506148" y="1323888"/>
                <a:ext cx="106599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Trebuchet MS" panose="020B0603020202020204" pitchFamily="34" charset="0"/>
                  </a:rPr>
                  <a:t>Example 2: The weight of containers is 45kg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400" dirty="0">
                    <a:latin typeface="Trebuchet MS" panose="020B0603020202020204" pitchFamily="34" charset="0"/>
                  </a:rPr>
                  <a:t> 3.5.</a:t>
                </a:r>
              </a:p>
              <a:p>
                <a:r>
                  <a:rPr lang="en-GB" sz="2400" dirty="0">
                    <a:latin typeface="Trebuchet MS" panose="020B0603020202020204" pitchFamily="34" charset="0"/>
                  </a:rPr>
                  <a:t>Calculate the minimum weight of 80 containers.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1323888"/>
                <a:ext cx="10659940" cy="830997"/>
              </a:xfrm>
              <a:prstGeom prst="rect">
                <a:avLst/>
              </a:prstGeom>
              <a:blipFill>
                <a:blip r:embed="rId2"/>
                <a:stretch>
                  <a:fillRect l="-833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50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/>
              <p:nvPr/>
            </p:nvSpPr>
            <p:spPr>
              <a:xfrm>
                <a:off x="506148" y="452527"/>
                <a:ext cx="106599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latin typeface="Trebuchet MS" panose="020B0603020202020204" pitchFamily="34" charset="0"/>
                  </a:rPr>
                  <a:t>Example 3: A flower bed in a garden is the shape of a triangle is measured using an instrument with a degree of accuracy of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4%. The dimensions are below, find the maximum area of the garden.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452527"/>
                <a:ext cx="10659940" cy="1107996"/>
              </a:xfrm>
              <a:prstGeom prst="rect">
                <a:avLst/>
              </a:prstGeom>
              <a:blipFill>
                <a:blip r:embed="rId2"/>
                <a:stretch>
                  <a:fillRect l="-714" t="-4598" r="-833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680BA1B-6C39-8742-AF88-12987F6699FD}"/>
              </a:ext>
            </a:extLst>
          </p:cNvPr>
          <p:cNvSpPr txBox="1"/>
          <p:nvPr/>
        </p:nvSpPr>
        <p:spPr>
          <a:xfrm>
            <a:off x="7174104" y="6484891"/>
            <a:ext cx="451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N5 Apps Tolerance Context Questions 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E4CB8E3-4368-BE40-9D29-F3A924820068}"/>
              </a:ext>
            </a:extLst>
          </p:cNvPr>
          <p:cNvSpPr/>
          <p:nvPr/>
        </p:nvSpPr>
        <p:spPr>
          <a:xfrm>
            <a:off x="1324001" y="2000304"/>
            <a:ext cx="1944915" cy="217714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ECA8F-8D1F-714B-B755-A2ECD7965264}"/>
              </a:ext>
            </a:extLst>
          </p:cNvPr>
          <p:cNvSpPr txBox="1"/>
          <p:nvPr/>
        </p:nvSpPr>
        <p:spPr>
          <a:xfrm>
            <a:off x="1957964" y="417744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626CF-DE1A-4149-A7F8-930EB72325E3}"/>
              </a:ext>
            </a:extLst>
          </p:cNvPr>
          <p:cNvSpPr txBox="1"/>
          <p:nvPr/>
        </p:nvSpPr>
        <p:spPr>
          <a:xfrm>
            <a:off x="506148" y="2880975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4.2m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8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Exam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/>
              <p:nvPr/>
            </p:nvSpPr>
            <p:spPr>
              <a:xfrm>
                <a:off x="506148" y="1105305"/>
                <a:ext cx="1065994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Trebuchet MS" panose="020B0603020202020204" pitchFamily="34" charset="0"/>
                  </a:rPr>
                  <a:t>Example 1. A drinks company rejects any drinks outside the </a:t>
                </a:r>
                <a:r>
                  <a:rPr lang="en-GB" sz="2400" dirty="0" err="1">
                    <a:latin typeface="Trebuchet MS" panose="020B0603020202020204" pitchFamily="34" charset="0"/>
                  </a:rPr>
                  <a:t>measurments</a:t>
                </a:r>
                <a:r>
                  <a:rPr lang="en-GB" sz="2400" dirty="0">
                    <a:latin typeface="Trebuchet MS" panose="020B0603020202020204" pitchFamily="34" charset="0"/>
                  </a:rPr>
                  <a:t> of 400ml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400" dirty="0">
                    <a:latin typeface="Trebuchet MS" panose="020B0603020202020204" pitchFamily="34" charset="0"/>
                  </a:rPr>
                  <a:t> 5. Below are a list of volumes in ml. Find what percentage would be </a:t>
                </a:r>
                <a:r>
                  <a:rPr lang="en-GB" sz="2400" b="1" dirty="0">
                    <a:latin typeface="Trebuchet MS" panose="020B0603020202020204" pitchFamily="34" charset="0"/>
                  </a:rPr>
                  <a:t>rejected.</a:t>
                </a:r>
                <a:endParaRPr lang="en-GB" sz="2400" dirty="0">
                  <a:latin typeface="Trebuchet MS" panose="020B0603020202020204" pitchFamily="34" charset="0"/>
                </a:endParaRPr>
              </a:p>
              <a:p>
                <a:endParaRPr lang="en-GB" sz="2400" dirty="0">
                  <a:latin typeface="Trebuchet MS" panose="020B0603020202020204" pitchFamily="34" charset="0"/>
                </a:endParaRPr>
              </a:p>
              <a:p>
                <a:r>
                  <a:rPr lang="en-GB" sz="2400" dirty="0">
                    <a:latin typeface="Trebuchet MS" panose="020B0603020202020204" pitchFamily="34" charset="0"/>
                  </a:rPr>
                  <a:t>401    399    403    405    398    395   407    398    395    401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1105305"/>
                <a:ext cx="10659940" cy="1938992"/>
              </a:xfrm>
              <a:prstGeom prst="rect">
                <a:avLst/>
              </a:prstGeom>
              <a:blipFill>
                <a:blip r:embed="rId2"/>
                <a:stretch>
                  <a:fillRect l="-833" t="-1948" r="-1190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31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Exam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/>
              <p:nvPr/>
            </p:nvSpPr>
            <p:spPr>
              <a:xfrm>
                <a:off x="506148" y="1105305"/>
                <a:ext cx="106599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Trebuchet MS" panose="020B0603020202020204" pitchFamily="34" charset="0"/>
                  </a:rPr>
                  <a:t>Example 2. A builder is looking at companies to supply him with nails. He wants the company to have a success rate of at least 85%. He needs his nails to be 13mm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400" dirty="0">
                    <a:latin typeface="Trebuchet MS" panose="020B0603020202020204" pitchFamily="34" charset="0"/>
                  </a:rPr>
                  <a:t>2.5. From the companies below which should he choose?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1105305"/>
                <a:ext cx="10659940" cy="1200329"/>
              </a:xfrm>
              <a:prstGeom prst="rect">
                <a:avLst/>
              </a:prstGeom>
              <a:blipFill>
                <a:blip r:embed="rId2"/>
                <a:stretch>
                  <a:fillRect l="-833" t="-3125" r="-119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680BA1B-6C39-8742-AF88-12987F6699FD}"/>
              </a:ext>
            </a:extLst>
          </p:cNvPr>
          <p:cNvSpPr txBox="1"/>
          <p:nvPr/>
        </p:nvSpPr>
        <p:spPr>
          <a:xfrm>
            <a:off x="7174104" y="6484891"/>
            <a:ext cx="4224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N5 Apps Tolerance Exam Questions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ABEB5A-6534-B443-B134-BCAE3D549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5850"/>
              </p:ext>
            </p:extLst>
          </p:nvPr>
        </p:nvGraphicFramePr>
        <p:xfrm>
          <a:off x="2032000" y="2388946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144500446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89782758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83583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82711377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9353873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23571263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0869745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27876701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5104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971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06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35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0C1E8-C2A6-4E4A-B1E2-ED513E040F91}"/>
              </a:ext>
            </a:extLst>
          </p:cNvPr>
          <p:cNvSpPr/>
          <p:nvPr/>
        </p:nvSpPr>
        <p:spPr>
          <a:xfrm>
            <a:off x="686722" y="1311940"/>
            <a:ext cx="758671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>
              <a:defRPr/>
            </a:pPr>
            <a:r>
              <a:rPr lang="en-GB" sz="2400" dirty="0">
                <a:latin typeface="Trebuchet MS" panose="020B0703020202090204" pitchFamily="34" charset="0"/>
              </a:rPr>
              <a:t>Error in measurement may be represented by a tolerance interval (margin of error).</a:t>
            </a:r>
          </a:p>
          <a:p>
            <a:pPr marL="82296">
              <a:defRPr/>
            </a:pPr>
            <a:endParaRPr lang="en-GB" sz="900" dirty="0">
              <a:latin typeface="Trebuchet MS" panose="020B070302020209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68DEE-EA09-5E4E-B896-FA01183EB629}"/>
              </a:ext>
            </a:extLst>
          </p:cNvPr>
          <p:cNvSpPr/>
          <p:nvPr/>
        </p:nvSpPr>
        <p:spPr>
          <a:xfrm>
            <a:off x="686722" y="2396852"/>
            <a:ext cx="79246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>
              <a:defRPr/>
            </a:pPr>
            <a:r>
              <a:rPr lang="en-GB" sz="2400" dirty="0">
                <a:latin typeface="Trebuchet MS" panose="020B0703020202090204" pitchFamily="34" charset="0"/>
              </a:rPr>
              <a:t>Machines used in manufacturing often set tolerance intervals, or ranges in which measurements will be tolerated or accepted before they are considered unworthy.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44789F-18AC-4846-8C74-0B547B463D23}"/>
              </a:ext>
            </a:extLst>
          </p:cNvPr>
          <p:cNvSpPr/>
          <p:nvPr/>
        </p:nvSpPr>
        <p:spPr>
          <a:xfrm>
            <a:off x="686722" y="559706"/>
            <a:ext cx="7586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>
              <a:defRPr/>
            </a:pPr>
            <a:r>
              <a:rPr lang="en-GB" sz="2400" b="1" dirty="0">
                <a:latin typeface="Trebuchet MS" panose="020B0703020202090204" pitchFamily="34" charset="0"/>
              </a:rPr>
              <a:t>Tolerance</a:t>
            </a:r>
          </a:p>
          <a:p>
            <a:pPr marL="82296">
              <a:defRPr/>
            </a:pPr>
            <a:endParaRPr lang="en-GB" sz="900" dirty="0">
              <a:latin typeface="Trebuchet MS" panose="020B070302020209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16B35-1E69-234C-BBD2-8CCB43722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812" y="1192663"/>
            <a:ext cx="2624066" cy="1580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321DC-72E8-E840-A47B-3359169D3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329" y="3945770"/>
            <a:ext cx="1507804" cy="15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8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4681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Stating the maximum and minimum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DA691-356A-8142-A9BC-2C4C3983D51B}"/>
                  </a:ext>
                </a:extLst>
              </p:cNvPr>
              <p:cNvSpPr txBox="1"/>
              <p:nvPr/>
            </p:nvSpPr>
            <p:spPr>
              <a:xfrm>
                <a:off x="506148" y="996469"/>
                <a:ext cx="106599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latin typeface="Trebuchet MS" panose="020B0603020202020204" pitchFamily="34" charset="0"/>
                  </a:rPr>
                  <a:t>Example 1: The size of parts of a fence are said to be 56cm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. State the maximum and minimum size of the fence.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DA691-356A-8142-A9BC-2C4C3983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996469"/>
                <a:ext cx="10659940" cy="769441"/>
              </a:xfrm>
              <a:prstGeom prst="rect">
                <a:avLst/>
              </a:prstGeom>
              <a:blipFill>
                <a:blip r:embed="rId2"/>
                <a:stretch>
                  <a:fillRect l="-714" t="-3226" r="-1190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033341B-A434-054C-B17C-230E68503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692" y="1612022"/>
            <a:ext cx="2538186" cy="13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7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4681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Stating the maximum and minimum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DA691-356A-8142-A9BC-2C4C3983D51B}"/>
                  </a:ext>
                </a:extLst>
              </p:cNvPr>
              <p:cNvSpPr txBox="1"/>
              <p:nvPr/>
            </p:nvSpPr>
            <p:spPr>
              <a:xfrm>
                <a:off x="2644522" y="1650303"/>
                <a:ext cx="86668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latin typeface="Trebuchet MS" panose="020B0603020202020204" pitchFamily="34" charset="0"/>
                  </a:rPr>
                  <a:t>Example 2: The capacity of juice in a bottle is 250ml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0.5. State the maximum and minimum capacity of the juice.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DA691-356A-8142-A9BC-2C4C3983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522" y="1650303"/>
                <a:ext cx="8666881" cy="769441"/>
              </a:xfrm>
              <a:prstGeom prst="rect">
                <a:avLst/>
              </a:prstGeom>
              <a:blipFill>
                <a:blip r:embed="rId2"/>
                <a:stretch>
                  <a:fillRect l="-731" t="-483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CF61D69-8C2C-3843-BDEB-D4B6915BA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97" y="1119352"/>
            <a:ext cx="1763925" cy="19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4681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Stating the maximum and minimum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DA691-356A-8142-A9BC-2C4C3983D51B}"/>
                  </a:ext>
                </a:extLst>
              </p:cNvPr>
              <p:cNvSpPr txBox="1"/>
              <p:nvPr/>
            </p:nvSpPr>
            <p:spPr>
              <a:xfrm>
                <a:off x="506148" y="996469"/>
                <a:ext cx="106599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latin typeface="Trebuchet MS" panose="020B0603020202020204" pitchFamily="34" charset="0"/>
                  </a:rPr>
                  <a:t>Example 3: The voltage of a battery states 0.4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0.02 volts. State the maximum and minimum voltage of the battery.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DA691-356A-8142-A9BC-2C4C3983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996469"/>
                <a:ext cx="10659940" cy="769441"/>
              </a:xfrm>
              <a:prstGeom prst="rect">
                <a:avLst/>
              </a:prstGeom>
              <a:blipFill>
                <a:blip r:embed="rId2"/>
                <a:stretch>
                  <a:fillRect l="-714" t="-3226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80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341123"/>
            <a:ext cx="8383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TRY THESE YOURSELF, state the maximum and minimum of 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256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DA691-356A-8142-A9BC-2C4C3983D51B}"/>
                  </a:ext>
                </a:extLst>
              </p:cNvPr>
              <p:cNvSpPr txBox="1"/>
              <p:nvPr/>
            </p:nvSpPr>
            <p:spPr>
              <a:xfrm>
                <a:off x="506148" y="825261"/>
                <a:ext cx="5865623" cy="51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1. 	150mg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2. 	340</a:t>
                </a:r>
                <a:r>
                  <a:rPr lang="en-GB" sz="220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90)m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3. 	215m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7.5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4.	 20.5 (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2.5)L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5. 	5.25 inches 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0.5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6. 	1.4cm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0.5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7. 	0.76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0.31mm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8.	25cm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0.055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9.	3ml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0.004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10.	0.5cm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0.002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DA691-356A-8142-A9BC-2C4C3983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825261"/>
                <a:ext cx="5865623" cy="5116081"/>
              </a:xfrm>
              <a:prstGeom prst="rect">
                <a:avLst/>
              </a:prstGeom>
              <a:blipFill>
                <a:blip r:embed="rId2"/>
                <a:stretch>
                  <a:fillRect l="-1296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67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341123"/>
            <a:ext cx="8383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TRY THESE YOURSELF, state the maximum and minimum of 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256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DA691-356A-8142-A9BC-2C4C3983D51B}"/>
                  </a:ext>
                </a:extLst>
              </p:cNvPr>
              <p:cNvSpPr txBox="1"/>
              <p:nvPr/>
            </p:nvSpPr>
            <p:spPr>
              <a:xfrm>
                <a:off x="506148" y="825261"/>
                <a:ext cx="5865623" cy="51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1. 	150mg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2. 	340</a:t>
                </a:r>
                <a:r>
                  <a:rPr lang="en-GB" sz="220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90)m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3. 	215m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7.5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4.	 20.5 (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2.5)L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5. 	5.25 inches 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0.5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6. 	1.4cm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0.5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7. 	0.76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0.31mm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8.	25cm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0.055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9.	3ml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0.004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10.	0.5cm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0.002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DA691-356A-8142-A9BC-2C4C3983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825261"/>
                <a:ext cx="5865623" cy="5116081"/>
              </a:xfrm>
              <a:prstGeom prst="rect">
                <a:avLst/>
              </a:prstGeom>
              <a:blipFill>
                <a:blip r:embed="rId2"/>
                <a:stretch>
                  <a:fillRect l="-1296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0FE0828-AFDE-6B43-B715-60E4F97227DD}"/>
              </a:ext>
            </a:extLst>
          </p:cNvPr>
          <p:cNvSpPr txBox="1"/>
          <p:nvPr/>
        </p:nvSpPr>
        <p:spPr>
          <a:xfrm>
            <a:off x="5262934" y="924289"/>
            <a:ext cx="5308068" cy="510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</a:rPr>
              <a:t>Min = 120mg, Max = 180mg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</a:rPr>
              <a:t>Min = 250m, Max = 430m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</a:rPr>
              <a:t>Min = 207.5m, Max = 222.5m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</a:rPr>
              <a:t>Min = 18L, Max = 23L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</a:rPr>
              <a:t>Min = 4.75in, Max = 5.75in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</a:rPr>
              <a:t>Min = 0.9cm, Max = 1.9cm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</a:rPr>
              <a:t>Min = 0.45mm, Max =  1.07mm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</a:rPr>
              <a:t>Min = 24.945cm, Max = 25.055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</a:rPr>
              <a:t>Min = 2.996ml, Max = 3.004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</a:rPr>
              <a:t>Min = 0.498cm, Max = 0.502cm</a:t>
            </a:r>
          </a:p>
        </p:txBody>
      </p:sp>
    </p:spTree>
    <p:extLst>
      <p:ext uri="{BB962C8B-B14F-4D97-AF65-F5344CB8AC3E}">
        <p14:creationId xmlns:p14="http://schemas.microsoft.com/office/powerpoint/2010/main" val="84367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Max and Min with Percentages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/>
              <p:nvPr/>
            </p:nvSpPr>
            <p:spPr>
              <a:xfrm>
                <a:off x="506148" y="1323888"/>
                <a:ext cx="10659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Trebuchet MS" panose="020B0603020202020204" pitchFamily="34" charset="0"/>
                  </a:rPr>
                  <a:t>Example 1: 45cm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400" dirty="0">
                    <a:latin typeface="Trebuchet MS" panose="020B0603020202020204" pitchFamily="34" charset="0"/>
                  </a:rPr>
                  <a:t>10%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1323888"/>
                <a:ext cx="10659940" cy="461665"/>
              </a:xfrm>
              <a:prstGeom prst="rect">
                <a:avLst/>
              </a:prstGeom>
              <a:blipFill>
                <a:blip r:embed="rId2"/>
                <a:stretch>
                  <a:fillRect l="-833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37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47538" y="-89764"/>
            <a:ext cx="140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A691-356A-8142-A9BC-2C4C3983D51B}"/>
              </a:ext>
            </a:extLst>
          </p:cNvPr>
          <p:cNvSpPr txBox="1"/>
          <p:nvPr/>
        </p:nvSpPr>
        <p:spPr>
          <a:xfrm>
            <a:off x="506148" y="559706"/>
            <a:ext cx="586562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Trebuchet MS" panose="020B0603020202020204" pitchFamily="34" charset="0"/>
              </a:rPr>
              <a:t>Max and Min with Percentages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/>
              <p:nvPr/>
            </p:nvSpPr>
            <p:spPr>
              <a:xfrm>
                <a:off x="506148" y="1323888"/>
                <a:ext cx="10659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Trebuchet MS" panose="020B0603020202020204" pitchFamily="34" charset="0"/>
                  </a:rPr>
                  <a:t>Example 2: 80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400" dirty="0">
                    <a:latin typeface="Trebuchet MS" panose="020B0603020202020204" pitchFamily="34" charset="0"/>
                  </a:rPr>
                  <a:t>2.5%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E6B557-99AE-B248-BD11-CE4BB0DF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8" y="1323888"/>
                <a:ext cx="10659940" cy="461665"/>
              </a:xfrm>
              <a:prstGeom prst="rect">
                <a:avLst/>
              </a:prstGeom>
              <a:blipFill>
                <a:blip r:embed="rId2"/>
                <a:stretch>
                  <a:fillRect l="-833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F682F4-25C9-4145-A158-C48B309A18F6}"/>
                  </a:ext>
                </a:extLst>
              </p:cNvPr>
              <p:cNvSpPr/>
              <p:nvPr/>
            </p:nvSpPr>
            <p:spPr>
              <a:xfrm>
                <a:off x="986971" y="3429000"/>
                <a:ext cx="4093028" cy="2576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1. 	400m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10%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2. 	88</a:t>
                </a:r>
                <a:r>
                  <a:rPr lang="en-GB" sz="220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15%)m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3. 	60cl</a:t>
                </a:r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22%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4.	50mg (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0.5%)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Trebuchet MS" panose="020B0603020202020204" pitchFamily="34" charset="0"/>
                  </a:rPr>
                  <a:t>5. 	120</a:t>
                </a:r>
                <a:r>
                  <a:rPr lang="en-GB" sz="2200" baseline="30000" dirty="0">
                    <a:latin typeface="Trebuchet MS" panose="020B0603020202020204" pitchFamily="34" charset="0"/>
                  </a:rPr>
                  <a:t>o</a:t>
                </a:r>
                <a:r>
                  <a:rPr lang="en-GB" sz="2200" dirty="0">
                    <a:latin typeface="Trebuchet MS" panose="020B0603020202020204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200" dirty="0">
                    <a:latin typeface="Trebuchet MS" panose="020B0603020202020204" pitchFamily="34" charset="0"/>
                  </a:rPr>
                  <a:t> 3.5%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F682F4-25C9-4145-A158-C48B309A1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1" y="3429000"/>
                <a:ext cx="4093028" cy="2576924"/>
              </a:xfrm>
              <a:prstGeom prst="rect">
                <a:avLst/>
              </a:prstGeom>
              <a:blipFill>
                <a:blip r:embed="rId3"/>
                <a:stretch>
                  <a:fillRect l="-1858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6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1028</Words>
  <Application>Microsoft Macintosh PowerPoint</Application>
  <PresentationFormat>Widescreen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Shirra</dc:creator>
  <cp:lastModifiedBy>Andrew Shirra</cp:lastModifiedBy>
  <cp:revision>18</cp:revision>
  <dcterms:created xsi:type="dcterms:W3CDTF">2020-03-20T14:30:04Z</dcterms:created>
  <dcterms:modified xsi:type="dcterms:W3CDTF">2020-04-01T11:25:45Z</dcterms:modified>
</cp:coreProperties>
</file>