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4" r:id="rId5"/>
    <p:sldId id="261" r:id="rId6"/>
    <p:sldId id="262" r:id="rId7"/>
    <p:sldId id="263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97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98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5" r:id="rId40"/>
    <p:sldId id="296" r:id="rId41"/>
    <p:sldId id="294" r:id="rId4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9" autoAdjust="0"/>
    <p:restoredTop sz="94660"/>
  </p:normalViewPr>
  <p:slideViewPr>
    <p:cSldViewPr snapToGrid="0">
      <p:cViewPr varScale="1">
        <p:scale>
          <a:sx n="65" d="100"/>
          <a:sy n="65" d="100"/>
        </p:scale>
        <p:origin x="66" y="2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BC87C-9049-4EF3-818D-362529920E32}" type="datetimeFigureOut">
              <a:rPr lang="en-GB" smtClean="0"/>
              <a:t>03/10/2022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59006-066B-47E5-A155-E87B5637AC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46865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BC87C-9049-4EF3-818D-362529920E32}" type="datetimeFigureOut">
              <a:rPr lang="en-GB" smtClean="0"/>
              <a:t>03/10/2022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59006-066B-47E5-A155-E87B5637AC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92194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BC87C-9049-4EF3-818D-362529920E32}" type="datetimeFigureOut">
              <a:rPr lang="en-GB" smtClean="0"/>
              <a:t>03/10/2022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59006-066B-47E5-A155-E87B5637AC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68436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BC87C-9049-4EF3-818D-362529920E32}" type="datetimeFigureOut">
              <a:rPr lang="en-GB" smtClean="0"/>
              <a:t>03/10/2022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59006-066B-47E5-A155-E87B5637AC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84373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BC87C-9049-4EF3-818D-362529920E32}" type="datetimeFigureOut">
              <a:rPr lang="en-GB" smtClean="0"/>
              <a:t>03/10/2022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59006-066B-47E5-A155-E87B5637AC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48302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BC87C-9049-4EF3-818D-362529920E32}" type="datetimeFigureOut">
              <a:rPr lang="en-GB" smtClean="0"/>
              <a:t>03/10/2022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59006-066B-47E5-A155-E87B5637AC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74493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BC87C-9049-4EF3-818D-362529920E32}" type="datetimeFigureOut">
              <a:rPr lang="en-GB" smtClean="0"/>
              <a:t>03/10/2022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59006-066B-47E5-A155-E87B5637AC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72425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BC87C-9049-4EF3-818D-362529920E32}" type="datetimeFigureOut">
              <a:rPr lang="en-GB" smtClean="0"/>
              <a:t>03/10/2022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59006-066B-47E5-A155-E87B5637AC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28106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BC87C-9049-4EF3-818D-362529920E32}" type="datetimeFigureOut">
              <a:rPr lang="en-GB" smtClean="0"/>
              <a:t>03/10/2022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59006-066B-47E5-A155-E87B5637AC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36020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BC87C-9049-4EF3-818D-362529920E32}" type="datetimeFigureOut">
              <a:rPr lang="en-GB" smtClean="0"/>
              <a:t>03/10/2022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59006-066B-47E5-A155-E87B5637AC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09325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BC87C-9049-4EF3-818D-362529920E32}" type="datetimeFigureOut">
              <a:rPr lang="en-GB" smtClean="0"/>
              <a:t>03/10/2022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59006-066B-47E5-A155-E87B5637AC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80710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4BC87C-9049-4EF3-818D-362529920E32}" type="datetimeFigureOut">
              <a:rPr lang="en-GB" smtClean="0"/>
              <a:t>03/10/2022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F59006-066B-47E5-A155-E87B5637AC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3177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35414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>
                <a:solidFill>
                  <a:schemeClr val="bg1">
                    <a:lumMod val="75000"/>
                  </a:schemeClr>
                </a:solidFill>
              </a:rPr>
              <a:t>Higher Applications of Mathematics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887121" y="0"/>
            <a:ext cx="34015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Higher Applications: Statistics Unit</a:t>
            </a:r>
          </a:p>
        </p:txBody>
      </p:sp>
      <p:sp>
        <p:nvSpPr>
          <p:cNvPr id="6" name="Rectangle 5"/>
          <p:cNvSpPr/>
          <p:nvPr/>
        </p:nvSpPr>
        <p:spPr>
          <a:xfrm>
            <a:off x="143691" y="369332"/>
            <a:ext cx="11900263" cy="6344977"/>
          </a:xfrm>
          <a:prstGeom prst="rect">
            <a:avLst/>
          </a:prstGeom>
          <a:noFill/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447" y="462546"/>
            <a:ext cx="7603676" cy="3888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9016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35414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>
                <a:solidFill>
                  <a:schemeClr val="bg1">
                    <a:lumMod val="75000"/>
                  </a:schemeClr>
                </a:solidFill>
              </a:rPr>
              <a:t>Higher Applications of Mathematics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887121" y="0"/>
            <a:ext cx="34015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Higher Applications: Statistics Unit</a:t>
            </a:r>
          </a:p>
        </p:txBody>
      </p:sp>
      <p:sp>
        <p:nvSpPr>
          <p:cNvPr id="6" name="Rectangle 5"/>
          <p:cNvSpPr/>
          <p:nvPr/>
        </p:nvSpPr>
        <p:spPr>
          <a:xfrm>
            <a:off x="143691" y="369332"/>
            <a:ext cx="11900263" cy="6344977"/>
          </a:xfrm>
          <a:prstGeom prst="rect">
            <a:avLst/>
          </a:prstGeom>
          <a:noFill/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668" y="454644"/>
            <a:ext cx="7129641" cy="374179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979" y="4196442"/>
            <a:ext cx="9929650" cy="2403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4292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35414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>
                <a:solidFill>
                  <a:schemeClr val="bg1">
                    <a:lumMod val="75000"/>
                  </a:schemeClr>
                </a:solidFill>
              </a:rPr>
              <a:t>Higher Applications of Mathematics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887121" y="0"/>
            <a:ext cx="34015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Higher Applications: Statistics Unit</a:t>
            </a:r>
          </a:p>
        </p:txBody>
      </p:sp>
      <p:sp>
        <p:nvSpPr>
          <p:cNvPr id="6" name="Rectangle 5"/>
          <p:cNvSpPr/>
          <p:nvPr/>
        </p:nvSpPr>
        <p:spPr>
          <a:xfrm>
            <a:off x="143691" y="369332"/>
            <a:ext cx="11900263" cy="6344977"/>
          </a:xfrm>
          <a:prstGeom prst="rect">
            <a:avLst/>
          </a:prstGeom>
          <a:noFill/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864" y="561128"/>
            <a:ext cx="10299049" cy="3527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64994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35414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>
                <a:solidFill>
                  <a:schemeClr val="bg1">
                    <a:lumMod val="75000"/>
                  </a:schemeClr>
                </a:solidFill>
              </a:rPr>
              <a:t>Higher Applications of Mathematics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887121" y="0"/>
            <a:ext cx="34015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Higher Applications: Statistics Unit</a:t>
            </a:r>
          </a:p>
        </p:txBody>
      </p:sp>
      <p:sp>
        <p:nvSpPr>
          <p:cNvPr id="6" name="Rectangle 5"/>
          <p:cNvSpPr/>
          <p:nvPr/>
        </p:nvSpPr>
        <p:spPr>
          <a:xfrm>
            <a:off x="143691" y="369332"/>
            <a:ext cx="11900263" cy="6344977"/>
          </a:xfrm>
          <a:prstGeom prst="rect">
            <a:avLst/>
          </a:prstGeom>
          <a:noFill/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719" y="559049"/>
            <a:ext cx="10514634" cy="4960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9163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35414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>
                <a:solidFill>
                  <a:schemeClr val="bg1">
                    <a:lumMod val="75000"/>
                  </a:schemeClr>
                </a:solidFill>
              </a:rPr>
              <a:t>Higher Applications of Mathematics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887121" y="0"/>
            <a:ext cx="34015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Higher Applications: Statistics Unit</a:t>
            </a:r>
          </a:p>
        </p:txBody>
      </p:sp>
      <p:sp>
        <p:nvSpPr>
          <p:cNvPr id="6" name="Rectangle 5"/>
          <p:cNvSpPr/>
          <p:nvPr/>
        </p:nvSpPr>
        <p:spPr>
          <a:xfrm>
            <a:off x="143691" y="369332"/>
            <a:ext cx="11900263" cy="6344977"/>
          </a:xfrm>
          <a:prstGeom prst="rect">
            <a:avLst/>
          </a:prstGeom>
          <a:noFill/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963" y="532838"/>
            <a:ext cx="11549582" cy="3418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7131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35414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>
                <a:solidFill>
                  <a:schemeClr val="bg1">
                    <a:lumMod val="75000"/>
                  </a:schemeClr>
                </a:solidFill>
              </a:rPr>
              <a:t>Higher Applications of Mathematics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887121" y="0"/>
            <a:ext cx="34015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Higher Applications: Statistics Unit</a:t>
            </a:r>
          </a:p>
        </p:txBody>
      </p:sp>
      <p:sp>
        <p:nvSpPr>
          <p:cNvPr id="6" name="Rectangle 5"/>
          <p:cNvSpPr/>
          <p:nvPr/>
        </p:nvSpPr>
        <p:spPr>
          <a:xfrm>
            <a:off x="143691" y="369332"/>
            <a:ext cx="11900263" cy="6344977"/>
          </a:xfrm>
          <a:prstGeom prst="rect">
            <a:avLst/>
          </a:prstGeom>
          <a:noFill/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272" y="510072"/>
            <a:ext cx="11429917" cy="4584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8308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35414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>
                <a:solidFill>
                  <a:schemeClr val="bg1">
                    <a:lumMod val="75000"/>
                  </a:schemeClr>
                </a:solidFill>
              </a:rPr>
              <a:t>Higher Applications of Mathematics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887121" y="0"/>
            <a:ext cx="34015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Higher Applications: Statistics Unit</a:t>
            </a:r>
          </a:p>
        </p:txBody>
      </p:sp>
      <p:sp>
        <p:nvSpPr>
          <p:cNvPr id="6" name="Rectangle 5"/>
          <p:cNvSpPr/>
          <p:nvPr/>
        </p:nvSpPr>
        <p:spPr>
          <a:xfrm>
            <a:off x="143691" y="369332"/>
            <a:ext cx="11900263" cy="6344977"/>
          </a:xfrm>
          <a:prstGeom prst="rect">
            <a:avLst/>
          </a:prstGeom>
          <a:noFill/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/>
          <p:cNvSpPr txBox="1"/>
          <p:nvPr/>
        </p:nvSpPr>
        <p:spPr>
          <a:xfrm>
            <a:off x="289348" y="553998"/>
            <a:ext cx="9673738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The following data set attendance.csv shows pupils attendance throughout their time in S3 and S4.</a:t>
            </a:r>
          </a:p>
          <a:p>
            <a:pPr marL="342900" indent="-342900">
              <a:buAutoNum type="alphaUcParenBoth"/>
            </a:pPr>
            <a:r>
              <a:rPr lang="en-GB" dirty="0"/>
              <a:t>State the null and alternative hypothesis</a:t>
            </a:r>
          </a:p>
          <a:p>
            <a:pPr marL="342900" indent="-342900">
              <a:buAutoNum type="alphaUcParenBoth"/>
            </a:pPr>
            <a:r>
              <a:rPr lang="en-GB" dirty="0"/>
              <a:t>Assuming the data is normally distributed would it require a Two Sample T Test or a Paired T Test?</a:t>
            </a:r>
          </a:p>
          <a:p>
            <a:pPr marL="342900" indent="-342900">
              <a:buAutoNum type="alphaUcParenBoth"/>
            </a:pPr>
            <a:r>
              <a:rPr lang="en-GB" dirty="0"/>
              <a:t>Perform the Hypothesis Test and State the P Value</a:t>
            </a:r>
          </a:p>
          <a:p>
            <a:pPr marL="342900" indent="-342900">
              <a:buAutoNum type="alphaUcParenBoth"/>
            </a:pPr>
            <a:r>
              <a:rPr lang="en-GB" dirty="0"/>
              <a:t>Interpret </a:t>
            </a:r>
            <a:r>
              <a:rPr lang="en-GB"/>
              <a:t>that result.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181543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35414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>
                <a:solidFill>
                  <a:schemeClr val="bg1">
                    <a:lumMod val="75000"/>
                  </a:schemeClr>
                </a:solidFill>
              </a:rPr>
              <a:t>Higher Applications of Mathematics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887121" y="0"/>
            <a:ext cx="34015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Higher Applications: Statistics Unit</a:t>
            </a:r>
          </a:p>
        </p:txBody>
      </p:sp>
      <p:sp>
        <p:nvSpPr>
          <p:cNvPr id="6" name="Rectangle 5"/>
          <p:cNvSpPr/>
          <p:nvPr/>
        </p:nvSpPr>
        <p:spPr>
          <a:xfrm>
            <a:off x="143691" y="369332"/>
            <a:ext cx="11900263" cy="6344977"/>
          </a:xfrm>
          <a:prstGeom prst="rect">
            <a:avLst/>
          </a:prstGeom>
          <a:noFill/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072" y="458381"/>
            <a:ext cx="8059275" cy="1905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4778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35414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>
                <a:solidFill>
                  <a:schemeClr val="bg1">
                    <a:lumMod val="75000"/>
                  </a:schemeClr>
                </a:solidFill>
              </a:rPr>
              <a:t>Higher Applications of Mathematics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887121" y="0"/>
            <a:ext cx="34015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Higher Applications: Statistics Unit</a:t>
            </a:r>
          </a:p>
        </p:txBody>
      </p:sp>
      <p:sp>
        <p:nvSpPr>
          <p:cNvPr id="6" name="Rectangle 5"/>
          <p:cNvSpPr/>
          <p:nvPr/>
        </p:nvSpPr>
        <p:spPr>
          <a:xfrm>
            <a:off x="143691" y="369332"/>
            <a:ext cx="11900263" cy="6344977"/>
          </a:xfrm>
          <a:prstGeom prst="rect">
            <a:avLst/>
          </a:prstGeom>
          <a:noFill/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729" y="518164"/>
            <a:ext cx="9785310" cy="4989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7207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35414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>
                <a:solidFill>
                  <a:schemeClr val="bg1">
                    <a:lumMod val="75000"/>
                  </a:schemeClr>
                </a:solidFill>
              </a:rPr>
              <a:t>Higher Applications of Mathematics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887121" y="0"/>
            <a:ext cx="34015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Higher Applications: Statistics Unit</a:t>
            </a:r>
          </a:p>
        </p:txBody>
      </p:sp>
      <p:sp>
        <p:nvSpPr>
          <p:cNvPr id="6" name="Rectangle 5"/>
          <p:cNvSpPr/>
          <p:nvPr/>
        </p:nvSpPr>
        <p:spPr>
          <a:xfrm>
            <a:off x="143691" y="369332"/>
            <a:ext cx="11900263" cy="6344977"/>
          </a:xfrm>
          <a:prstGeom prst="rect">
            <a:avLst/>
          </a:prstGeom>
          <a:noFill/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630" y="486416"/>
            <a:ext cx="9295696" cy="5031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1580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35414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>
                <a:solidFill>
                  <a:schemeClr val="bg1">
                    <a:lumMod val="75000"/>
                  </a:schemeClr>
                </a:solidFill>
              </a:rPr>
              <a:t>Higher Applications of Mathematics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887121" y="0"/>
            <a:ext cx="34015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Higher Applications: Statistics Unit</a:t>
            </a:r>
          </a:p>
        </p:txBody>
      </p:sp>
      <p:sp>
        <p:nvSpPr>
          <p:cNvPr id="6" name="Rectangle 5"/>
          <p:cNvSpPr/>
          <p:nvPr/>
        </p:nvSpPr>
        <p:spPr>
          <a:xfrm>
            <a:off x="143691" y="369332"/>
            <a:ext cx="11900263" cy="6344977"/>
          </a:xfrm>
          <a:prstGeom prst="rect">
            <a:avLst/>
          </a:prstGeom>
          <a:noFill/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/>
          <p:cNvSpPr txBox="1"/>
          <p:nvPr/>
        </p:nvSpPr>
        <p:spPr>
          <a:xfrm>
            <a:off x="294289" y="588579"/>
            <a:ext cx="115068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Question: Two drugs are being trialled. Using a series of criteria such as “are they experiencing headaches” </a:t>
            </a:r>
            <a:r>
              <a:rPr lang="en-GB" dirty="0" err="1"/>
              <a:t>etc</a:t>
            </a:r>
            <a:endParaRPr lang="en-GB" dirty="0"/>
          </a:p>
          <a:p>
            <a:r>
              <a:rPr lang="en-GB" dirty="0"/>
              <a:t>, patients are given what is called their pain scores. </a:t>
            </a:r>
          </a:p>
          <a:p>
            <a:r>
              <a:rPr lang="en-GB" dirty="0"/>
              <a:t>The higher the number the more pain they are in. It is </a:t>
            </a:r>
            <a:r>
              <a:rPr lang="en-GB" dirty="0" err="1"/>
              <a:t>socred</a:t>
            </a:r>
            <a:r>
              <a:rPr lang="en-GB" dirty="0"/>
              <a:t> out of 10. 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9388093"/>
              </p:ext>
            </p:extLst>
          </p:nvPr>
        </p:nvGraphicFramePr>
        <p:xfrm>
          <a:off x="391398" y="1639214"/>
          <a:ext cx="81280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9572">
                  <a:extLst>
                    <a:ext uri="{9D8B030D-6E8A-4147-A177-3AD203B41FA5}">
                      <a16:colId xmlns:a16="http://schemas.microsoft.com/office/drawing/2014/main" val="2890454794"/>
                    </a:ext>
                  </a:extLst>
                </a:gridCol>
                <a:gridCol w="7038428">
                  <a:extLst>
                    <a:ext uri="{9D8B030D-6E8A-4147-A177-3AD203B41FA5}">
                      <a16:colId xmlns:a16="http://schemas.microsoft.com/office/drawing/2014/main" val="213656034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b="0" dirty="0">
                          <a:solidFill>
                            <a:sysClr val="windowText" lastClr="000000"/>
                          </a:solidFill>
                        </a:rPr>
                        <a:t>Drug 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b="0" dirty="0">
                          <a:solidFill>
                            <a:sysClr val="windowText" lastClr="000000"/>
                          </a:solidFill>
                        </a:rPr>
                        <a:t>4.3    2.5</a:t>
                      </a:r>
                      <a:r>
                        <a:rPr lang="en-GB" b="0" baseline="0" dirty="0">
                          <a:solidFill>
                            <a:sysClr val="windowText" lastClr="000000"/>
                          </a:solidFill>
                        </a:rPr>
                        <a:t>    1.8    5.7    1.9    3.4   1.4   3.5    6.2    9.4     9.2    2.7    2.9  </a:t>
                      </a:r>
                      <a:endParaRPr lang="en-GB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35370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b="0" dirty="0">
                          <a:solidFill>
                            <a:sysClr val="windowText" lastClr="000000"/>
                          </a:solidFill>
                        </a:rPr>
                        <a:t>Drug</a:t>
                      </a:r>
                      <a:r>
                        <a:rPr lang="en-GB" b="0" baseline="0" dirty="0">
                          <a:solidFill>
                            <a:sysClr val="windowText" lastClr="000000"/>
                          </a:solidFill>
                        </a:rPr>
                        <a:t> B</a:t>
                      </a:r>
                      <a:endParaRPr lang="en-GB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b="0" dirty="0">
                          <a:solidFill>
                            <a:sysClr val="windowText" lastClr="000000"/>
                          </a:solidFill>
                        </a:rPr>
                        <a:t>1.6   1.9    3.4    5.1</a:t>
                      </a:r>
                      <a:r>
                        <a:rPr lang="en-GB" b="0" baseline="0" dirty="0">
                          <a:solidFill>
                            <a:sysClr val="windowText" lastClr="000000"/>
                          </a:solidFill>
                        </a:rPr>
                        <a:t>   2.6    4.6   3.8    3.9    4.5   5.2    4.6    4.9    8.7</a:t>
                      </a:r>
                      <a:endParaRPr lang="en-GB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26624604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59398" y="2571078"/>
            <a:ext cx="809118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lphaLcParenBoth"/>
            </a:pPr>
            <a:r>
              <a:rPr lang="en-GB" dirty="0"/>
              <a:t>State the null and alternative hypothesis</a:t>
            </a:r>
          </a:p>
          <a:p>
            <a:pPr marL="342900" indent="-342900">
              <a:buAutoNum type="alphaLcParenBoth"/>
            </a:pPr>
            <a:r>
              <a:rPr lang="en-GB" dirty="0"/>
              <a:t>Show that it would not be appropriate to use a t test and explain your reasoning.</a:t>
            </a:r>
          </a:p>
          <a:p>
            <a:pPr marL="342900" indent="-342900">
              <a:buAutoNum type="alphaLcParenBoth"/>
            </a:pPr>
            <a:r>
              <a:rPr lang="en-GB" dirty="0"/>
              <a:t>Perform a Hypothesis Tests and Interpret your results.</a:t>
            </a:r>
          </a:p>
        </p:txBody>
      </p:sp>
    </p:spTree>
    <p:extLst>
      <p:ext uri="{BB962C8B-B14F-4D97-AF65-F5344CB8AC3E}">
        <p14:creationId xmlns:p14="http://schemas.microsoft.com/office/powerpoint/2010/main" val="37778710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35414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>
                <a:solidFill>
                  <a:schemeClr val="bg1">
                    <a:lumMod val="75000"/>
                  </a:schemeClr>
                </a:solidFill>
              </a:rPr>
              <a:t>Higher Applications of Mathematics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887121" y="0"/>
            <a:ext cx="34015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Higher Applications: Statistics Unit</a:t>
            </a:r>
          </a:p>
        </p:txBody>
      </p:sp>
      <p:sp>
        <p:nvSpPr>
          <p:cNvPr id="6" name="Rectangle 5"/>
          <p:cNvSpPr/>
          <p:nvPr/>
        </p:nvSpPr>
        <p:spPr>
          <a:xfrm>
            <a:off x="143691" y="369332"/>
            <a:ext cx="11900263" cy="6344977"/>
          </a:xfrm>
          <a:prstGeom prst="rect">
            <a:avLst/>
          </a:prstGeom>
          <a:noFill/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E0740062-A5C4-3804-97ED-1DC26DD643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874" y="538270"/>
            <a:ext cx="10034440" cy="3207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47898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35414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>
                <a:solidFill>
                  <a:schemeClr val="bg1">
                    <a:lumMod val="75000"/>
                  </a:schemeClr>
                </a:solidFill>
              </a:rPr>
              <a:t>Higher Applications of Mathematics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887121" y="0"/>
            <a:ext cx="34015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Higher Applications: Statistics Unit</a:t>
            </a:r>
          </a:p>
        </p:txBody>
      </p:sp>
      <p:sp>
        <p:nvSpPr>
          <p:cNvPr id="6" name="Rectangle 5"/>
          <p:cNvSpPr/>
          <p:nvPr/>
        </p:nvSpPr>
        <p:spPr>
          <a:xfrm>
            <a:off x="143691" y="369332"/>
            <a:ext cx="11900263" cy="6344977"/>
          </a:xfrm>
          <a:prstGeom prst="rect">
            <a:avLst/>
          </a:prstGeom>
          <a:noFill/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135" y="444374"/>
            <a:ext cx="9364936" cy="4516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0955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35414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>
                <a:solidFill>
                  <a:schemeClr val="bg1">
                    <a:lumMod val="75000"/>
                  </a:schemeClr>
                </a:solidFill>
              </a:rPr>
              <a:t>Higher Applications of Mathematics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887121" y="0"/>
            <a:ext cx="34015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Higher Applications: Statistics Unit</a:t>
            </a:r>
          </a:p>
        </p:txBody>
      </p:sp>
      <p:sp>
        <p:nvSpPr>
          <p:cNvPr id="6" name="Rectangle 5"/>
          <p:cNvSpPr/>
          <p:nvPr/>
        </p:nvSpPr>
        <p:spPr>
          <a:xfrm>
            <a:off x="143691" y="369332"/>
            <a:ext cx="11900263" cy="6344977"/>
          </a:xfrm>
          <a:prstGeom prst="rect">
            <a:avLst/>
          </a:prstGeom>
          <a:noFill/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232" y="482424"/>
            <a:ext cx="9934652" cy="4226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54239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35414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>
                <a:solidFill>
                  <a:schemeClr val="bg1">
                    <a:lumMod val="75000"/>
                  </a:schemeClr>
                </a:solidFill>
              </a:rPr>
              <a:t>Higher Applications of Mathematics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887121" y="0"/>
            <a:ext cx="34015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Higher Applications: Statistics Unit</a:t>
            </a:r>
          </a:p>
        </p:txBody>
      </p:sp>
      <p:sp>
        <p:nvSpPr>
          <p:cNvPr id="6" name="Rectangle 5"/>
          <p:cNvSpPr/>
          <p:nvPr/>
        </p:nvSpPr>
        <p:spPr>
          <a:xfrm>
            <a:off x="143691" y="369332"/>
            <a:ext cx="11900263" cy="6344977"/>
          </a:xfrm>
          <a:prstGeom prst="rect">
            <a:avLst/>
          </a:prstGeom>
          <a:noFill/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/>
          <p:cNvSpPr txBox="1"/>
          <p:nvPr/>
        </p:nvSpPr>
        <p:spPr>
          <a:xfrm>
            <a:off x="241738" y="477054"/>
            <a:ext cx="11815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/>
              <a:t>Starter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241738" y="949514"/>
            <a:ext cx="118226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1. The following table shows the amount of goals a team concedes on a dry and wet days. They want to see if they concede more goals in dry days than wet days</a:t>
            </a:r>
            <a:endParaRPr lang="en-GB" sz="2000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4977088"/>
              </p:ext>
            </p:extLst>
          </p:nvPr>
        </p:nvGraphicFramePr>
        <p:xfrm>
          <a:off x="325820" y="1580456"/>
          <a:ext cx="10086420" cy="9569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2428">
                  <a:extLst>
                    <a:ext uri="{9D8B030D-6E8A-4147-A177-3AD203B41FA5}">
                      <a16:colId xmlns:a16="http://schemas.microsoft.com/office/drawing/2014/main" val="1672413453"/>
                    </a:ext>
                  </a:extLst>
                </a:gridCol>
                <a:gridCol w="672428">
                  <a:extLst>
                    <a:ext uri="{9D8B030D-6E8A-4147-A177-3AD203B41FA5}">
                      <a16:colId xmlns:a16="http://schemas.microsoft.com/office/drawing/2014/main" val="2916698717"/>
                    </a:ext>
                  </a:extLst>
                </a:gridCol>
                <a:gridCol w="672428">
                  <a:extLst>
                    <a:ext uri="{9D8B030D-6E8A-4147-A177-3AD203B41FA5}">
                      <a16:colId xmlns:a16="http://schemas.microsoft.com/office/drawing/2014/main" val="1538359793"/>
                    </a:ext>
                  </a:extLst>
                </a:gridCol>
                <a:gridCol w="672428">
                  <a:extLst>
                    <a:ext uri="{9D8B030D-6E8A-4147-A177-3AD203B41FA5}">
                      <a16:colId xmlns:a16="http://schemas.microsoft.com/office/drawing/2014/main" val="2119747121"/>
                    </a:ext>
                  </a:extLst>
                </a:gridCol>
                <a:gridCol w="672428">
                  <a:extLst>
                    <a:ext uri="{9D8B030D-6E8A-4147-A177-3AD203B41FA5}">
                      <a16:colId xmlns:a16="http://schemas.microsoft.com/office/drawing/2014/main" val="2530350449"/>
                    </a:ext>
                  </a:extLst>
                </a:gridCol>
                <a:gridCol w="672428">
                  <a:extLst>
                    <a:ext uri="{9D8B030D-6E8A-4147-A177-3AD203B41FA5}">
                      <a16:colId xmlns:a16="http://schemas.microsoft.com/office/drawing/2014/main" val="1894401365"/>
                    </a:ext>
                  </a:extLst>
                </a:gridCol>
                <a:gridCol w="672428">
                  <a:extLst>
                    <a:ext uri="{9D8B030D-6E8A-4147-A177-3AD203B41FA5}">
                      <a16:colId xmlns:a16="http://schemas.microsoft.com/office/drawing/2014/main" val="3705722836"/>
                    </a:ext>
                  </a:extLst>
                </a:gridCol>
                <a:gridCol w="672428">
                  <a:extLst>
                    <a:ext uri="{9D8B030D-6E8A-4147-A177-3AD203B41FA5}">
                      <a16:colId xmlns:a16="http://schemas.microsoft.com/office/drawing/2014/main" val="3526021887"/>
                    </a:ext>
                  </a:extLst>
                </a:gridCol>
                <a:gridCol w="672428">
                  <a:extLst>
                    <a:ext uri="{9D8B030D-6E8A-4147-A177-3AD203B41FA5}">
                      <a16:colId xmlns:a16="http://schemas.microsoft.com/office/drawing/2014/main" val="565102481"/>
                    </a:ext>
                  </a:extLst>
                </a:gridCol>
                <a:gridCol w="672428">
                  <a:extLst>
                    <a:ext uri="{9D8B030D-6E8A-4147-A177-3AD203B41FA5}">
                      <a16:colId xmlns:a16="http://schemas.microsoft.com/office/drawing/2014/main" val="3123315452"/>
                    </a:ext>
                  </a:extLst>
                </a:gridCol>
                <a:gridCol w="672428">
                  <a:extLst>
                    <a:ext uri="{9D8B030D-6E8A-4147-A177-3AD203B41FA5}">
                      <a16:colId xmlns:a16="http://schemas.microsoft.com/office/drawing/2014/main" val="1590439341"/>
                    </a:ext>
                  </a:extLst>
                </a:gridCol>
                <a:gridCol w="672428">
                  <a:extLst>
                    <a:ext uri="{9D8B030D-6E8A-4147-A177-3AD203B41FA5}">
                      <a16:colId xmlns:a16="http://schemas.microsoft.com/office/drawing/2014/main" val="779541162"/>
                    </a:ext>
                  </a:extLst>
                </a:gridCol>
                <a:gridCol w="672428">
                  <a:extLst>
                    <a:ext uri="{9D8B030D-6E8A-4147-A177-3AD203B41FA5}">
                      <a16:colId xmlns:a16="http://schemas.microsoft.com/office/drawing/2014/main" val="1053579652"/>
                    </a:ext>
                  </a:extLst>
                </a:gridCol>
                <a:gridCol w="672428">
                  <a:extLst>
                    <a:ext uri="{9D8B030D-6E8A-4147-A177-3AD203B41FA5}">
                      <a16:colId xmlns:a16="http://schemas.microsoft.com/office/drawing/2014/main" val="1229935079"/>
                    </a:ext>
                  </a:extLst>
                </a:gridCol>
                <a:gridCol w="672428">
                  <a:extLst>
                    <a:ext uri="{9D8B030D-6E8A-4147-A177-3AD203B41FA5}">
                      <a16:colId xmlns:a16="http://schemas.microsoft.com/office/drawing/2014/main" val="1504320397"/>
                    </a:ext>
                  </a:extLst>
                </a:gridCol>
              </a:tblGrid>
              <a:tr h="478474"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ysClr val="windowText" lastClr="000000"/>
                          </a:solidFill>
                        </a:rPr>
                        <a:t>Dry</a:t>
                      </a:r>
                      <a:endParaRPr lang="en-GB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ysClr val="windowText" lastClr="000000"/>
                          </a:solidFill>
                        </a:rPr>
                        <a:t>1</a:t>
                      </a:r>
                      <a:endParaRPr lang="en-GB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ysClr val="windowText" lastClr="000000"/>
                          </a:solidFill>
                        </a:rPr>
                        <a:t>0</a:t>
                      </a:r>
                      <a:endParaRPr lang="en-GB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ysClr val="windowText" lastClr="000000"/>
                          </a:solidFill>
                        </a:rPr>
                        <a:t>0</a:t>
                      </a:r>
                      <a:endParaRPr lang="en-GB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ysClr val="windowText" lastClr="000000"/>
                          </a:solidFill>
                        </a:rPr>
                        <a:t>4</a:t>
                      </a:r>
                      <a:endParaRPr lang="en-GB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ysClr val="windowText" lastClr="000000"/>
                          </a:solidFill>
                        </a:rPr>
                        <a:t>2</a:t>
                      </a:r>
                      <a:endParaRPr lang="en-GB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ysClr val="windowText" lastClr="000000"/>
                          </a:solidFill>
                        </a:rPr>
                        <a:t>0</a:t>
                      </a:r>
                      <a:endParaRPr lang="en-GB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ysClr val="windowText" lastClr="000000"/>
                          </a:solidFill>
                        </a:rPr>
                        <a:t>1</a:t>
                      </a:r>
                      <a:endParaRPr lang="en-GB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ysClr val="windowText" lastClr="000000"/>
                          </a:solidFill>
                        </a:rPr>
                        <a:t>2</a:t>
                      </a:r>
                      <a:endParaRPr lang="en-GB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ysClr val="windowText" lastClr="000000"/>
                          </a:solidFill>
                        </a:rPr>
                        <a:t>2</a:t>
                      </a:r>
                      <a:endParaRPr lang="en-GB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ysClr val="windowText" lastClr="000000"/>
                          </a:solidFill>
                        </a:rPr>
                        <a:t>3</a:t>
                      </a:r>
                      <a:endParaRPr lang="en-GB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ysClr val="windowText" lastClr="000000"/>
                          </a:solidFill>
                        </a:rPr>
                        <a:t>1</a:t>
                      </a:r>
                      <a:endParaRPr lang="en-GB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ysClr val="windowText" lastClr="000000"/>
                          </a:solidFill>
                        </a:rPr>
                        <a:t>0</a:t>
                      </a:r>
                      <a:endParaRPr lang="en-GB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ysClr val="windowText" lastClr="000000"/>
                          </a:solidFill>
                        </a:rPr>
                        <a:t>2</a:t>
                      </a:r>
                      <a:endParaRPr lang="en-GB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3829196"/>
                  </a:ext>
                </a:extLst>
              </a:tr>
              <a:tr h="478474"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ysClr val="windowText" lastClr="000000"/>
                          </a:solidFill>
                        </a:rPr>
                        <a:t>Wet</a:t>
                      </a:r>
                      <a:endParaRPr lang="en-GB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ysClr val="windowText" lastClr="000000"/>
                          </a:solidFill>
                        </a:rPr>
                        <a:t>1</a:t>
                      </a:r>
                      <a:endParaRPr lang="en-GB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ysClr val="windowText" lastClr="000000"/>
                          </a:solidFill>
                        </a:rPr>
                        <a:t>1</a:t>
                      </a:r>
                      <a:endParaRPr lang="en-GB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ysClr val="windowText" lastClr="000000"/>
                          </a:solidFill>
                        </a:rPr>
                        <a:t>1</a:t>
                      </a:r>
                      <a:endParaRPr lang="en-GB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ysClr val="windowText" lastClr="000000"/>
                          </a:solidFill>
                        </a:rPr>
                        <a:t>0</a:t>
                      </a:r>
                      <a:endParaRPr lang="en-GB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ysClr val="windowText" lastClr="000000"/>
                          </a:solidFill>
                        </a:rPr>
                        <a:t>0</a:t>
                      </a:r>
                      <a:endParaRPr lang="en-GB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ysClr val="windowText" lastClr="000000"/>
                          </a:solidFill>
                        </a:rPr>
                        <a:t>3</a:t>
                      </a:r>
                      <a:endParaRPr lang="en-GB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ysClr val="windowText" lastClr="000000"/>
                          </a:solidFill>
                        </a:rPr>
                        <a:t>0</a:t>
                      </a:r>
                      <a:endParaRPr lang="en-GB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ysClr val="windowText" lastClr="000000"/>
                          </a:solidFill>
                        </a:rPr>
                        <a:t>1</a:t>
                      </a:r>
                      <a:endParaRPr lang="en-GB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ysClr val="windowText" lastClr="000000"/>
                          </a:solidFill>
                        </a:rPr>
                        <a:t>0</a:t>
                      </a:r>
                      <a:endParaRPr lang="en-GB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ysClr val="windowText" lastClr="000000"/>
                          </a:solidFill>
                        </a:rPr>
                        <a:t>3</a:t>
                      </a:r>
                      <a:endParaRPr lang="en-GB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ysClr val="windowText" lastClr="000000"/>
                          </a:solidFill>
                        </a:rPr>
                        <a:t>4</a:t>
                      </a:r>
                      <a:endParaRPr lang="en-GB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0433350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25820" y="2569759"/>
            <a:ext cx="68711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lphaLcParenBoth"/>
            </a:pPr>
            <a:r>
              <a:rPr lang="en-GB" dirty="0" smtClean="0"/>
              <a:t>State the null and alternative hypothesis</a:t>
            </a:r>
          </a:p>
          <a:p>
            <a:pPr marL="342900" indent="-342900">
              <a:buAutoNum type="alphaLcParenBoth"/>
            </a:pPr>
            <a:r>
              <a:rPr lang="en-GB" dirty="0" smtClean="0"/>
              <a:t>Figure out which kind of test to do, should it be paired or unpaired?</a:t>
            </a:r>
          </a:p>
          <a:p>
            <a:pPr marL="342900" indent="-342900">
              <a:buAutoNum type="alphaLcParenBoth"/>
            </a:pPr>
            <a:r>
              <a:rPr lang="en-GB" dirty="0" smtClean="0"/>
              <a:t>Perform the hypothesis test and interpret the result.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187972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35414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>
                <a:solidFill>
                  <a:schemeClr val="bg1">
                    <a:lumMod val="75000"/>
                  </a:schemeClr>
                </a:solidFill>
              </a:rPr>
              <a:t>Higher Applications of Mathematics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887121" y="0"/>
            <a:ext cx="34015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Higher Applications: Statistics Unit</a:t>
            </a:r>
          </a:p>
        </p:txBody>
      </p:sp>
      <p:sp>
        <p:nvSpPr>
          <p:cNvPr id="6" name="Rectangle 5"/>
          <p:cNvSpPr/>
          <p:nvPr/>
        </p:nvSpPr>
        <p:spPr>
          <a:xfrm>
            <a:off x="143691" y="369332"/>
            <a:ext cx="11900263" cy="6344977"/>
          </a:xfrm>
          <a:prstGeom prst="rect">
            <a:avLst/>
          </a:prstGeom>
          <a:noFill/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046" y="520344"/>
            <a:ext cx="9392643" cy="146611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1741" y="2242301"/>
            <a:ext cx="7191643" cy="351736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483366" y="2364828"/>
            <a:ext cx="346841" cy="3153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1991711" y="5423339"/>
            <a:ext cx="346841" cy="3153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15171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35414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>
                <a:solidFill>
                  <a:schemeClr val="bg1">
                    <a:lumMod val="75000"/>
                  </a:schemeClr>
                </a:solidFill>
              </a:rPr>
              <a:t>Higher Applications of Mathematics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887121" y="0"/>
            <a:ext cx="34015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Higher Applications: Statistics Unit</a:t>
            </a:r>
          </a:p>
        </p:txBody>
      </p:sp>
      <p:sp>
        <p:nvSpPr>
          <p:cNvPr id="6" name="Rectangle 5"/>
          <p:cNvSpPr/>
          <p:nvPr/>
        </p:nvSpPr>
        <p:spPr>
          <a:xfrm>
            <a:off x="143691" y="369332"/>
            <a:ext cx="11900263" cy="6344977"/>
          </a:xfrm>
          <a:prstGeom prst="rect">
            <a:avLst/>
          </a:prstGeom>
          <a:noFill/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631" y="644445"/>
            <a:ext cx="9135197" cy="5125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92446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35414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>
                <a:solidFill>
                  <a:schemeClr val="bg1">
                    <a:lumMod val="75000"/>
                  </a:schemeClr>
                </a:solidFill>
              </a:rPr>
              <a:t>Higher Applications of Mathematics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887121" y="0"/>
            <a:ext cx="34015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Higher Applications: Statistics Unit</a:t>
            </a:r>
          </a:p>
        </p:txBody>
      </p:sp>
      <p:sp>
        <p:nvSpPr>
          <p:cNvPr id="6" name="Rectangle 5"/>
          <p:cNvSpPr/>
          <p:nvPr/>
        </p:nvSpPr>
        <p:spPr>
          <a:xfrm>
            <a:off x="143691" y="369332"/>
            <a:ext cx="11900263" cy="6344977"/>
          </a:xfrm>
          <a:prstGeom prst="rect">
            <a:avLst/>
          </a:prstGeom>
          <a:noFill/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862" y="534392"/>
            <a:ext cx="10625202" cy="3112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10383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35414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>
                <a:solidFill>
                  <a:schemeClr val="bg1">
                    <a:lumMod val="75000"/>
                  </a:schemeClr>
                </a:solidFill>
              </a:rPr>
              <a:t>Higher Applications of Mathematics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887121" y="0"/>
            <a:ext cx="34015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Higher Applications: Statistics Unit</a:t>
            </a:r>
          </a:p>
        </p:txBody>
      </p:sp>
      <p:sp>
        <p:nvSpPr>
          <p:cNvPr id="6" name="Rectangle 5"/>
          <p:cNvSpPr/>
          <p:nvPr/>
        </p:nvSpPr>
        <p:spPr>
          <a:xfrm>
            <a:off x="143691" y="369332"/>
            <a:ext cx="11900263" cy="6344977"/>
          </a:xfrm>
          <a:prstGeom prst="rect">
            <a:avLst/>
          </a:prstGeom>
          <a:noFill/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094" y="570529"/>
            <a:ext cx="9518821" cy="2677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92022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35414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>
                <a:solidFill>
                  <a:schemeClr val="bg1">
                    <a:lumMod val="75000"/>
                  </a:schemeClr>
                </a:solidFill>
              </a:rPr>
              <a:t>Higher Applications of Mathematics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887121" y="0"/>
            <a:ext cx="34015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Higher Applications: Statistics Unit</a:t>
            </a:r>
          </a:p>
        </p:txBody>
      </p:sp>
      <p:sp>
        <p:nvSpPr>
          <p:cNvPr id="6" name="Rectangle 5"/>
          <p:cNvSpPr/>
          <p:nvPr/>
        </p:nvSpPr>
        <p:spPr>
          <a:xfrm>
            <a:off x="143691" y="369332"/>
            <a:ext cx="11900263" cy="6344977"/>
          </a:xfrm>
          <a:prstGeom prst="rect">
            <a:avLst/>
          </a:prstGeom>
          <a:noFill/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615" y="580242"/>
            <a:ext cx="9335827" cy="5074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189944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35414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>
                <a:solidFill>
                  <a:schemeClr val="bg1">
                    <a:lumMod val="75000"/>
                  </a:schemeClr>
                </a:solidFill>
              </a:rPr>
              <a:t>Higher Applications of Mathematics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887121" y="0"/>
            <a:ext cx="34015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Higher Applications: Statistics Unit</a:t>
            </a:r>
          </a:p>
        </p:txBody>
      </p:sp>
      <p:sp>
        <p:nvSpPr>
          <p:cNvPr id="6" name="Rectangle 5"/>
          <p:cNvSpPr/>
          <p:nvPr/>
        </p:nvSpPr>
        <p:spPr>
          <a:xfrm>
            <a:off x="143691" y="369332"/>
            <a:ext cx="11900263" cy="6344977"/>
          </a:xfrm>
          <a:prstGeom prst="rect">
            <a:avLst/>
          </a:prstGeom>
          <a:noFill/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076" y="517151"/>
            <a:ext cx="9135128" cy="2699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64782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35414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>
                <a:solidFill>
                  <a:schemeClr val="bg1">
                    <a:lumMod val="75000"/>
                  </a:schemeClr>
                </a:solidFill>
              </a:rPr>
              <a:t>Higher Applications of Mathematics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887121" y="0"/>
            <a:ext cx="34015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Higher Applications: Statistics Unit</a:t>
            </a:r>
          </a:p>
        </p:txBody>
      </p:sp>
      <p:sp>
        <p:nvSpPr>
          <p:cNvPr id="6" name="Rectangle 5"/>
          <p:cNvSpPr/>
          <p:nvPr/>
        </p:nvSpPr>
        <p:spPr>
          <a:xfrm>
            <a:off x="143691" y="369332"/>
            <a:ext cx="11900263" cy="6344977"/>
          </a:xfrm>
          <a:prstGeom prst="rect">
            <a:avLst/>
          </a:prstGeom>
          <a:noFill/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/>
          <p:cNvSpPr txBox="1"/>
          <p:nvPr/>
        </p:nvSpPr>
        <p:spPr>
          <a:xfrm>
            <a:off x="374987" y="545690"/>
            <a:ext cx="100078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The following table shows players of different heights and position they play in a Amateur football league.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4898602"/>
              </p:ext>
            </p:extLst>
          </p:nvPr>
        </p:nvGraphicFramePr>
        <p:xfrm>
          <a:off x="2694786" y="1253576"/>
          <a:ext cx="6798072" cy="22962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9518">
                  <a:extLst>
                    <a:ext uri="{9D8B030D-6E8A-4147-A177-3AD203B41FA5}">
                      <a16:colId xmlns:a16="http://schemas.microsoft.com/office/drawing/2014/main" val="1170008769"/>
                    </a:ext>
                  </a:extLst>
                </a:gridCol>
                <a:gridCol w="1699518">
                  <a:extLst>
                    <a:ext uri="{9D8B030D-6E8A-4147-A177-3AD203B41FA5}">
                      <a16:colId xmlns:a16="http://schemas.microsoft.com/office/drawing/2014/main" val="839031482"/>
                    </a:ext>
                  </a:extLst>
                </a:gridCol>
                <a:gridCol w="1699518">
                  <a:extLst>
                    <a:ext uri="{9D8B030D-6E8A-4147-A177-3AD203B41FA5}">
                      <a16:colId xmlns:a16="http://schemas.microsoft.com/office/drawing/2014/main" val="2719841856"/>
                    </a:ext>
                  </a:extLst>
                </a:gridCol>
                <a:gridCol w="1699518">
                  <a:extLst>
                    <a:ext uri="{9D8B030D-6E8A-4147-A177-3AD203B41FA5}">
                      <a16:colId xmlns:a16="http://schemas.microsoft.com/office/drawing/2014/main" val="3648713467"/>
                    </a:ext>
                  </a:extLst>
                </a:gridCol>
              </a:tblGrid>
              <a:tr h="692181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5’8 or under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Between 5’9 add</a:t>
                      </a:r>
                      <a:r>
                        <a:rPr lang="en-GB" baseline="0" dirty="0"/>
                        <a:t> 6’2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6’3 or over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75676271"/>
                  </a:ext>
                </a:extLst>
              </a:tr>
              <a:tr h="401026">
                <a:tc>
                  <a:txBody>
                    <a:bodyPr/>
                    <a:lstStyle/>
                    <a:p>
                      <a:r>
                        <a:rPr lang="en-GB" dirty="0"/>
                        <a:t>Goalkeeper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28406649"/>
                  </a:ext>
                </a:extLst>
              </a:tr>
              <a:tr h="401026">
                <a:tc>
                  <a:txBody>
                    <a:bodyPr/>
                    <a:lstStyle/>
                    <a:p>
                      <a:r>
                        <a:rPr lang="en-GB" dirty="0"/>
                        <a:t>Defender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28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41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67424785"/>
                  </a:ext>
                </a:extLst>
              </a:tr>
              <a:tr h="401026">
                <a:tc>
                  <a:txBody>
                    <a:bodyPr/>
                    <a:lstStyle/>
                    <a:p>
                      <a:r>
                        <a:rPr lang="en-GB" dirty="0"/>
                        <a:t>Midfielder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31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86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15960310"/>
                  </a:ext>
                </a:extLst>
              </a:tr>
              <a:tr h="401026">
                <a:tc>
                  <a:txBody>
                    <a:bodyPr/>
                    <a:lstStyle/>
                    <a:p>
                      <a:r>
                        <a:rPr lang="en-GB" dirty="0"/>
                        <a:t>Forwards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29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42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1540223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34001" y="3903804"/>
            <a:ext cx="641496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lphaLcParenBoth"/>
            </a:pPr>
            <a:r>
              <a:rPr lang="en-GB" dirty="0"/>
              <a:t>State the categorical variables involved in this table.</a:t>
            </a:r>
          </a:p>
          <a:p>
            <a:pPr marL="342900" indent="-342900">
              <a:buAutoNum type="alphaLcParenBoth"/>
            </a:pPr>
            <a:r>
              <a:rPr lang="en-GB" dirty="0"/>
              <a:t>State the null and alternative hypothesis.</a:t>
            </a:r>
          </a:p>
          <a:p>
            <a:pPr marL="342900" indent="-342900">
              <a:buAutoNum type="alphaLcParenBoth"/>
            </a:pPr>
            <a:r>
              <a:rPr lang="en-GB" dirty="0"/>
              <a:t>Input the data into R studio with row and column names.</a:t>
            </a:r>
          </a:p>
          <a:p>
            <a:pPr marL="342900" indent="-342900">
              <a:buAutoNum type="alphaLcParenBoth"/>
            </a:pPr>
            <a:r>
              <a:rPr lang="en-GB" dirty="0"/>
              <a:t>Perform a statistical test to test the relationship between them.</a:t>
            </a:r>
          </a:p>
        </p:txBody>
      </p:sp>
    </p:spTree>
    <p:extLst>
      <p:ext uri="{BB962C8B-B14F-4D97-AF65-F5344CB8AC3E}">
        <p14:creationId xmlns:p14="http://schemas.microsoft.com/office/powerpoint/2010/main" val="688056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35414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>
                <a:solidFill>
                  <a:schemeClr val="bg1">
                    <a:lumMod val="75000"/>
                  </a:schemeClr>
                </a:solidFill>
              </a:rPr>
              <a:t>Higher Applications of Mathematics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887121" y="0"/>
            <a:ext cx="34015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Higher Applications: Statistics Unit</a:t>
            </a:r>
          </a:p>
        </p:txBody>
      </p:sp>
      <p:sp>
        <p:nvSpPr>
          <p:cNvPr id="6" name="Rectangle 5"/>
          <p:cNvSpPr/>
          <p:nvPr/>
        </p:nvSpPr>
        <p:spPr>
          <a:xfrm>
            <a:off x="143691" y="369332"/>
            <a:ext cx="11900263" cy="6344977"/>
          </a:xfrm>
          <a:prstGeom prst="rect">
            <a:avLst/>
          </a:prstGeom>
          <a:noFill/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E91AADE-AF49-E45A-FC94-86E2DF8EA0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455" y="542447"/>
            <a:ext cx="9918341" cy="2651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50154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35414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>
                <a:solidFill>
                  <a:schemeClr val="bg1">
                    <a:lumMod val="75000"/>
                  </a:schemeClr>
                </a:solidFill>
              </a:rPr>
              <a:t>Higher Applications of Mathematics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887121" y="0"/>
            <a:ext cx="34015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Higher Applications: Statistics Unit</a:t>
            </a:r>
          </a:p>
        </p:txBody>
      </p:sp>
      <p:sp>
        <p:nvSpPr>
          <p:cNvPr id="6" name="Rectangle 5"/>
          <p:cNvSpPr/>
          <p:nvPr/>
        </p:nvSpPr>
        <p:spPr>
          <a:xfrm>
            <a:off x="143691" y="369332"/>
            <a:ext cx="11900263" cy="6344977"/>
          </a:xfrm>
          <a:prstGeom prst="rect">
            <a:avLst/>
          </a:prstGeom>
          <a:noFill/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/>
          <p:cNvSpPr txBox="1"/>
          <p:nvPr/>
        </p:nvSpPr>
        <p:spPr>
          <a:xfrm>
            <a:off x="260428" y="537382"/>
            <a:ext cx="100078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Two pizza companies are comparing their delivery times to see if one is better than the other.</a:t>
            </a:r>
          </a:p>
          <a:p>
            <a:r>
              <a:rPr lang="en-GB" sz="2000" dirty="0" smtClean="0"/>
              <a:t>Use the file Pizza.csv</a:t>
            </a:r>
            <a:endParaRPr lang="en-GB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260428" y="1490020"/>
            <a:ext cx="647266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lphaLcParenBoth"/>
            </a:pPr>
            <a:r>
              <a:rPr lang="en-GB" dirty="0"/>
              <a:t>State </a:t>
            </a:r>
            <a:r>
              <a:rPr lang="en-GB" dirty="0" smtClean="0"/>
              <a:t>variables </a:t>
            </a:r>
            <a:r>
              <a:rPr lang="en-GB" dirty="0"/>
              <a:t>involved in this table.</a:t>
            </a:r>
          </a:p>
          <a:p>
            <a:pPr marL="342900" indent="-342900">
              <a:buAutoNum type="alphaLcParenBoth"/>
            </a:pPr>
            <a:r>
              <a:rPr lang="en-GB" dirty="0"/>
              <a:t>State the null and alternative hypothesis</a:t>
            </a:r>
            <a:r>
              <a:rPr lang="en-GB" dirty="0" smtClean="0"/>
              <a:t>.</a:t>
            </a:r>
          </a:p>
          <a:p>
            <a:pPr marL="342900" indent="-342900">
              <a:buAutoNum type="alphaLcParenBoth"/>
            </a:pPr>
            <a:r>
              <a:rPr lang="en-GB" dirty="0" smtClean="0"/>
              <a:t>State is the data is normally distributed.</a:t>
            </a:r>
            <a:endParaRPr lang="en-GB" dirty="0"/>
          </a:p>
          <a:p>
            <a:pPr marL="342900" indent="-342900">
              <a:buAutoNum type="alphaLcParenBoth"/>
            </a:pPr>
            <a:r>
              <a:rPr lang="en-GB" dirty="0" smtClean="0"/>
              <a:t>Perform </a:t>
            </a:r>
            <a:r>
              <a:rPr lang="en-GB" dirty="0"/>
              <a:t>a statistical test to test the relationship between them.</a:t>
            </a:r>
          </a:p>
        </p:txBody>
      </p:sp>
    </p:spTree>
    <p:extLst>
      <p:ext uri="{BB962C8B-B14F-4D97-AF65-F5344CB8AC3E}">
        <p14:creationId xmlns:p14="http://schemas.microsoft.com/office/powerpoint/2010/main" val="4212975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35414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>
                <a:solidFill>
                  <a:schemeClr val="bg1">
                    <a:lumMod val="75000"/>
                  </a:schemeClr>
                </a:solidFill>
              </a:rPr>
              <a:t>Higher Applications of Mathematics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887121" y="0"/>
            <a:ext cx="34015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Higher Applications: Statistics Unit</a:t>
            </a:r>
          </a:p>
        </p:txBody>
      </p:sp>
      <p:sp>
        <p:nvSpPr>
          <p:cNvPr id="6" name="Rectangle 5"/>
          <p:cNvSpPr/>
          <p:nvPr/>
        </p:nvSpPr>
        <p:spPr>
          <a:xfrm>
            <a:off x="143691" y="369332"/>
            <a:ext cx="11900263" cy="6344977"/>
          </a:xfrm>
          <a:prstGeom prst="rect">
            <a:avLst/>
          </a:prstGeom>
          <a:noFill/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787" y="738663"/>
            <a:ext cx="10011442" cy="2712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845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35414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>
                <a:solidFill>
                  <a:schemeClr val="bg1">
                    <a:lumMod val="75000"/>
                  </a:schemeClr>
                </a:solidFill>
              </a:rPr>
              <a:t>Higher Applications of Mathematics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887121" y="0"/>
            <a:ext cx="34015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Higher Applications: Statistics Unit</a:t>
            </a:r>
          </a:p>
        </p:txBody>
      </p:sp>
      <p:sp>
        <p:nvSpPr>
          <p:cNvPr id="6" name="Rectangle 5"/>
          <p:cNvSpPr/>
          <p:nvPr/>
        </p:nvSpPr>
        <p:spPr>
          <a:xfrm>
            <a:off x="143691" y="369332"/>
            <a:ext cx="11900263" cy="6344977"/>
          </a:xfrm>
          <a:prstGeom prst="rect">
            <a:avLst/>
          </a:prstGeom>
          <a:noFill/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 descr="Table&#10;&#10;Description automatically generated">
            <a:extLst>
              <a:ext uri="{FF2B5EF4-FFF2-40B4-BE49-F238E27FC236}">
                <a16:creationId xmlns:a16="http://schemas.microsoft.com/office/drawing/2014/main" id="{F57ED53E-B73F-5565-F1E4-3F1E8808E9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24" y="511002"/>
            <a:ext cx="10984150" cy="2647834"/>
          </a:xfrm>
          <a:prstGeom prst="rect">
            <a:avLst/>
          </a:prstGeom>
        </p:spPr>
      </p:pic>
      <p:pic>
        <p:nvPicPr>
          <p:cNvPr id="8" name="Picture 7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69A54BDF-B2E1-2229-F7AF-97AF841882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24" y="3042113"/>
            <a:ext cx="10863274" cy="2647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93210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35414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>
                <a:solidFill>
                  <a:schemeClr val="bg1">
                    <a:lumMod val="75000"/>
                  </a:schemeClr>
                </a:solidFill>
              </a:rPr>
              <a:t>Higher Applications of Mathematics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887121" y="0"/>
            <a:ext cx="34015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Higher Applications: Statistics Unit</a:t>
            </a:r>
          </a:p>
        </p:txBody>
      </p:sp>
      <p:sp>
        <p:nvSpPr>
          <p:cNvPr id="6" name="Rectangle 5"/>
          <p:cNvSpPr/>
          <p:nvPr/>
        </p:nvSpPr>
        <p:spPr>
          <a:xfrm>
            <a:off x="143691" y="369332"/>
            <a:ext cx="11900263" cy="6344977"/>
          </a:xfrm>
          <a:prstGeom prst="rect">
            <a:avLst/>
          </a:prstGeom>
          <a:noFill/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 descr="Table&#10;&#10;Description automatically generated">
            <a:extLst>
              <a:ext uri="{FF2B5EF4-FFF2-40B4-BE49-F238E27FC236}">
                <a16:creationId xmlns:a16="http://schemas.microsoft.com/office/drawing/2014/main" id="{4250C28C-3865-AEED-3349-02B5263328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03" y="572307"/>
            <a:ext cx="9224010" cy="5945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01465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35414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>
                <a:solidFill>
                  <a:schemeClr val="bg1">
                    <a:lumMod val="75000"/>
                  </a:schemeClr>
                </a:solidFill>
              </a:rPr>
              <a:t>Higher Applications of Mathematics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887121" y="0"/>
            <a:ext cx="34015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Higher Applications: Statistics Unit</a:t>
            </a:r>
          </a:p>
        </p:txBody>
      </p:sp>
      <p:sp>
        <p:nvSpPr>
          <p:cNvPr id="6" name="Rectangle 5"/>
          <p:cNvSpPr/>
          <p:nvPr/>
        </p:nvSpPr>
        <p:spPr>
          <a:xfrm>
            <a:off x="143691" y="369332"/>
            <a:ext cx="11900263" cy="6344977"/>
          </a:xfrm>
          <a:prstGeom prst="rect">
            <a:avLst/>
          </a:prstGeom>
          <a:noFill/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4A0C4741-1E27-BAB9-DB86-64CB344111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724" y="738664"/>
            <a:ext cx="10965744" cy="2985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77661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35414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>
                <a:solidFill>
                  <a:schemeClr val="bg1">
                    <a:lumMod val="75000"/>
                  </a:schemeClr>
                </a:solidFill>
              </a:rPr>
              <a:t>Higher Applications of Mathematics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887121" y="0"/>
            <a:ext cx="34015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Higher Applications: Statistics Unit</a:t>
            </a:r>
          </a:p>
        </p:txBody>
      </p:sp>
      <p:sp>
        <p:nvSpPr>
          <p:cNvPr id="6" name="Rectangle 5"/>
          <p:cNvSpPr/>
          <p:nvPr/>
        </p:nvSpPr>
        <p:spPr>
          <a:xfrm>
            <a:off x="143691" y="369332"/>
            <a:ext cx="11900263" cy="6344977"/>
          </a:xfrm>
          <a:prstGeom prst="rect">
            <a:avLst/>
          </a:prstGeom>
          <a:noFill/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 descr="Graphical user interface, application&#10;&#10;Description automatically generated with medium confidence">
            <a:extLst>
              <a:ext uri="{FF2B5EF4-FFF2-40B4-BE49-F238E27FC236}">
                <a16:creationId xmlns:a16="http://schemas.microsoft.com/office/drawing/2014/main" id="{71DADBA2-95E8-2357-6DFF-9B1465EA9F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934" y="465890"/>
            <a:ext cx="7772400" cy="6151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4711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35414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>
                <a:solidFill>
                  <a:schemeClr val="bg1">
                    <a:lumMod val="75000"/>
                  </a:schemeClr>
                </a:solidFill>
              </a:rPr>
              <a:t>Higher Applications of Mathematics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887121" y="0"/>
            <a:ext cx="34015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Higher Applications: Statistics Unit</a:t>
            </a:r>
          </a:p>
        </p:txBody>
      </p:sp>
      <p:sp>
        <p:nvSpPr>
          <p:cNvPr id="6" name="Rectangle 5"/>
          <p:cNvSpPr/>
          <p:nvPr/>
        </p:nvSpPr>
        <p:spPr>
          <a:xfrm>
            <a:off x="143691" y="369332"/>
            <a:ext cx="11900263" cy="6344977"/>
          </a:xfrm>
          <a:prstGeom prst="rect">
            <a:avLst/>
          </a:prstGeom>
          <a:noFill/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 descr="Table&#10;&#10;Description automatically generated">
            <a:extLst>
              <a:ext uri="{FF2B5EF4-FFF2-40B4-BE49-F238E27FC236}">
                <a16:creationId xmlns:a16="http://schemas.microsoft.com/office/drawing/2014/main" id="{03EADE3F-80D0-F65A-44AC-0016127FDB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257" y="527665"/>
            <a:ext cx="8761739" cy="4193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161863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35414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>
                <a:solidFill>
                  <a:schemeClr val="bg1">
                    <a:lumMod val="75000"/>
                  </a:schemeClr>
                </a:solidFill>
              </a:rPr>
              <a:t>Higher Applications of Mathematics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887121" y="0"/>
            <a:ext cx="34015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Higher Applications: Statistics Unit</a:t>
            </a:r>
          </a:p>
        </p:txBody>
      </p:sp>
      <p:sp>
        <p:nvSpPr>
          <p:cNvPr id="6" name="Rectangle 5"/>
          <p:cNvSpPr/>
          <p:nvPr/>
        </p:nvSpPr>
        <p:spPr>
          <a:xfrm>
            <a:off x="143691" y="369332"/>
            <a:ext cx="11900263" cy="6344977"/>
          </a:xfrm>
          <a:prstGeom prst="rect">
            <a:avLst/>
          </a:prstGeom>
          <a:noFill/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EC60C517-FC50-2026-760F-F77550195D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676" y="507192"/>
            <a:ext cx="8933596" cy="2635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56351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35414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>
                <a:solidFill>
                  <a:schemeClr val="bg1">
                    <a:lumMod val="75000"/>
                  </a:schemeClr>
                </a:solidFill>
              </a:rPr>
              <a:t>Higher Applications of Mathematics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887121" y="0"/>
            <a:ext cx="34015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Higher Applications: Statistics Unit</a:t>
            </a:r>
          </a:p>
        </p:txBody>
      </p:sp>
      <p:sp>
        <p:nvSpPr>
          <p:cNvPr id="6" name="Rectangle 5"/>
          <p:cNvSpPr/>
          <p:nvPr/>
        </p:nvSpPr>
        <p:spPr>
          <a:xfrm>
            <a:off x="143691" y="369332"/>
            <a:ext cx="11900263" cy="6344977"/>
          </a:xfrm>
          <a:prstGeom prst="rect">
            <a:avLst/>
          </a:prstGeom>
          <a:noFill/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31EAB6E0-C906-AE30-6974-46F49FB164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257" y="532589"/>
            <a:ext cx="11412441" cy="4737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69894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35414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>
                <a:solidFill>
                  <a:schemeClr val="bg1">
                    <a:lumMod val="75000"/>
                  </a:schemeClr>
                </a:solidFill>
              </a:rPr>
              <a:t>Higher Applications of Mathematics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887121" y="0"/>
            <a:ext cx="34015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Higher Applications: Statistics Unit</a:t>
            </a:r>
          </a:p>
        </p:txBody>
      </p:sp>
      <p:sp>
        <p:nvSpPr>
          <p:cNvPr id="6" name="Rectangle 5"/>
          <p:cNvSpPr/>
          <p:nvPr/>
        </p:nvSpPr>
        <p:spPr>
          <a:xfrm>
            <a:off x="143691" y="369332"/>
            <a:ext cx="11900263" cy="6344977"/>
          </a:xfrm>
          <a:prstGeom prst="rect">
            <a:avLst/>
          </a:prstGeom>
          <a:noFill/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92FED28F-752C-1D35-ADAC-582B5887CB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031" y="626442"/>
            <a:ext cx="11063083" cy="1701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2027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35414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>
                <a:solidFill>
                  <a:schemeClr val="bg1">
                    <a:lumMod val="75000"/>
                  </a:schemeClr>
                </a:solidFill>
              </a:rPr>
              <a:t>Higher Applications of Mathematics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887121" y="0"/>
            <a:ext cx="34015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Higher Applications: Statistics Unit</a:t>
            </a:r>
          </a:p>
        </p:txBody>
      </p:sp>
      <p:sp>
        <p:nvSpPr>
          <p:cNvPr id="6" name="Rectangle 5"/>
          <p:cNvSpPr/>
          <p:nvPr/>
        </p:nvSpPr>
        <p:spPr>
          <a:xfrm>
            <a:off x="143691" y="369332"/>
            <a:ext cx="11900263" cy="6344977"/>
          </a:xfrm>
          <a:prstGeom prst="rect">
            <a:avLst/>
          </a:prstGeom>
          <a:noFill/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AF97F020-E412-BF33-1EC2-B9889D5BA7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402" y="472856"/>
            <a:ext cx="11190533" cy="3911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90181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35414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>
                <a:solidFill>
                  <a:schemeClr val="bg1">
                    <a:lumMod val="75000"/>
                  </a:schemeClr>
                </a:solidFill>
              </a:rPr>
              <a:t>Higher Applications of Mathematics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887121" y="0"/>
            <a:ext cx="34015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Higher Applications: Statistics Unit</a:t>
            </a:r>
          </a:p>
        </p:txBody>
      </p:sp>
      <p:sp>
        <p:nvSpPr>
          <p:cNvPr id="6" name="Rectangle 5"/>
          <p:cNvSpPr/>
          <p:nvPr/>
        </p:nvSpPr>
        <p:spPr>
          <a:xfrm>
            <a:off x="143691" y="369332"/>
            <a:ext cx="11900263" cy="6344977"/>
          </a:xfrm>
          <a:prstGeom prst="rect">
            <a:avLst/>
          </a:prstGeom>
          <a:noFill/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5D6E12A5-A239-45CC-99E7-80DD28AA86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386" y="515303"/>
            <a:ext cx="10174778" cy="5307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89789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35414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>
                <a:solidFill>
                  <a:schemeClr val="bg1">
                    <a:lumMod val="75000"/>
                  </a:schemeClr>
                </a:solidFill>
              </a:rPr>
              <a:t>Higher Applications of Mathematics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887121" y="0"/>
            <a:ext cx="34015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Higher Applications: Statistics Unit</a:t>
            </a:r>
          </a:p>
        </p:txBody>
      </p:sp>
      <p:sp>
        <p:nvSpPr>
          <p:cNvPr id="6" name="Rectangle 5"/>
          <p:cNvSpPr/>
          <p:nvPr/>
        </p:nvSpPr>
        <p:spPr>
          <a:xfrm>
            <a:off x="143691" y="369332"/>
            <a:ext cx="11900263" cy="6344977"/>
          </a:xfrm>
          <a:prstGeom prst="rect">
            <a:avLst/>
          </a:prstGeom>
          <a:noFill/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D0160946-E214-7F88-E32F-0D9A3644C4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870" y="738664"/>
            <a:ext cx="10011655" cy="5117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6639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35414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>
                <a:solidFill>
                  <a:schemeClr val="bg1">
                    <a:lumMod val="75000"/>
                  </a:schemeClr>
                </a:solidFill>
              </a:rPr>
              <a:t>Higher Applications of Mathematics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887121" y="0"/>
            <a:ext cx="34015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Higher Applications: Statistics Unit</a:t>
            </a:r>
          </a:p>
        </p:txBody>
      </p:sp>
      <p:sp>
        <p:nvSpPr>
          <p:cNvPr id="6" name="Rectangle 5"/>
          <p:cNvSpPr/>
          <p:nvPr/>
        </p:nvSpPr>
        <p:spPr>
          <a:xfrm>
            <a:off x="143691" y="369332"/>
            <a:ext cx="11900263" cy="6344977"/>
          </a:xfrm>
          <a:prstGeom prst="rect">
            <a:avLst/>
          </a:prstGeom>
          <a:noFill/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8969F0BD-67FE-1B4C-EE3F-7C785FD9E5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608" y="738664"/>
            <a:ext cx="11541611" cy="3169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693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35414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>
                <a:solidFill>
                  <a:schemeClr val="bg1">
                    <a:lumMod val="75000"/>
                  </a:schemeClr>
                </a:solidFill>
              </a:rPr>
              <a:t>Higher Applications of Mathematics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887121" y="0"/>
            <a:ext cx="34015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Higher Applications: Statistics Unit</a:t>
            </a:r>
          </a:p>
        </p:txBody>
      </p:sp>
      <p:sp>
        <p:nvSpPr>
          <p:cNvPr id="6" name="Rectangle 5"/>
          <p:cNvSpPr/>
          <p:nvPr/>
        </p:nvSpPr>
        <p:spPr>
          <a:xfrm>
            <a:off x="143691" y="369332"/>
            <a:ext cx="11900263" cy="6344977"/>
          </a:xfrm>
          <a:prstGeom prst="rect">
            <a:avLst/>
          </a:prstGeom>
          <a:noFill/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 descr="Table&#10;&#10;Description automatically generated">
            <a:extLst>
              <a:ext uri="{FF2B5EF4-FFF2-40B4-BE49-F238E27FC236}">
                <a16:creationId xmlns:a16="http://schemas.microsoft.com/office/drawing/2014/main" id="{1DE6B0CB-1C76-A4A2-20B3-1EB3FE8605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139" y="554102"/>
            <a:ext cx="10878481" cy="3153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9494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35414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>
                <a:solidFill>
                  <a:schemeClr val="bg1">
                    <a:lumMod val="75000"/>
                  </a:schemeClr>
                </a:solidFill>
              </a:rPr>
              <a:t>Higher Applications of Mathematics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887121" y="0"/>
            <a:ext cx="34015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Higher Applications: Statistics Unit</a:t>
            </a:r>
          </a:p>
        </p:txBody>
      </p:sp>
      <p:sp>
        <p:nvSpPr>
          <p:cNvPr id="6" name="Rectangle 5"/>
          <p:cNvSpPr/>
          <p:nvPr/>
        </p:nvSpPr>
        <p:spPr>
          <a:xfrm>
            <a:off x="143691" y="369332"/>
            <a:ext cx="11900263" cy="6344977"/>
          </a:xfrm>
          <a:prstGeom prst="rect">
            <a:avLst/>
          </a:prstGeom>
          <a:noFill/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 descr="Text, email&#10;&#10;Description automatically generated">
            <a:extLst>
              <a:ext uri="{FF2B5EF4-FFF2-40B4-BE49-F238E27FC236}">
                <a16:creationId xmlns:a16="http://schemas.microsoft.com/office/drawing/2014/main" id="{3328DA40-F8BE-EBAA-4B85-D6280D4526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506" y="534966"/>
            <a:ext cx="10687397" cy="6040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1656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35414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>
                <a:solidFill>
                  <a:schemeClr val="bg1">
                    <a:lumMod val="75000"/>
                  </a:schemeClr>
                </a:solidFill>
              </a:rPr>
              <a:t>Higher Applications of Mathematics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887121" y="0"/>
            <a:ext cx="34015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Higher Applications: Statistics Unit</a:t>
            </a:r>
          </a:p>
        </p:txBody>
      </p:sp>
      <p:sp>
        <p:nvSpPr>
          <p:cNvPr id="6" name="Rectangle 5"/>
          <p:cNvSpPr/>
          <p:nvPr/>
        </p:nvSpPr>
        <p:spPr>
          <a:xfrm>
            <a:off x="143691" y="369332"/>
            <a:ext cx="11900263" cy="6344977"/>
          </a:xfrm>
          <a:prstGeom prst="rect">
            <a:avLst/>
          </a:prstGeom>
          <a:noFill/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8725DC1-966B-4C77-1092-5FBAC63B3DBF}"/>
              </a:ext>
            </a:extLst>
          </p:cNvPr>
          <p:cNvSpPr txBox="1"/>
          <p:nvPr/>
        </p:nvSpPr>
        <p:spPr>
          <a:xfrm>
            <a:off x="143691" y="457014"/>
            <a:ext cx="51081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rebuchet MS" panose="020B0703020202090204" pitchFamily="34" charset="0"/>
              </a:rPr>
              <a:t>Try this question yourself - Hypothesis T Testing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27F79FD-0A25-409D-9AB4-8760B9996D67}"/>
              </a:ext>
            </a:extLst>
          </p:cNvPr>
          <p:cNvSpPr txBox="1"/>
          <p:nvPr/>
        </p:nvSpPr>
        <p:spPr>
          <a:xfrm>
            <a:off x="168857" y="1011012"/>
            <a:ext cx="1015521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 researcher is trying to see if birds who are raised in captivity live longer than those who live in the wild.</a:t>
            </a:r>
          </a:p>
          <a:p>
            <a:r>
              <a:rPr lang="en-US" dirty="0"/>
              <a:t>(a) State a null and alternative hypothesis for this.</a:t>
            </a:r>
          </a:p>
          <a:p>
            <a:r>
              <a:rPr lang="en-US" dirty="0"/>
              <a:t>(b) Using the data set </a:t>
            </a:r>
            <a:r>
              <a:rPr lang="en-US" dirty="0" err="1"/>
              <a:t>wildvscaptivity</a:t>
            </a:r>
            <a:r>
              <a:rPr lang="en-US" dirty="0"/>
              <a:t>, why it is appropriate to use a t test.</a:t>
            </a:r>
          </a:p>
          <a:p>
            <a:r>
              <a:rPr lang="en-US" dirty="0"/>
              <a:t>(c) Perform a t test and state the p value and the 95% confidence intervals for the difference of the means.</a:t>
            </a:r>
          </a:p>
          <a:p>
            <a:r>
              <a:rPr lang="en-US" dirty="0"/>
              <a:t>(d) Interpret the result.</a:t>
            </a:r>
          </a:p>
        </p:txBody>
      </p:sp>
    </p:spTree>
    <p:extLst>
      <p:ext uri="{BB962C8B-B14F-4D97-AF65-F5344CB8AC3E}">
        <p14:creationId xmlns:p14="http://schemas.microsoft.com/office/powerpoint/2010/main" val="18806734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35414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>
                <a:solidFill>
                  <a:schemeClr val="bg1">
                    <a:lumMod val="75000"/>
                  </a:schemeClr>
                </a:solidFill>
              </a:rPr>
              <a:t>Higher Applications of Mathematics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887121" y="0"/>
            <a:ext cx="34015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Higher Applications: Statistics Unit</a:t>
            </a:r>
          </a:p>
        </p:txBody>
      </p:sp>
      <p:sp>
        <p:nvSpPr>
          <p:cNvPr id="6" name="Rectangle 5"/>
          <p:cNvSpPr/>
          <p:nvPr/>
        </p:nvSpPr>
        <p:spPr>
          <a:xfrm>
            <a:off x="143691" y="369332"/>
            <a:ext cx="11900263" cy="6344977"/>
          </a:xfrm>
          <a:prstGeom prst="rect">
            <a:avLst/>
          </a:prstGeom>
          <a:noFill/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062" y="369332"/>
            <a:ext cx="10400615" cy="4316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3562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687</TotalTime>
  <Words>862</Words>
  <Application>Microsoft Office PowerPoint</Application>
  <PresentationFormat>Widescreen</PresentationFormat>
  <Paragraphs>164</Paragraphs>
  <Slides>41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6" baseType="lpstr">
      <vt:lpstr>Arial</vt:lpstr>
      <vt:lpstr>Calibri</vt:lpstr>
      <vt:lpstr>Calibri Light</vt:lpstr>
      <vt:lpstr>Trebuchet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East Renfrewshire Council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Andrew Shirra</dc:creator>
  <cp:lastModifiedBy>Andrew Shirra</cp:lastModifiedBy>
  <cp:revision>26</cp:revision>
  <dcterms:created xsi:type="dcterms:W3CDTF">2022-09-13T15:37:15Z</dcterms:created>
  <dcterms:modified xsi:type="dcterms:W3CDTF">2022-10-03T14:59:46Z</dcterms:modified>
</cp:coreProperties>
</file>