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70" r:id="rId8"/>
    <p:sldId id="268" r:id="rId9"/>
    <p:sldId id="271" r:id="rId10"/>
    <p:sldId id="272" r:id="rId11"/>
    <p:sldId id="269" r:id="rId12"/>
    <p:sldId id="273" r:id="rId13"/>
    <p:sldId id="27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9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5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4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7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8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6402-E90F-44B9-91D8-8EB4912486B5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9190" y="616449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National 5 Applications of Maths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190" y="1212351"/>
            <a:ext cx="1169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latin typeface="Trebuchet MS" panose="020B0603020202020204" pitchFamily="34" charset="0"/>
              </a:rPr>
              <a:t>Proability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190" y="1746072"/>
            <a:ext cx="28107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2" action="ppaction://hlinksldjump"/>
              </a:rPr>
              <a:t>Calculating</a:t>
            </a:r>
            <a:r>
              <a:rPr lang="en-GB" dirty="0">
                <a:latin typeface="Trebuchet MS" panose="020B0603020202020204" pitchFamily="34" charset="0"/>
              </a:rPr>
              <a:t> Probability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3" action="ppaction://hlinksldjump"/>
              </a:rPr>
              <a:t>Expected</a:t>
            </a:r>
            <a:r>
              <a:rPr lang="en-GB" dirty="0">
                <a:latin typeface="Trebuchet MS" panose="020B0603020202020204" pitchFamily="34" charset="0"/>
              </a:rPr>
              <a:t> Probability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4" action="ppaction://hlinksldjump"/>
              </a:rPr>
              <a:t>Exam Questions</a:t>
            </a:r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6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78165" y="-89764"/>
            <a:ext cx="15452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Probability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923CB7-14A8-4442-8DA0-5882B903CF79}"/>
              </a:ext>
            </a:extLst>
          </p:cNvPr>
          <p:cNvSpPr txBox="1"/>
          <p:nvPr/>
        </p:nvSpPr>
        <p:spPr>
          <a:xfrm>
            <a:off x="506148" y="475390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Example 2: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9E4B41-0C34-E548-B0AE-39D8B7125F2D}"/>
              </a:ext>
            </a:extLst>
          </p:cNvPr>
          <p:cNvSpPr txBox="1"/>
          <p:nvPr/>
        </p:nvSpPr>
        <p:spPr>
          <a:xfrm>
            <a:off x="506149" y="1051454"/>
            <a:ext cx="863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In a country in Europe it is expected that it will rain 3 in every 10 days. How many times would you expect it to rain in,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11B984-FFAF-D14B-B846-C8B79309ED46}"/>
              </a:ext>
            </a:extLst>
          </p:cNvPr>
          <p:cNvSpPr txBox="1"/>
          <p:nvPr/>
        </p:nvSpPr>
        <p:spPr>
          <a:xfrm>
            <a:off x="506148" y="2063825"/>
            <a:ext cx="863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a) 30 days		b)  100 days		c) a year	</a:t>
            </a:r>
          </a:p>
        </p:txBody>
      </p:sp>
    </p:spTree>
    <p:extLst>
      <p:ext uri="{BB962C8B-B14F-4D97-AF65-F5344CB8AC3E}">
        <p14:creationId xmlns:p14="http://schemas.microsoft.com/office/powerpoint/2010/main" val="263797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78165" y="-89764"/>
            <a:ext cx="15452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Probability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0D7530-C3DE-9141-A54B-82E3B0829060}"/>
              </a:ext>
            </a:extLst>
          </p:cNvPr>
          <p:cNvSpPr txBox="1"/>
          <p:nvPr/>
        </p:nvSpPr>
        <p:spPr>
          <a:xfrm>
            <a:off x="662774" y="559706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Example 3: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A4306E-3781-AB4F-9942-7E1145CE2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966536"/>
              </p:ext>
            </p:extLst>
          </p:nvPr>
        </p:nvGraphicFramePr>
        <p:xfrm>
          <a:off x="1089442" y="2359906"/>
          <a:ext cx="78488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Football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Rugby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Basketball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Tennis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Netball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Freq.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22CFED6-2E87-5C46-9640-C8CD6A46E095}"/>
              </a:ext>
            </a:extLst>
          </p:cNvPr>
          <p:cNvSpPr txBox="1"/>
          <p:nvPr/>
        </p:nvSpPr>
        <p:spPr>
          <a:xfrm>
            <a:off x="662775" y="1279786"/>
            <a:ext cx="8277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A group of pupils were asked what their favourite sport was, their answers are below.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C18F13-D470-394E-843B-FF9708C057E9}"/>
              </a:ext>
            </a:extLst>
          </p:cNvPr>
          <p:cNvSpPr txBox="1"/>
          <p:nvPr/>
        </p:nvSpPr>
        <p:spPr>
          <a:xfrm>
            <a:off x="671092" y="3375838"/>
            <a:ext cx="11014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rebuchet MS" panose="020B0703020202090204" pitchFamily="34" charset="0"/>
              </a:rPr>
              <a:t>a) What is the probability the next pupil asked in the school’s favourite sport is</a:t>
            </a:r>
          </a:p>
          <a:p>
            <a:r>
              <a:rPr lang="en-GB" sz="2000" dirty="0">
                <a:latin typeface="Trebuchet MS" panose="020B0703020202090204" pitchFamily="34" charset="0"/>
              </a:rPr>
              <a:t>i) Football         ii) Rugby	       iii) Basketball	       iv) Tennis		v) Netball</a:t>
            </a:r>
          </a:p>
        </p:txBody>
      </p:sp>
    </p:spTree>
    <p:extLst>
      <p:ext uri="{BB962C8B-B14F-4D97-AF65-F5344CB8AC3E}">
        <p14:creationId xmlns:p14="http://schemas.microsoft.com/office/powerpoint/2010/main" val="1602767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78165" y="-89764"/>
            <a:ext cx="15452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Probability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0D7530-C3DE-9141-A54B-82E3B0829060}"/>
              </a:ext>
            </a:extLst>
          </p:cNvPr>
          <p:cNvSpPr txBox="1"/>
          <p:nvPr/>
        </p:nvSpPr>
        <p:spPr>
          <a:xfrm>
            <a:off x="662774" y="559706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Example 3: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A4306E-3781-AB4F-9942-7E1145CE2F57}"/>
              </a:ext>
            </a:extLst>
          </p:cNvPr>
          <p:cNvGraphicFramePr>
            <a:graphicFrameLocks noGrp="1"/>
          </p:cNvGraphicFramePr>
          <p:nvPr/>
        </p:nvGraphicFramePr>
        <p:xfrm>
          <a:off x="1089442" y="2359906"/>
          <a:ext cx="78488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Football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Rugby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Basketball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Tennis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Netball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Freq.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22CFED6-2E87-5C46-9640-C8CD6A46E095}"/>
              </a:ext>
            </a:extLst>
          </p:cNvPr>
          <p:cNvSpPr txBox="1"/>
          <p:nvPr/>
        </p:nvSpPr>
        <p:spPr>
          <a:xfrm>
            <a:off x="662775" y="1279786"/>
            <a:ext cx="8277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A group of pupils were asked what their favourite sport was, their answers are below.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087080-D235-4C47-BC1A-F60764DDF572}"/>
              </a:ext>
            </a:extLst>
          </p:cNvPr>
          <p:cNvSpPr txBox="1"/>
          <p:nvPr/>
        </p:nvSpPr>
        <p:spPr>
          <a:xfrm>
            <a:off x="662774" y="3356305"/>
            <a:ext cx="8792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rebuchet MS" panose="020B0703020202090204" pitchFamily="34" charset="0"/>
              </a:rPr>
              <a:t>b) If 80 pupils were asked, how many would you expect to say each sport?</a:t>
            </a:r>
          </a:p>
        </p:txBody>
      </p:sp>
    </p:spTree>
    <p:extLst>
      <p:ext uri="{BB962C8B-B14F-4D97-AF65-F5344CB8AC3E}">
        <p14:creationId xmlns:p14="http://schemas.microsoft.com/office/powerpoint/2010/main" val="2986385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78165" y="-89764"/>
            <a:ext cx="15452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Probability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0D7530-C3DE-9141-A54B-82E3B0829060}"/>
              </a:ext>
            </a:extLst>
          </p:cNvPr>
          <p:cNvSpPr txBox="1"/>
          <p:nvPr/>
        </p:nvSpPr>
        <p:spPr>
          <a:xfrm>
            <a:off x="662774" y="559706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Example 3: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4A4306E-3781-AB4F-9942-7E1145CE2F57}"/>
              </a:ext>
            </a:extLst>
          </p:cNvPr>
          <p:cNvGraphicFramePr>
            <a:graphicFrameLocks noGrp="1"/>
          </p:cNvGraphicFramePr>
          <p:nvPr/>
        </p:nvGraphicFramePr>
        <p:xfrm>
          <a:off x="1089442" y="2359906"/>
          <a:ext cx="78488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8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Football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Rugby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Basketball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Tennis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Netball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Freq.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22CFED6-2E87-5C46-9640-C8CD6A46E095}"/>
              </a:ext>
            </a:extLst>
          </p:cNvPr>
          <p:cNvSpPr txBox="1"/>
          <p:nvPr/>
        </p:nvSpPr>
        <p:spPr>
          <a:xfrm>
            <a:off x="662775" y="1279786"/>
            <a:ext cx="8277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A group of pupils were asked what their favourite sport was, their answers are below.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087080-D235-4C47-BC1A-F60764DDF572}"/>
              </a:ext>
            </a:extLst>
          </p:cNvPr>
          <p:cNvSpPr txBox="1"/>
          <p:nvPr/>
        </p:nvSpPr>
        <p:spPr>
          <a:xfrm>
            <a:off x="662774" y="3012791"/>
            <a:ext cx="87927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latin typeface="Trebuchet MS" panose="020B0703020202090204" pitchFamily="34" charset="0"/>
            </a:endParaRPr>
          </a:p>
          <a:p>
            <a:r>
              <a:rPr lang="en-GB" sz="2000" dirty="0">
                <a:latin typeface="Trebuchet MS" panose="020B0703020202090204" pitchFamily="34" charset="0"/>
              </a:rPr>
              <a:t>c) If There are 1600 pupils in the school, give your estimate for the final results.</a:t>
            </a:r>
          </a:p>
        </p:txBody>
      </p:sp>
    </p:spTree>
    <p:extLst>
      <p:ext uri="{BB962C8B-B14F-4D97-AF65-F5344CB8AC3E}">
        <p14:creationId xmlns:p14="http://schemas.microsoft.com/office/powerpoint/2010/main" val="1762155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78165" y="-89764"/>
            <a:ext cx="15452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Probability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0D7530-C3DE-9141-A54B-82E3B0829060}"/>
              </a:ext>
            </a:extLst>
          </p:cNvPr>
          <p:cNvSpPr txBox="1"/>
          <p:nvPr/>
        </p:nvSpPr>
        <p:spPr>
          <a:xfrm>
            <a:off x="662774" y="559706"/>
            <a:ext cx="2351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Exam Questions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2CFED6-2E87-5C46-9640-C8CD6A46E095}"/>
              </a:ext>
            </a:extLst>
          </p:cNvPr>
          <p:cNvSpPr txBox="1"/>
          <p:nvPr/>
        </p:nvSpPr>
        <p:spPr>
          <a:xfrm>
            <a:off x="662774" y="1279786"/>
            <a:ext cx="10856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Example 1: In a game where you roll two dice and add the scores you only win if you get a number below 4, what is the probability of winning the game?</a:t>
            </a:r>
          </a:p>
        </p:txBody>
      </p:sp>
    </p:spTree>
    <p:extLst>
      <p:ext uri="{BB962C8B-B14F-4D97-AF65-F5344CB8AC3E}">
        <p14:creationId xmlns:p14="http://schemas.microsoft.com/office/powerpoint/2010/main" val="4165833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78165" y="-89764"/>
            <a:ext cx="15452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Probability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0D7530-C3DE-9141-A54B-82E3B0829060}"/>
              </a:ext>
            </a:extLst>
          </p:cNvPr>
          <p:cNvSpPr txBox="1"/>
          <p:nvPr/>
        </p:nvSpPr>
        <p:spPr>
          <a:xfrm>
            <a:off x="662774" y="559706"/>
            <a:ext cx="2351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Exam Questions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2CFED6-2E87-5C46-9640-C8CD6A46E095}"/>
              </a:ext>
            </a:extLst>
          </p:cNvPr>
          <p:cNvSpPr txBox="1"/>
          <p:nvPr/>
        </p:nvSpPr>
        <p:spPr>
          <a:xfrm>
            <a:off x="662774" y="1279786"/>
            <a:ext cx="108564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Example 2: A class is split up into girls and boys then asked what their first pet was, the results are listed below.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B454AB1-7589-FB4A-BDBB-9CDCE8799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458976"/>
              </p:ext>
            </p:extLst>
          </p:nvPr>
        </p:nvGraphicFramePr>
        <p:xfrm>
          <a:off x="1998817" y="2316480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9209949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071556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62171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923632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33325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Rabbit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31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504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Girls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70725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FCFDA1C-D98E-6E48-8A15-372D35361FDB}"/>
              </a:ext>
            </a:extLst>
          </p:cNvPr>
          <p:cNvSpPr txBox="1"/>
          <p:nvPr/>
        </p:nvSpPr>
        <p:spPr>
          <a:xfrm>
            <a:off x="662774" y="3617151"/>
            <a:ext cx="108564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a) What is the probability that a pupil picked at random is a </a:t>
            </a:r>
            <a:r>
              <a:rPr lang="en-GB" sz="2400" b="1" dirty="0">
                <a:latin typeface="Trebuchet MS" panose="020B0703020202090204" pitchFamily="34" charset="0"/>
              </a:rPr>
              <a:t>Girl </a:t>
            </a:r>
            <a:r>
              <a:rPr lang="en-GB" sz="2400" dirty="0">
                <a:latin typeface="Trebuchet MS" panose="020B0703020202090204" pitchFamily="34" charset="0"/>
              </a:rPr>
              <a:t>who has a </a:t>
            </a:r>
            <a:r>
              <a:rPr lang="en-GB" sz="2400" b="1" dirty="0">
                <a:latin typeface="Trebuchet MS" panose="020B0703020202090204" pitchFamily="34" charset="0"/>
              </a:rPr>
              <a:t>Dog.</a:t>
            </a:r>
            <a:endParaRPr lang="en-GB" sz="24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222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78165" y="-89764"/>
            <a:ext cx="15452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Probability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0D7530-C3DE-9141-A54B-82E3B0829060}"/>
              </a:ext>
            </a:extLst>
          </p:cNvPr>
          <p:cNvSpPr txBox="1"/>
          <p:nvPr/>
        </p:nvSpPr>
        <p:spPr>
          <a:xfrm>
            <a:off x="662774" y="559706"/>
            <a:ext cx="2351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Exam Questions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2CFED6-2E87-5C46-9640-C8CD6A46E095}"/>
              </a:ext>
            </a:extLst>
          </p:cNvPr>
          <p:cNvSpPr txBox="1"/>
          <p:nvPr/>
        </p:nvSpPr>
        <p:spPr>
          <a:xfrm>
            <a:off x="662774" y="1279786"/>
            <a:ext cx="108564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Example 2: A class is split up into girls and boys then asked what their first pet was, the results are listed below.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B454AB1-7589-FB4A-BDBB-9CDCE879910A}"/>
              </a:ext>
            </a:extLst>
          </p:cNvPr>
          <p:cNvGraphicFramePr>
            <a:graphicFrameLocks noGrp="1"/>
          </p:cNvGraphicFramePr>
          <p:nvPr/>
        </p:nvGraphicFramePr>
        <p:xfrm>
          <a:off x="1998817" y="2316480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9209949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8071556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62171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923632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33325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Rabbit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31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504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Girls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70725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FCFDA1C-D98E-6E48-8A15-372D35361FDB}"/>
              </a:ext>
            </a:extLst>
          </p:cNvPr>
          <p:cNvSpPr txBox="1"/>
          <p:nvPr/>
        </p:nvSpPr>
        <p:spPr>
          <a:xfrm>
            <a:off x="662774" y="3617151"/>
            <a:ext cx="10856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b) What is the probability that a boy picked at random has a </a:t>
            </a:r>
            <a:r>
              <a:rPr lang="en-GB" sz="2400" b="1" dirty="0">
                <a:latin typeface="Trebuchet MS" panose="020B0703020202090204" pitchFamily="34" charset="0"/>
              </a:rPr>
              <a:t>cat</a:t>
            </a:r>
            <a:r>
              <a:rPr lang="en-GB" sz="2400" dirty="0">
                <a:latin typeface="Trebuchet MS" panose="020B070302020209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45543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78165" y="-89764"/>
            <a:ext cx="15452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Probability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0D7530-C3DE-9141-A54B-82E3B0829060}"/>
              </a:ext>
            </a:extLst>
          </p:cNvPr>
          <p:cNvSpPr txBox="1"/>
          <p:nvPr/>
        </p:nvSpPr>
        <p:spPr>
          <a:xfrm>
            <a:off x="662774" y="559706"/>
            <a:ext cx="2351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Exam Questions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2CFED6-2E87-5C46-9640-C8CD6A46E095}"/>
              </a:ext>
            </a:extLst>
          </p:cNvPr>
          <p:cNvSpPr txBox="1"/>
          <p:nvPr/>
        </p:nvSpPr>
        <p:spPr>
          <a:xfrm>
            <a:off x="662774" y="1279786"/>
            <a:ext cx="108564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Example 3: In a game, you flip a coin and spin a a dial with the numbers 1 to 8 </a:t>
            </a:r>
            <a:r>
              <a:rPr lang="en-GB" sz="2400">
                <a:latin typeface="Trebuchet MS" panose="020B0703020202090204" pitchFamily="34" charset="0"/>
              </a:rPr>
              <a:t>on it. </a:t>
            </a:r>
            <a:r>
              <a:rPr lang="en-GB" sz="2400" dirty="0">
                <a:latin typeface="Trebuchet MS" panose="020B0703020202090204" pitchFamily="34" charset="0"/>
              </a:rPr>
              <a:t>You only win if you gets </a:t>
            </a:r>
            <a:r>
              <a:rPr lang="en-GB" sz="2400" b="1" dirty="0">
                <a:latin typeface="Trebuchet MS" panose="020B0703020202090204" pitchFamily="34" charset="0"/>
              </a:rPr>
              <a:t>heads of a coin</a:t>
            </a:r>
            <a:r>
              <a:rPr lang="en-GB" sz="2400" dirty="0">
                <a:latin typeface="Trebuchet MS" panose="020B0703020202090204" pitchFamily="34" charset="0"/>
              </a:rPr>
              <a:t> and roll an </a:t>
            </a:r>
            <a:r>
              <a:rPr lang="en-GB" sz="2400" b="1" dirty="0">
                <a:latin typeface="Trebuchet MS" panose="020B0703020202090204" pitchFamily="34" charset="0"/>
              </a:rPr>
              <a:t>even number </a:t>
            </a:r>
            <a:r>
              <a:rPr lang="en-GB" sz="2400" dirty="0">
                <a:latin typeface="Trebuchet MS" panose="020B0703020202090204" pitchFamily="34" charset="0"/>
              </a:rPr>
              <a:t>on the dice.</a:t>
            </a:r>
          </a:p>
          <a:p>
            <a:endParaRPr lang="en-GB" sz="2400" dirty="0">
              <a:latin typeface="Trebuchet MS" panose="020B0703020202090204" pitchFamily="34" charset="0"/>
            </a:endParaRPr>
          </a:p>
          <a:p>
            <a:r>
              <a:rPr lang="en-GB" sz="2400" dirty="0">
                <a:latin typeface="Trebuchet MS" panose="020B0703020202090204" pitchFamily="34" charset="0"/>
              </a:rPr>
              <a:t>What is the probability of winning the game?</a:t>
            </a:r>
          </a:p>
        </p:txBody>
      </p:sp>
    </p:spTree>
    <p:extLst>
      <p:ext uri="{BB962C8B-B14F-4D97-AF65-F5344CB8AC3E}">
        <p14:creationId xmlns:p14="http://schemas.microsoft.com/office/powerpoint/2010/main" val="173678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78165" y="-89764"/>
            <a:ext cx="15452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Probability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2713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Basic Probability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022BD-7166-2246-8F1A-F1468E02FA55}"/>
              </a:ext>
            </a:extLst>
          </p:cNvPr>
          <p:cNvSpPr txBox="1"/>
          <p:nvPr/>
        </p:nvSpPr>
        <p:spPr>
          <a:xfrm>
            <a:off x="2316334" y="1220356"/>
            <a:ext cx="7320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Probability is the chance of something happening, the formula to work it out is,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7623FCB-10D7-CD41-9014-8E27F56EDC50}"/>
              </a:ext>
            </a:extLst>
          </p:cNvPr>
          <p:cNvGrpSpPr/>
          <p:nvPr/>
        </p:nvGrpSpPr>
        <p:grpSpPr>
          <a:xfrm>
            <a:off x="1898709" y="2532930"/>
            <a:ext cx="7273412" cy="1224136"/>
            <a:chOff x="760995" y="2636912"/>
            <a:chExt cx="7273412" cy="1224136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C40FBE4B-F61C-CF45-A6E9-46251E3B27E6}"/>
                </a:ext>
              </a:extLst>
            </p:cNvPr>
            <p:cNvSpPr/>
            <p:nvPr/>
          </p:nvSpPr>
          <p:spPr>
            <a:xfrm>
              <a:off x="760995" y="2636912"/>
              <a:ext cx="7273412" cy="12241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rebuchet MS" panose="020B070302020209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7E9F8A00-1E89-3749-A256-CDAAEB9C35EE}"/>
                    </a:ext>
                  </a:extLst>
                </p:cNvPr>
                <p:cNvSpPr txBox="1"/>
                <p:nvPr/>
              </p:nvSpPr>
              <p:spPr>
                <a:xfrm>
                  <a:off x="826980" y="2780928"/>
                  <a:ext cx="7141442" cy="8592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b="0" i="1" dirty="0" smtClean="0">
                            <a:latin typeface="Cambria Math"/>
                          </a:rPr>
                          <m:t>𝑃𝑟𝑜𝑏𝑎𝑏𝑖𝑙𝑖𝑡𝑦</m:t>
                        </m:r>
                        <m:r>
                          <a:rPr lang="en-GB" sz="2400" b="0" i="1" dirty="0" smtClean="0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en-GB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dirty="0" smtClean="0">
                                <a:latin typeface="Cambria Math"/>
                              </a:rPr>
                              <m:t>𝑇𝑜𝑡𝑎𝑙</m:t>
                            </m:r>
                            <m:r>
                              <a:rPr lang="en-GB" sz="2400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sz="2400" b="0" i="1" dirty="0" smtClean="0">
                                <a:latin typeface="Cambria Math"/>
                              </a:rPr>
                              <m:t>𝑛𝑢𝑚𝑏𝑒𝑟</m:t>
                            </m:r>
                            <m:r>
                              <a:rPr lang="en-GB" sz="2400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sz="2400" b="0" i="1" dirty="0" smtClean="0">
                                <a:latin typeface="Cambria Math"/>
                              </a:rPr>
                              <m:t>𝑜𝑓</m:t>
                            </m:r>
                            <m:r>
                              <a:rPr lang="en-GB" sz="2400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sz="2400" b="0" i="1" dirty="0" smtClean="0">
                                <a:latin typeface="Cambria Math"/>
                              </a:rPr>
                              <m:t>𝑑𝑒𝑠𝑖𝑟𝑒𝑑</m:t>
                            </m:r>
                            <m:r>
                              <a:rPr lang="en-GB" sz="2400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sz="2400" b="0" i="1" dirty="0" smtClean="0">
                                <a:latin typeface="Cambria Math"/>
                              </a:rPr>
                              <m:t>𝑜𝑢𝑡𝑐𝑜𝑚𝑒𝑠</m:t>
                            </m:r>
                          </m:num>
                          <m:den>
                            <m:r>
                              <a:rPr lang="en-GB" sz="2400" b="0" i="1" dirty="0" smtClean="0">
                                <a:latin typeface="Cambria Math"/>
                              </a:rPr>
                              <m:t>𝑇𝑜𝑡𝑎𝑙</m:t>
                            </m:r>
                            <m:r>
                              <a:rPr lang="en-GB" sz="2400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sz="2400" b="0" i="1" dirty="0" smtClean="0">
                                <a:latin typeface="Cambria Math"/>
                              </a:rPr>
                              <m:t>𝑛𝑢𝑚𝑏𝑒𝑟</m:t>
                            </m:r>
                            <m:r>
                              <a:rPr lang="en-GB" sz="2400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sz="2400" b="0" i="1" dirty="0" smtClean="0">
                                <a:latin typeface="Cambria Math"/>
                              </a:rPr>
                              <m:t>𝑜𝑓</m:t>
                            </m:r>
                            <m:r>
                              <a:rPr lang="en-GB" sz="2400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sz="2400" b="0" i="1" dirty="0" smtClean="0">
                                <a:latin typeface="Cambria Math"/>
                              </a:rPr>
                              <m:t>𝑜𝑢𝑡𝑐𝑜𝑚𝑒𝑠</m:t>
                            </m:r>
                          </m:den>
                        </m:f>
                      </m:oMath>
                    </m:oMathPara>
                  </a14:m>
                  <a:endParaRPr lang="en-GB" sz="2400" dirty="0">
                    <a:latin typeface="Trebuchet MS" panose="020B0703020202090204" pitchFamily="34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980" y="2780928"/>
                  <a:ext cx="7141442" cy="8592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AC4B21-C3B1-0241-8253-9F998711C547}"/>
                  </a:ext>
                </a:extLst>
              </p:cNvPr>
              <p:cNvSpPr txBox="1"/>
              <p:nvPr/>
            </p:nvSpPr>
            <p:spPr>
              <a:xfrm>
                <a:off x="9636952" y="2821832"/>
                <a:ext cx="6687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smtClean="0">
                          <a:latin typeface="Cambria Math"/>
                          <a:ea typeface="Cambria Math"/>
                        </a:rPr>
                        <m:t>÷</m:t>
                      </m:r>
                    </m:oMath>
                  </m:oMathPara>
                </a14:m>
                <a:endParaRPr lang="en-GB" sz="3600" dirty="0">
                  <a:latin typeface="Trebuchet MS" panose="020B070302020209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1AC4B21-C3B1-0241-8253-9F998711C5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6952" y="2821832"/>
                <a:ext cx="668773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6B92AF0-D66E-8945-80EB-B65D8686246F}"/>
              </a:ext>
            </a:extLst>
          </p:cNvPr>
          <p:cNvCxnSpPr/>
          <p:nvPr/>
        </p:nvCxnSpPr>
        <p:spPr>
          <a:xfrm>
            <a:off x="9106136" y="2821832"/>
            <a:ext cx="638586" cy="2847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E875E46-E856-4D48-BA5C-A8A9B2DB8E8A}"/>
              </a:ext>
            </a:extLst>
          </p:cNvPr>
          <p:cNvCxnSpPr/>
          <p:nvPr/>
        </p:nvCxnSpPr>
        <p:spPr>
          <a:xfrm flipH="1">
            <a:off x="8736610" y="3288002"/>
            <a:ext cx="1080120" cy="72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98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78165" y="-89764"/>
            <a:ext cx="15452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Probability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65C1C25F-6DE3-E04C-A5F2-E8A0F62D7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43" y="559706"/>
            <a:ext cx="80645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 eaLnBrk="1" hangingPunct="1"/>
            <a:r>
              <a:rPr lang="en-GB" altLang="en-US" sz="2400" dirty="0">
                <a:latin typeface="Trebuchet MS" panose="020B0703020202090204" pitchFamily="34" charset="0"/>
              </a:rPr>
              <a:t>Example 1: </a:t>
            </a:r>
          </a:p>
          <a:p>
            <a:pPr algn="l" eaLnBrk="1" hangingPunct="1"/>
            <a:r>
              <a:rPr lang="en-GB" altLang="en-US" sz="2400" dirty="0">
                <a:latin typeface="Trebuchet MS" panose="020B0703020202090204" pitchFamily="34" charset="0"/>
              </a:rPr>
              <a:t>Tony tosses a coin. What is the probability of him getting heads.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AB4D76D-CD21-3044-935F-EC20AA5CF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596" y="2863962"/>
            <a:ext cx="759245" cy="746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Line 14">
            <a:extLst>
              <a:ext uri="{FF2B5EF4-FFF2-40B4-BE49-F238E27FC236}">
                <a16:creationId xmlns:a16="http://schemas.microsoft.com/office/drawing/2014/main" id="{A7CB5740-1A2D-E143-93AF-7691F755F8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1781" y="3728058"/>
            <a:ext cx="80606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GB">
              <a:latin typeface="Trebuchet MS" panose="020B070302020209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1E62D3E-0ECD-F549-B5A4-6B836549D3A9}"/>
              </a:ext>
            </a:extLst>
          </p:cNvPr>
          <p:cNvGrpSpPr>
            <a:grpSpLocks/>
          </p:cNvGrpSpPr>
          <p:nvPr/>
        </p:nvGrpSpPr>
        <p:grpSpPr bwMode="auto">
          <a:xfrm>
            <a:off x="1572752" y="3926159"/>
            <a:ext cx="1482410" cy="905887"/>
            <a:chOff x="883" y="3339"/>
            <a:chExt cx="1543" cy="803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81ACE395-0B08-604E-9866-B4E16D5592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" y="3341"/>
              <a:ext cx="726" cy="7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E316468-BA86-064D-8A99-E65BE9B9FE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9" y="3339"/>
              <a:ext cx="817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A030C17-CF9A-0340-B909-A2B974E37FF3}"/>
              </a:ext>
            </a:extLst>
          </p:cNvPr>
          <p:cNvGrpSpPr/>
          <p:nvPr/>
        </p:nvGrpSpPr>
        <p:grpSpPr>
          <a:xfrm>
            <a:off x="824343" y="1888327"/>
            <a:ext cx="4461637" cy="734588"/>
            <a:chOff x="760995" y="2636912"/>
            <a:chExt cx="7273412" cy="1224136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C5801977-3B49-AB49-B019-C7AEE45254A8}"/>
                </a:ext>
              </a:extLst>
            </p:cNvPr>
            <p:cNvSpPr/>
            <p:nvPr/>
          </p:nvSpPr>
          <p:spPr>
            <a:xfrm>
              <a:off x="760995" y="2636912"/>
              <a:ext cx="7273412" cy="122413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Trebuchet MS" panose="020B070302020209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599633B-1C7D-ED47-B880-F48B4560E29C}"/>
                    </a:ext>
                  </a:extLst>
                </p:cNvPr>
                <p:cNvSpPr txBox="1"/>
                <p:nvPr/>
              </p:nvSpPr>
              <p:spPr>
                <a:xfrm>
                  <a:off x="826979" y="2780928"/>
                  <a:ext cx="6952562" cy="8992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dirty="0" smtClean="0">
                            <a:latin typeface="Cambria Math"/>
                          </a:rPr>
                          <m:t>𝑃𝑟𝑜𝑏𝑎𝑏𝑖𝑙𝑖𝑡𝑦</m:t>
                        </m:r>
                        <m:r>
                          <a:rPr lang="en-GB" sz="1400" b="0" i="1" dirty="0" smtClean="0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en-GB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dirty="0" smtClean="0">
                                <a:latin typeface="Cambria Math"/>
                              </a:rPr>
                              <m:t>𝑇𝑜𝑡𝑎𝑙</m:t>
                            </m:r>
                            <m:r>
                              <a:rPr lang="en-GB" sz="1400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sz="1400" b="0" i="1" dirty="0" smtClean="0">
                                <a:latin typeface="Cambria Math"/>
                              </a:rPr>
                              <m:t>𝑛𝑢𝑚𝑏𝑒𝑟</m:t>
                            </m:r>
                            <m:r>
                              <a:rPr lang="en-GB" sz="1400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sz="1400" b="0" i="1" dirty="0" smtClean="0">
                                <a:latin typeface="Cambria Math"/>
                              </a:rPr>
                              <m:t>𝑜𝑓</m:t>
                            </m:r>
                            <m:r>
                              <a:rPr lang="en-GB" sz="1400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sz="1400" b="0" i="1" dirty="0" smtClean="0">
                                <a:latin typeface="Cambria Math"/>
                              </a:rPr>
                              <m:t>𝑑𝑒𝑠𝑖𝑟𝑒𝑑</m:t>
                            </m:r>
                            <m:r>
                              <a:rPr lang="en-GB" sz="1400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sz="1400" b="0" i="1" dirty="0" smtClean="0">
                                <a:latin typeface="Cambria Math"/>
                              </a:rPr>
                              <m:t>𝑜𝑢𝑡𝑐𝑜𝑚𝑒𝑠</m:t>
                            </m:r>
                          </m:num>
                          <m:den>
                            <m:r>
                              <a:rPr lang="en-GB" sz="1400" b="0" i="1" dirty="0" smtClean="0">
                                <a:latin typeface="Cambria Math"/>
                              </a:rPr>
                              <m:t>𝑇𝑜𝑡𝑎𝑙</m:t>
                            </m:r>
                            <m:r>
                              <a:rPr lang="en-GB" sz="1400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sz="1400" b="0" i="1" dirty="0" smtClean="0">
                                <a:latin typeface="Cambria Math"/>
                              </a:rPr>
                              <m:t>𝑛𝑢𝑚𝑏𝑒𝑟</m:t>
                            </m:r>
                            <m:r>
                              <a:rPr lang="en-GB" sz="1400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sz="1400" b="0" i="1" dirty="0" smtClean="0">
                                <a:latin typeface="Cambria Math"/>
                              </a:rPr>
                              <m:t>𝑜𝑓</m:t>
                            </m:r>
                            <m:r>
                              <a:rPr lang="en-GB" sz="1400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GB" sz="1400" b="0" i="1" dirty="0" smtClean="0">
                                <a:latin typeface="Cambria Math"/>
                              </a:rPr>
                              <m:t>𝑜𝑢𝑡𝑐𝑜𝑚𝑒𝑠</m:t>
                            </m:r>
                          </m:den>
                        </m:f>
                      </m:oMath>
                    </m:oMathPara>
                  </a14:m>
                  <a:endParaRPr lang="en-GB" sz="1400" dirty="0">
                    <a:latin typeface="Trebuchet MS" panose="020B0703020202090204" pitchFamily="34" charset="0"/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599633B-1C7D-ED47-B880-F48B4560E2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979" y="2780928"/>
                  <a:ext cx="6952562" cy="899261"/>
                </a:xfrm>
                <a:prstGeom prst="rect">
                  <a:avLst/>
                </a:prstGeom>
                <a:blipFill>
                  <a:blip r:embed="rId4"/>
                  <a:stretch>
                    <a:fillRect b="-454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BAC8F2D4-F6D4-5342-993D-F3DB4B270F7E}"/>
              </a:ext>
            </a:extLst>
          </p:cNvPr>
          <p:cNvSpPr txBox="1"/>
          <p:nvPr/>
        </p:nvSpPr>
        <p:spPr>
          <a:xfrm>
            <a:off x="731066" y="3397977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Trebuchet MS" panose="020B0703020202090204" pitchFamily="34" charset="0"/>
              </a:rPr>
              <a:t>=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3CA278-02D8-5940-82D6-0C8D2BB8C7DE}"/>
              </a:ext>
            </a:extLst>
          </p:cNvPr>
          <p:cNvSpPr txBox="1"/>
          <p:nvPr/>
        </p:nvSpPr>
        <p:spPr>
          <a:xfrm>
            <a:off x="3537707" y="3374115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Trebuchet MS" panose="020B0703020202090204" pitchFamily="34" charset="0"/>
              </a:rPr>
              <a:t>=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11B604C-B9C9-8B4E-8C3C-008ADDADB920}"/>
              </a:ext>
            </a:extLst>
          </p:cNvPr>
          <p:cNvSpPr txBox="1"/>
          <p:nvPr/>
        </p:nvSpPr>
        <p:spPr>
          <a:xfrm>
            <a:off x="4419107" y="2948164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Trebuchet MS" panose="020B0703020202090204" pitchFamily="34" charset="0"/>
              </a:rPr>
              <a:t>1</a:t>
            </a:r>
          </a:p>
        </p:txBody>
      </p:sp>
      <p:sp>
        <p:nvSpPr>
          <p:cNvPr id="29" name="Line 14">
            <a:extLst>
              <a:ext uri="{FF2B5EF4-FFF2-40B4-BE49-F238E27FC236}">
                <a16:creationId xmlns:a16="http://schemas.microsoft.com/office/drawing/2014/main" id="{D4A9051F-A6F8-034C-A0EF-A778FD0EE8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8239" y="3728058"/>
            <a:ext cx="625206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GB">
              <a:latin typeface="Trebuchet MS" panose="020B070302020209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798D1D5-7D3A-524D-BEC9-2B5EA2C7B0DF}"/>
              </a:ext>
            </a:extLst>
          </p:cNvPr>
          <p:cNvSpPr txBox="1"/>
          <p:nvPr/>
        </p:nvSpPr>
        <p:spPr>
          <a:xfrm>
            <a:off x="4419107" y="3728058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Trebuchet MS" panose="020B070302020209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4591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/>
      <p:bldP spid="27" grpId="0"/>
      <p:bldP spid="28" grpId="0"/>
      <p:bldP spid="29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78165" y="-89764"/>
            <a:ext cx="15452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Probability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49" name="Text Box 7">
            <a:extLst>
              <a:ext uri="{FF2B5EF4-FFF2-40B4-BE49-F238E27FC236}">
                <a16:creationId xmlns:a16="http://schemas.microsoft.com/office/drawing/2014/main" id="{2CEA52F1-1986-9E41-B66F-C910BEEC3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771" y="559706"/>
            <a:ext cx="80645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 eaLnBrk="1" hangingPunct="1"/>
            <a:r>
              <a:rPr lang="en-GB" altLang="en-US" sz="2400" dirty="0">
                <a:latin typeface="Trebuchet MS" panose="020B0703020202090204" pitchFamily="34" charset="0"/>
              </a:rPr>
              <a:t>Example 2: </a:t>
            </a:r>
          </a:p>
          <a:p>
            <a:pPr algn="l" eaLnBrk="1" hangingPunct="1"/>
            <a:r>
              <a:rPr lang="en-GB" altLang="en-US" sz="2400" dirty="0">
                <a:latin typeface="Trebuchet MS" panose="020B0703020202090204" pitchFamily="34" charset="0"/>
              </a:rPr>
              <a:t>Amy rolls a dice that has 6 faces, what is the probability of her getting a 4? </a:t>
            </a:r>
          </a:p>
        </p:txBody>
      </p:sp>
    </p:spTree>
    <p:extLst>
      <p:ext uri="{BB962C8B-B14F-4D97-AF65-F5344CB8AC3E}">
        <p14:creationId xmlns:p14="http://schemas.microsoft.com/office/powerpoint/2010/main" val="3082564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78165" y="-89764"/>
            <a:ext cx="15452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Probability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D979C001-41E5-9B45-B8BC-7EC91BCD7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626" y="545706"/>
            <a:ext cx="53482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dirty="0">
                <a:latin typeface="Trebuchet MS" panose="020B0703020202090204" pitchFamily="34" charset="0"/>
              </a:rPr>
              <a:t>Example 3: A bag contains 1 yellow, 3 green, 4 blue and 2 red marbles.</a:t>
            </a:r>
            <a:endParaRPr lang="en-GB" sz="2400" dirty="0">
              <a:latin typeface="Trebuchet MS" panose="020B0703020202090204" pitchFamily="34" charset="0"/>
            </a:endParaRPr>
          </a:p>
        </p:txBody>
      </p:sp>
      <p:sp>
        <p:nvSpPr>
          <p:cNvPr id="24" name="Text Box 15">
            <a:extLst>
              <a:ext uri="{FF2B5EF4-FFF2-40B4-BE49-F238E27FC236}">
                <a16:creationId xmlns:a16="http://schemas.microsoft.com/office/drawing/2014/main" id="{17419EC6-8609-9B41-86C7-B91F78FEB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14" y="1495031"/>
            <a:ext cx="5708650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dirty="0">
                <a:latin typeface="Trebuchet MS" panose="020B0703020202090204" pitchFamily="34" charset="0"/>
              </a:rPr>
              <a:t>What is the probability of pulling a green marble from the bag without looking?</a:t>
            </a:r>
            <a:endParaRPr lang="en-GB" sz="2400" dirty="0">
              <a:latin typeface="Trebuchet MS" panose="020B0703020202090204" pitchFamily="34" charset="0"/>
            </a:endParaRPr>
          </a:p>
        </p:txBody>
      </p:sp>
      <p:grpSp>
        <p:nvGrpSpPr>
          <p:cNvPr id="30" name="Group 22">
            <a:extLst>
              <a:ext uri="{FF2B5EF4-FFF2-40B4-BE49-F238E27FC236}">
                <a16:creationId xmlns:a16="http://schemas.microsoft.com/office/drawing/2014/main" id="{19FAB07F-E273-604A-819D-73A524B3F529}"/>
              </a:ext>
            </a:extLst>
          </p:cNvPr>
          <p:cNvGrpSpPr>
            <a:grpSpLocks/>
          </p:cNvGrpSpPr>
          <p:nvPr/>
        </p:nvGrpSpPr>
        <p:grpSpPr bwMode="auto">
          <a:xfrm>
            <a:off x="6927856" y="467732"/>
            <a:ext cx="2138893" cy="1972978"/>
            <a:chOff x="487" y="2408"/>
            <a:chExt cx="1381" cy="1304"/>
          </a:xfrm>
        </p:grpSpPr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9D7CEAB4-BB3D-944F-AA88-D321DD7F5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" y="2408"/>
              <a:ext cx="1381" cy="1304"/>
            </a:xfrm>
            <a:custGeom>
              <a:avLst/>
              <a:gdLst>
                <a:gd name="T0" fmla="*/ 197 w 1381"/>
                <a:gd name="T1" fmla="*/ 73 h 1304"/>
                <a:gd name="T2" fmla="*/ 278 w 1381"/>
                <a:gd name="T3" fmla="*/ 160 h 1304"/>
                <a:gd name="T4" fmla="*/ 491 w 1381"/>
                <a:gd name="T5" fmla="*/ 274 h 1304"/>
                <a:gd name="T6" fmla="*/ 431 w 1381"/>
                <a:gd name="T7" fmla="*/ 445 h 1304"/>
                <a:gd name="T8" fmla="*/ 224 w 1381"/>
                <a:gd name="T9" fmla="*/ 541 h 1304"/>
                <a:gd name="T10" fmla="*/ 104 w 1381"/>
                <a:gd name="T11" fmla="*/ 642 h 1304"/>
                <a:gd name="T12" fmla="*/ 41 w 1381"/>
                <a:gd name="T13" fmla="*/ 769 h 1304"/>
                <a:gd name="T14" fmla="*/ 20 w 1381"/>
                <a:gd name="T15" fmla="*/ 928 h 1304"/>
                <a:gd name="T16" fmla="*/ 50 w 1381"/>
                <a:gd name="T17" fmla="*/ 1018 h 1304"/>
                <a:gd name="T18" fmla="*/ 95 w 1381"/>
                <a:gd name="T19" fmla="*/ 1084 h 1304"/>
                <a:gd name="T20" fmla="*/ 158 w 1381"/>
                <a:gd name="T21" fmla="*/ 1144 h 1304"/>
                <a:gd name="T22" fmla="*/ 239 w 1381"/>
                <a:gd name="T23" fmla="*/ 1195 h 1304"/>
                <a:gd name="T24" fmla="*/ 377 w 1381"/>
                <a:gd name="T25" fmla="*/ 1246 h 1304"/>
                <a:gd name="T26" fmla="*/ 488 w 1381"/>
                <a:gd name="T27" fmla="*/ 1282 h 1304"/>
                <a:gd name="T28" fmla="*/ 620 w 1381"/>
                <a:gd name="T29" fmla="*/ 1300 h 1304"/>
                <a:gd name="T30" fmla="*/ 749 w 1381"/>
                <a:gd name="T31" fmla="*/ 1300 h 1304"/>
                <a:gd name="T32" fmla="*/ 905 w 1381"/>
                <a:gd name="T33" fmla="*/ 1291 h 1304"/>
                <a:gd name="T34" fmla="*/ 1094 w 1381"/>
                <a:gd name="T35" fmla="*/ 1258 h 1304"/>
                <a:gd name="T36" fmla="*/ 1235 w 1381"/>
                <a:gd name="T37" fmla="*/ 1198 h 1304"/>
                <a:gd name="T38" fmla="*/ 1310 w 1381"/>
                <a:gd name="T39" fmla="*/ 1117 h 1304"/>
                <a:gd name="T40" fmla="*/ 1343 w 1381"/>
                <a:gd name="T41" fmla="*/ 1036 h 1304"/>
                <a:gd name="T42" fmla="*/ 1367 w 1381"/>
                <a:gd name="T43" fmla="*/ 958 h 1304"/>
                <a:gd name="T44" fmla="*/ 1379 w 1381"/>
                <a:gd name="T45" fmla="*/ 853 h 1304"/>
                <a:gd name="T46" fmla="*/ 1355 w 1381"/>
                <a:gd name="T47" fmla="*/ 733 h 1304"/>
                <a:gd name="T48" fmla="*/ 1253 w 1381"/>
                <a:gd name="T49" fmla="*/ 604 h 1304"/>
                <a:gd name="T50" fmla="*/ 1175 w 1381"/>
                <a:gd name="T51" fmla="*/ 547 h 1304"/>
                <a:gd name="T52" fmla="*/ 1112 w 1381"/>
                <a:gd name="T53" fmla="*/ 508 h 1304"/>
                <a:gd name="T54" fmla="*/ 1025 w 1381"/>
                <a:gd name="T55" fmla="*/ 475 h 1304"/>
                <a:gd name="T56" fmla="*/ 917 w 1381"/>
                <a:gd name="T57" fmla="*/ 421 h 1304"/>
                <a:gd name="T58" fmla="*/ 878 w 1381"/>
                <a:gd name="T59" fmla="*/ 364 h 1304"/>
                <a:gd name="T60" fmla="*/ 953 w 1381"/>
                <a:gd name="T61" fmla="*/ 229 h 1304"/>
                <a:gd name="T62" fmla="*/ 1052 w 1381"/>
                <a:gd name="T63" fmla="*/ 175 h 1304"/>
                <a:gd name="T64" fmla="*/ 1160 w 1381"/>
                <a:gd name="T65" fmla="*/ 55 h 1304"/>
                <a:gd name="T66" fmla="*/ 1043 w 1381"/>
                <a:gd name="T67" fmla="*/ 55 h 1304"/>
                <a:gd name="T68" fmla="*/ 965 w 1381"/>
                <a:gd name="T69" fmla="*/ 43 h 1304"/>
                <a:gd name="T70" fmla="*/ 911 w 1381"/>
                <a:gd name="T71" fmla="*/ 64 h 1304"/>
                <a:gd name="T72" fmla="*/ 848 w 1381"/>
                <a:gd name="T73" fmla="*/ 19 h 1304"/>
                <a:gd name="T74" fmla="*/ 757 w 1381"/>
                <a:gd name="T75" fmla="*/ 74 h 1304"/>
                <a:gd name="T76" fmla="*/ 614 w 1381"/>
                <a:gd name="T77" fmla="*/ 40 h 1304"/>
                <a:gd name="T78" fmla="*/ 465 w 1381"/>
                <a:gd name="T79" fmla="*/ 74 h 1304"/>
                <a:gd name="T80" fmla="*/ 396 w 1381"/>
                <a:gd name="T81" fmla="*/ 97 h 1304"/>
                <a:gd name="T82" fmla="*/ 281 w 1381"/>
                <a:gd name="T83" fmla="*/ 66 h 1304"/>
                <a:gd name="T84" fmla="*/ 233 w 1381"/>
                <a:gd name="T85" fmla="*/ 4 h 1304"/>
                <a:gd name="T86" fmla="*/ 197 w 1381"/>
                <a:gd name="T87" fmla="*/ 73 h 130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381" h="1304">
                  <a:moveTo>
                    <a:pt x="197" y="73"/>
                  </a:moveTo>
                  <a:cubicBezTo>
                    <a:pt x="205" y="99"/>
                    <a:pt x="259" y="141"/>
                    <a:pt x="278" y="160"/>
                  </a:cubicBezTo>
                  <a:cubicBezTo>
                    <a:pt x="323" y="193"/>
                    <a:pt x="477" y="234"/>
                    <a:pt x="491" y="274"/>
                  </a:cubicBezTo>
                  <a:cubicBezTo>
                    <a:pt x="488" y="340"/>
                    <a:pt x="500" y="394"/>
                    <a:pt x="431" y="445"/>
                  </a:cubicBezTo>
                  <a:cubicBezTo>
                    <a:pt x="383" y="469"/>
                    <a:pt x="293" y="499"/>
                    <a:pt x="224" y="541"/>
                  </a:cubicBezTo>
                  <a:cubicBezTo>
                    <a:pt x="167" y="589"/>
                    <a:pt x="139" y="607"/>
                    <a:pt x="104" y="642"/>
                  </a:cubicBezTo>
                  <a:cubicBezTo>
                    <a:pt x="81" y="665"/>
                    <a:pt x="50" y="718"/>
                    <a:pt x="41" y="769"/>
                  </a:cubicBezTo>
                  <a:cubicBezTo>
                    <a:pt x="22" y="839"/>
                    <a:pt x="0" y="854"/>
                    <a:pt x="20" y="928"/>
                  </a:cubicBezTo>
                  <a:cubicBezTo>
                    <a:pt x="41" y="994"/>
                    <a:pt x="23" y="976"/>
                    <a:pt x="50" y="1018"/>
                  </a:cubicBezTo>
                  <a:cubicBezTo>
                    <a:pt x="86" y="1072"/>
                    <a:pt x="50" y="1018"/>
                    <a:pt x="95" y="1084"/>
                  </a:cubicBezTo>
                  <a:cubicBezTo>
                    <a:pt x="158" y="1141"/>
                    <a:pt x="141" y="1130"/>
                    <a:pt x="158" y="1144"/>
                  </a:cubicBezTo>
                  <a:cubicBezTo>
                    <a:pt x="167" y="1152"/>
                    <a:pt x="161" y="1144"/>
                    <a:pt x="239" y="1195"/>
                  </a:cubicBezTo>
                  <a:cubicBezTo>
                    <a:pt x="374" y="1246"/>
                    <a:pt x="242" y="1195"/>
                    <a:pt x="377" y="1246"/>
                  </a:cubicBezTo>
                  <a:cubicBezTo>
                    <a:pt x="488" y="1276"/>
                    <a:pt x="377" y="1246"/>
                    <a:pt x="488" y="1282"/>
                  </a:cubicBezTo>
                  <a:cubicBezTo>
                    <a:pt x="614" y="1297"/>
                    <a:pt x="578" y="1293"/>
                    <a:pt x="620" y="1300"/>
                  </a:cubicBezTo>
                  <a:cubicBezTo>
                    <a:pt x="643" y="1304"/>
                    <a:pt x="749" y="1300"/>
                    <a:pt x="749" y="1300"/>
                  </a:cubicBezTo>
                  <a:cubicBezTo>
                    <a:pt x="808" y="1297"/>
                    <a:pt x="845" y="1303"/>
                    <a:pt x="905" y="1291"/>
                  </a:cubicBezTo>
                  <a:cubicBezTo>
                    <a:pt x="948" y="1288"/>
                    <a:pt x="1022" y="1276"/>
                    <a:pt x="1094" y="1258"/>
                  </a:cubicBezTo>
                  <a:cubicBezTo>
                    <a:pt x="1158" y="1236"/>
                    <a:pt x="1175" y="1240"/>
                    <a:pt x="1235" y="1198"/>
                  </a:cubicBezTo>
                  <a:cubicBezTo>
                    <a:pt x="1277" y="1165"/>
                    <a:pt x="1290" y="1139"/>
                    <a:pt x="1310" y="1117"/>
                  </a:cubicBezTo>
                  <a:cubicBezTo>
                    <a:pt x="1319" y="1092"/>
                    <a:pt x="1336" y="1061"/>
                    <a:pt x="1343" y="1036"/>
                  </a:cubicBezTo>
                  <a:cubicBezTo>
                    <a:pt x="1340" y="1022"/>
                    <a:pt x="1361" y="988"/>
                    <a:pt x="1367" y="958"/>
                  </a:cubicBezTo>
                  <a:cubicBezTo>
                    <a:pt x="1373" y="928"/>
                    <a:pt x="1381" y="890"/>
                    <a:pt x="1379" y="853"/>
                  </a:cubicBezTo>
                  <a:cubicBezTo>
                    <a:pt x="1376" y="789"/>
                    <a:pt x="1379" y="844"/>
                    <a:pt x="1355" y="733"/>
                  </a:cubicBezTo>
                  <a:cubicBezTo>
                    <a:pt x="1316" y="631"/>
                    <a:pt x="1322" y="673"/>
                    <a:pt x="1253" y="604"/>
                  </a:cubicBezTo>
                  <a:cubicBezTo>
                    <a:pt x="1233" y="577"/>
                    <a:pt x="1184" y="561"/>
                    <a:pt x="1175" y="547"/>
                  </a:cubicBezTo>
                  <a:cubicBezTo>
                    <a:pt x="1171" y="540"/>
                    <a:pt x="1151" y="529"/>
                    <a:pt x="1112" y="508"/>
                  </a:cubicBezTo>
                  <a:cubicBezTo>
                    <a:pt x="1058" y="490"/>
                    <a:pt x="1035" y="486"/>
                    <a:pt x="1025" y="475"/>
                  </a:cubicBezTo>
                  <a:cubicBezTo>
                    <a:pt x="953" y="454"/>
                    <a:pt x="957" y="470"/>
                    <a:pt x="917" y="421"/>
                  </a:cubicBezTo>
                  <a:cubicBezTo>
                    <a:pt x="903" y="404"/>
                    <a:pt x="888" y="384"/>
                    <a:pt x="878" y="364"/>
                  </a:cubicBezTo>
                  <a:cubicBezTo>
                    <a:pt x="856" y="320"/>
                    <a:pt x="887" y="259"/>
                    <a:pt x="953" y="229"/>
                  </a:cubicBezTo>
                  <a:cubicBezTo>
                    <a:pt x="1052" y="172"/>
                    <a:pt x="1010" y="217"/>
                    <a:pt x="1052" y="175"/>
                  </a:cubicBezTo>
                  <a:cubicBezTo>
                    <a:pt x="1091" y="136"/>
                    <a:pt x="1154" y="72"/>
                    <a:pt x="1160" y="55"/>
                  </a:cubicBezTo>
                  <a:cubicBezTo>
                    <a:pt x="1174" y="12"/>
                    <a:pt x="1062" y="109"/>
                    <a:pt x="1043" y="55"/>
                  </a:cubicBezTo>
                  <a:cubicBezTo>
                    <a:pt x="1020" y="57"/>
                    <a:pt x="987" y="37"/>
                    <a:pt x="965" y="43"/>
                  </a:cubicBezTo>
                  <a:cubicBezTo>
                    <a:pt x="958" y="45"/>
                    <a:pt x="917" y="60"/>
                    <a:pt x="911" y="64"/>
                  </a:cubicBezTo>
                  <a:cubicBezTo>
                    <a:pt x="897" y="72"/>
                    <a:pt x="863" y="14"/>
                    <a:pt x="848" y="19"/>
                  </a:cubicBezTo>
                  <a:cubicBezTo>
                    <a:pt x="824" y="56"/>
                    <a:pt x="799" y="63"/>
                    <a:pt x="757" y="74"/>
                  </a:cubicBezTo>
                  <a:cubicBezTo>
                    <a:pt x="712" y="67"/>
                    <a:pt x="650" y="63"/>
                    <a:pt x="614" y="40"/>
                  </a:cubicBezTo>
                  <a:cubicBezTo>
                    <a:pt x="513" y="47"/>
                    <a:pt x="543" y="47"/>
                    <a:pt x="465" y="74"/>
                  </a:cubicBezTo>
                  <a:cubicBezTo>
                    <a:pt x="442" y="82"/>
                    <a:pt x="396" y="97"/>
                    <a:pt x="396" y="97"/>
                  </a:cubicBezTo>
                  <a:cubicBezTo>
                    <a:pt x="342" y="91"/>
                    <a:pt x="322" y="93"/>
                    <a:pt x="281" y="66"/>
                  </a:cubicBezTo>
                  <a:cubicBezTo>
                    <a:pt x="253" y="69"/>
                    <a:pt x="261" y="0"/>
                    <a:pt x="233" y="4"/>
                  </a:cubicBezTo>
                  <a:cubicBezTo>
                    <a:pt x="199" y="8"/>
                    <a:pt x="197" y="55"/>
                    <a:pt x="197" y="73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9900"/>
                </a:gs>
              </a:gsLst>
              <a:path path="rect">
                <a:fillToRect l="50000" t="50000" r="50000" b="50000"/>
              </a:path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>
                <a:latin typeface="Trebuchet MS" panose="020B0703020202090204" pitchFamily="34" charset="0"/>
              </a:endParaRPr>
            </a:p>
          </p:txBody>
        </p:sp>
        <p:pic>
          <p:nvPicPr>
            <p:cNvPr id="32" name="Picture 24" descr="marble1">
              <a:extLst>
                <a:ext uri="{FF2B5EF4-FFF2-40B4-BE49-F238E27FC236}">
                  <a16:creationId xmlns:a16="http://schemas.microsoft.com/office/drawing/2014/main" id="{B232CBA0-7CE1-864F-B847-B43B59A10B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2" y="3002"/>
              <a:ext cx="26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25" descr="marble2">
              <a:extLst>
                <a:ext uri="{FF2B5EF4-FFF2-40B4-BE49-F238E27FC236}">
                  <a16:creationId xmlns:a16="http://schemas.microsoft.com/office/drawing/2014/main" id="{A957E029-1234-DD4C-9B94-460C4B2626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3046"/>
              <a:ext cx="266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26" descr="marble3">
              <a:extLst>
                <a:ext uri="{FF2B5EF4-FFF2-40B4-BE49-F238E27FC236}">
                  <a16:creationId xmlns:a16="http://schemas.microsoft.com/office/drawing/2014/main" id="{3FD044E9-B020-EA43-A3B4-3F8AAB8367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" y="3135"/>
              <a:ext cx="26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27" descr="marble5">
              <a:extLst>
                <a:ext uri="{FF2B5EF4-FFF2-40B4-BE49-F238E27FC236}">
                  <a16:creationId xmlns:a16="http://schemas.microsoft.com/office/drawing/2014/main" id="{CD78F716-E89E-A449-8C31-D5C85D87E4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4" y="2961"/>
              <a:ext cx="266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28" descr="marble3">
              <a:extLst>
                <a:ext uri="{FF2B5EF4-FFF2-40B4-BE49-F238E27FC236}">
                  <a16:creationId xmlns:a16="http://schemas.microsoft.com/office/drawing/2014/main" id="{0CB6E33F-6213-7640-91B9-5C51720FEF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" y="2736"/>
              <a:ext cx="266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29" descr="marble3">
              <a:extLst>
                <a:ext uri="{FF2B5EF4-FFF2-40B4-BE49-F238E27FC236}">
                  <a16:creationId xmlns:a16="http://schemas.microsoft.com/office/drawing/2014/main" id="{0B8704F6-7B56-B541-B895-FCD1F07585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" y="3312"/>
              <a:ext cx="266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30" descr="marble1">
              <a:extLst>
                <a:ext uri="{FF2B5EF4-FFF2-40B4-BE49-F238E27FC236}">
                  <a16:creationId xmlns:a16="http://schemas.microsoft.com/office/drawing/2014/main" id="{FC2267D7-15DE-7C43-B3AB-1E29FBE403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3223"/>
              <a:ext cx="266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31" descr="marble1">
              <a:extLst>
                <a:ext uri="{FF2B5EF4-FFF2-40B4-BE49-F238E27FC236}">
                  <a16:creationId xmlns:a16="http://schemas.microsoft.com/office/drawing/2014/main" id="{56CC3F5C-7FDF-4A4C-BC39-82B501915F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" y="2869"/>
              <a:ext cx="265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32" descr="marble1">
              <a:extLst>
                <a:ext uri="{FF2B5EF4-FFF2-40B4-BE49-F238E27FC236}">
                  <a16:creationId xmlns:a16="http://schemas.microsoft.com/office/drawing/2014/main" id="{F430B4F5-8087-C14A-938C-AF1A49C90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" y="3312"/>
              <a:ext cx="26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33" descr="marble2">
              <a:extLst>
                <a:ext uri="{FF2B5EF4-FFF2-40B4-BE49-F238E27FC236}">
                  <a16:creationId xmlns:a16="http://schemas.microsoft.com/office/drawing/2014/main" id="{1FD855F4-BBA5-D64D-8D31-1AB47E0D76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3400"/>
              <a:ext cx="266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2" name="Text Box 16">
            <a:extLst>
              <a:ext uri="{FF2B5EF4-FFF2-40B4-BE49-F238E27FC236}">
                <a16:creationId xmlns:a16="http://schemas.microsoft.com/office/drawing/2014/main" id="{84985C91-BA2A-2742-8A39-32B9672BD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680" y="5710019"/>
            <a:ext cx="73917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dirty="0">
                <a:latin typeface="Trebuchet MS" panose="020B0703020202090204" pitchFamily="34" charset="0"/>
              </a:rPr>
              <a:t>*P(green) means, the probability of getting a green.</a:t>
            </a:r>
            <a:endParaRPr lang="en-GB" sz="24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93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78165" y="-89764"/>
            <a:ext cx="15452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Probability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54" name="Text Box 14">
            <a:extLst>
              <a:ext uri="{FF2B5EF4-FFF2-40B4-BE49-F238E27FC236}">
                <a16:creationId xmlns:a16="http://schemas.microsoft.com/office/drawing/2014/main" id="{FBBAE686-D68E-1A43-83C0-16E036F96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626" y="545706"/>
            <a:ext cx="534828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dirty="0">
                <a:latin typeface="Trebuchet MS" panose="020B0703020202090204" pitchFamily="34" charset="0"/>
              </a:rPr>
              <a:t>Questions</a:t>
            </a:r>
          </a:p>
          <a:p>
            <a:r>
              <a:rPr lang="en-US" sz="2400" dirty="0">
                <a:latin typeface="Trebuchet MS" panose="020B0703020202090204" pitchFamily="34" charset="0"/>
              </a:rPr>
              <a:t>In a bag, there are 5 red marbles, 3 blue, 4 yellow and 7 black.</a:t>
            </a:r>
          </a:p>
          <a:p>
            <a:r>
              <a:rPr lang="en-US" sz="2400" dirty="0">
                <a:latin typeface="Trebuchet MS" panose="020B0703020202090204" pitchFamily="34" charset="0"/>
              </a:rPr>
              <a:t>What is the probability of picking</a:t>
            </a:r>
          </a:p>
          <a:p>
            <a:pPr marL="457200" indent="-457200">
              <a:buAutoNum type="alphaLcParenR"/>
            </a:pPr>
            <a:r>
              <a:rPr lang="en-US" sz="2400" dirty="0">
                <a:latin typeface="Trebuchet MS" panose="020B0703020202090204" pitchFamily="34" charset="0"/>
              </a:rPr>
              <a:t>A red marble</a:t>
            </a:r>
          </a:p>
          <a:p>
            <a:pPr marL="457200" indent="-457200">
              <a:buAutoNum type="alphaLcParenR"/>
            </a:pPr>
            <a:r>
              <a:rPr lang="en-US" sz="2400" dirty="0">
                <a:latin typeface="Trebuchet MS" panose="020B0703020202090204" pitchFamily="34" charset="0"/>
              </a:rPr>
              <a:t>A blue or yellow marble</a:t>
            </a:r>
          </a:p>
          <a:p>
            <a:pPr marL="457200" indent="-457200">
              <a:buAutoNum type="alphaLcParenR"/>
            </a:pPr>
            <a:r>
              <a:rPr lang="en-US" sz="2400" dirty="0">
                <a:latin typeface="Trebuchet MS" panose="020B0703020202090204" pitchFamily="34" charset="0"/>
              </a:rPr>
              <a:t>Not picking a black marble.</a:t>
            </a:r>
          </a:p>
          <a:p>
            <a:pPr marL="457200" indent="-457200">
              <a:buAutoNum type="alphaLcParenR"/>
            </a:pPr>
            <a:endParaRPr lang="en-US" sz="2400" dirty="0">
              <a:latin typeface="Trebuchet MS" panose="020B0703020202090204" pitchFamily="34" charset="0"/>
            </a:endParaRPr>
          </a:p>
          <a:p>
            <a:pPr marL="457200" indent="-457200">
              <a:buAutoNum type="alphaLcParenR"/>
            </a:pPr>
            <a:endParaRPr lang="en-US" sz="2400" dirty="0">
              <a:latin typeface="Trebuchet MS" panose="020B0703020202090204" pitchFamily="34" charset="0"/>
            </a:endParaRPr>
          </a:p>
          <a:p>
            <a:pPr marL="457200" indent="-457200">
              <a:buAutoNum type="alphaLcParenR"/>
            </a:pPr>
            <a:r>
              <a:rPr lang="en-US" sz="2400" dirty="0">
                <a:latin typeface="Trebuchet MS" panose="020B0703020202090204" pitchFamily="34" charset="0"/>
              </a:rPr>
              <a:t>What is the probability of picking a red card in a pack of cards?</a:t>
            </a:r>
          </a:p>
          <a:p>
            <a:pPr marL="457200" indent="-457200">
              <a:buAutoNum type="alphaLcParenR"/>
            </a:pPr>
            <a:endParaRPr lang="en-US" sz="2400" dirty="0">
              <a:latin typeface="Trebuchet MS" panose="020B0703020202090204" pitchFamily="34" charset="0"/>
            </a:endParaRPr>
          </a:p>
          <a:p>
            <a:pPr marL="457200" indent="-457200">
              <a:buAutoNum type="alphaLcParenR"/>
            </a:pPr>
            <a:r>
              <a:rPr lang="en-US" sz="2400" dirty="0">
                <a:latin typeface="Trebuchet MS" panose="020B0703020202090204" pitchFamily="34" charset="0"/>
              </a:rPr>
              <a:t>Picking a 4 in a pack of cards.</a:t>
            </a:r>
          </a:p>
        </p:txBody>
      </p:sp>
    </p:spTree>
    <p:extLst>
      <p:ext uri="{BB962C8B-B14F-4D97-AF65-F5344CB8AC3E}">
        <p14:creationId xmlns:p14="http://schemas.microsoft.com/office/powerpoint/2010/main" val="44974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78165" y="-89764"/>
            <a:ext cx="15452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Probability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54" name="Text Box 14">
            <a:extLst>
              <a:ext uri="{FF2B5EF4-FFF2-40B4-BE49-F238E27FC236}">
                <a16:creationId xmlns:a16="http://schemas.microsoft.com/office/drawing/2014/main" id="{FBBAE686-D68E-1A43-83C0-16E036F96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626" y="545706"/>
            <a:ext cx="534828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dirty="0">
                <a:latin typeface="Trebuchet MS" panose="020B0703020202090204" pitchFamily="34" charset="0"/>
              </a:rPr>
              <a:t>Questions</a:t>
            </a:r>
          </a:p>
          <a:p>
            <a:r>
              <a:rPr lang="en-US" sz="2400" dirty="0">
                <a:latin typeface="Trebuchet MS" panose="020B0703020202090204" pitchFamily="34" charset="0"/>
              </a:rPr>
              <a:t>In a bag, there are 5 red marbles, 3 blue, 4 yellow and 7 black.</a:t>
            </a:r>
          </a:p>
          <a:p>
            <a:r>
              <a:rPr lang="en-US" sz="2400" dirty="0">
                <a:latin typeface="Trebuchet MS" panose="020B0703020202090204" pitchFamily="34" charset="0"/>
              </a:rPr>
              <a:t>What is the probability of picking</a:t>
            </a:r>
          </a:p>
          <a:p>
            <a:pPr marL="457200" indent="-457200">
              <a:buAutoNum type="alphaLcParenR"/>
            </a:pPr>
            <a:r>
              <a:rPr lang="en-US" sz="2400" dirty="0">
                <a:latin typeface="Trebuchet MS" panose="020B0703020202090204" pitchFamily="34" charset="0"/>
              </a:rPr>
              <a:t>A red marble</a:t>
            </a:r>
          </a:p>
          <a:p>
            <a:pPr marL="457200" indent="-457200">
              <a:buAutoNum type="alphaLcParenR"/>
            </a:pPr>
            <a:r>
              <a:rPr lang="en-US" sz="2400" dirty="0">
                <a:latin typeface="Trebuchet MS" panose="020B0703020202090204" pitchFamily="34" charset="0"/>
              </a:rPr>
              <a:t>A blue or yellow marble</a:t>
            </a:r>
          </a:p>
          <a:p>
            <a:pPr marL="457200" indent="-457200">
              <a:buAutoNum type="alphaLcParenR"/>
            </a:pPr>
            <a:r>
              <a:rPr lang="en-US" sz="2400" dirty="0">
                <a:latin typeface="Trebuchet MS" panose="020B0703020202090204" pitchFamily="34" charset="0"/>
              </a:rPr>
              <a:t>Not picking a black one.</a:t>
            </a:r>
          </a:p>
          <a:p>
            <a:pPr marL="457200" indent="-457200">
              <a:buAutoNum type="alphaLcParenR"/>
            </a:pPr>
            <a:endParaRPr lang="en-US" sz="2400" dirty="0">
              <a:latin typeface="Trebuchet MS" panose="020B0703020202090204" pitchFamily="34" charset="0"/>
            </a:endParaRPr>
          </a:p>
          <a:p>
            <a:pPr marL="457200" indent="-457200">
              <a:buAutoNum type="alphaLcParenR"/>
            </a:pPr>
            <a:endParaRPr lang="en-US" sz="2400" dirty="0">
              <a:latin typeface="Trebuchet MS" panose="020B0703020202090204" pitchFamily="34" charset="0"/>
            </a:endParaRPr>
          </a:p>
          <a:p>
            <a:pPr marL="457200" indent="-457200">
              <a:buAutoNum type="alphaLcParenR"/>
            </a:pPr>
            <a:r>
              <a:rPr lang="en-US" sz="2400" dirty="0">
                <a:latin typeface="Trebuchet MS" panose="020B0703020202090204" pitchFamily="34" charset="0"/>
              </a:rPr>
              <a:t>What is the probability of picking a red card in a pack of cards?</a:t>
            </a:r>
          </a:p>
          <a:p>
            <a:pPr marL="457200" indent="-457200">
              <a:buAutoNum type="alphaLcParenR"/>
            </a:pPr>
            <a:endParaRPr lang="en-US" sz="2400" dirty="0">
              <a:latin typeface="Trebuchet MS" panose="020B0703020202090204" pitchFamily="34" charset="0"/>
            </a:endParaRPr>
          </a:p>
          <a:p>
            <a:pPr marL="457200" indent="-457200">
              <a:buAutoNum type="alphaLcParenR"/>
            </a:pPr>
            <a:r>
              <a:rPr lang="en-US" sz="2400" dirty="0">
                <a:latin typeface="Trebuchet MS" panose="020B0703020202090204" pitchFamily="34" charset="0"/>
              </a:rPr>
              <a:t>Picking a 4 in a pack of cards.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55CFEBF-D005-B849-9897-6B885FCE4CC4}"/>
                  </a:ext>
                </a:extLst>
              </p:cNvPr>
              <p:cNvSpPr txBox="1"/>
              <p:nvPr/>
            </p:nvSpPr>
            <p:spPr>
              <a:xfrm>
                <a:off x="8229600" y="1204332"/>
                <a:ext cx="972574" cy="31704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Answers</a:t>
                </a:r>
              </a:p>
              <a:p>
                <a:endParaRPr lang="en-US" dirty="0"/>
              </a:p>
              <a:p>
                <a:r>
                  <a:rPr lang="en-US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19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55CFEBF-D005-B849-9897-6B885FCE4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1204332"/>
                <a:ext cx="972574" cy="3170420"/>
              </a:xfrm>
              <a:prstGeom prst="rect">
                <a:avLst/>
              </a:prstGeom>
              <a:blipFill>
                <a:blip r:embed="rId2"/>
                <a:stretch>
                  <a:fillRect l="-5195" t="-800" r="-2597" b="-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715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78165" y="-89764"/>
            <a:ext cx="15452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Probability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7B6577-3726-F14D-A7AB-DFF93B5199E8}"/>
              </a:ext>
            </a:extLst>
          </p:cNvPr>
          <p:cNvSpPr txBox="1"/>
          <p:nvPr/>
        </p:nvSpPr>
        <p:spPr>
          <a:xfrm>
            <a:off x="995459" y="1029483"/>
            <a:ext cx="827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Expected success is the amount of times that you would expect something to happen.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8089CF-8960-644F-A7C0-6E091174994A}"/>
              </a:ext>
            </a:extLst>
          </p:cNvPr>
          <p:cNvSpPr txBox="1"/>
          <p:nvPr/>
        </p:nvSpPr>
        <p:spPr>
          <a:xfrm>
            <a:off x="975445" y="2181611"/>
            <a:ext cx="827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For example if you flip a coin twice, how many times would you expect to get a heads?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803979-7489-E842-BF9E-ACA080180387}"/>
              </a:ext>
            </a:extLst>
          </p:cNvPr>
          <p:cNvSpPr txBox="1"/>
          <p:nvPr/>
        </p:nvSpPr>
        <p:spPr>
          <a:xfrm>
            <a:off x="974836" y="3405747"/>
            <a:ext cx="827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If you flipped a coin 20 times, how many times would you expect to get tails?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B95D18-B6D5-BA46-B0A0-F805179503EF}"/>
              </a:ext>
            </a:extLst>
          </p:cNvPr>
          <p:cNvSpPr txBox="1"/>
          <p:nvPr/>
        </p:nvSpPr>
        <p:spPr>
          <a:xfrm>
            <a:off x="974835" y="4629883"/>
            <a:ext cx="8278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This is expected success.</a:t>
            </a:r>
          </a:p>
        </p:txBody>
      </p:sp>
    </p:spTree>
    <p:extLst>
      <p:ext uri="{BB962C8B-B14F-4D97-AF65-F5344CB8AC3E}">
        <p14:creationId xmlns:p14="http://schemas.microsoft.com/office/powerpoint/2010/main" val="340583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78165" y="-89764"/>
            <a:ext cx="15452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Probability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F98959-AD91-3C42-850F-903EE5A3A963}"/>
              </a:ext>
            </a:extLst>
          </p:cNvPr>
          <p:cNvSpPr txBox="1"/>
          <p:nvPr/>
        </p:nvSpPr>
        <p:spPr>
          <a:xfrm>
            <a:off x="774287" y="559706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Example 1: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28A90E-E480-6648-AD12-910B169113EC}"/>
              </a:ext>
            </a:extLst>
          </p:cNvPr>
          <p:cNvSpPr txBox="1"/>
          <p:nvPr/>
        </p:nvSpPr>
        <p:spPr>
          <a:xfrm>
            <a:off x="774288" y="1135770"/>
            <a:ext cx="86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It you were to roll a dice, how many times would you expect to get a 3 if you rolled it…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C30B58-6595-B045-BCC5-5DCD70618EAF}"/>
              </a:ext>
            </a:extLst>
          </p:cNvPr>
          <p:cNvSpPr txBox="1"/>
          <p:nvPr/>
        </p:nvSpPr>
        <p:spPr>
          <a:xfrm>
            <a:off x="774287" y="2148141"/>
            <a:ext cx="86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703020202090204" pitchFamily="34" charset="0"/>
              </a:rPr>
              <a:t>a) 240 times		b)  420	times		c) 3000 times 	</a:t>
            </a:r>
          </a:p>
        </p:txBody>
      </p:sp>
    </p:spTree>
    <p:extLst>
      <p:ext uri="{BB962C8B-B14F-4D97-AF65-F5344CB8AC3E}">
        <p14:creationId xmlns:p14="http://schemas.microsoft.com/office/powerpoint/2010/main" val="796549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904</Words>
  <Application>Microsoft Macintosh PowerPoint</Application>
  <PresentationFormat>Widescreen</PresentationFormat>
  <Paragraphs>181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11</cp:revision>
  <dcterms:created xsi:type="dcterms:W3CDTF">2020-03-20T14:30:04Z</dcterms:created>
  <dcterms:modified xsi:type="dcterms:W3CDTF">2020-05-18T13:29:38Z</dcterms:modified>
</cp:coreProperties>
</file>