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79" r:id="rId4"/>
    <p:sldId id="259" r:id="rId5"/>
    <p:sldId id="260" r:id="rId6"/>
    <p:sldId id="261" r:id="rId7"/>
    <p:sldId id="280" r:id="rId8"/>
    <p:sldId id="263" r:id="rId9"/>
    <p:sldId id="264" r:id="rId10"/>
    <p:sldId id="266" r:id="rId11"/>
    <p:sldId id="265" r:id="rId12"/>
    <p:sldId id="281" r:id="rId13"/>
    <p:sldId id="282" r:id="rId14"/>
    <p:sldId id="267" r:id="rId15"/>
    <p:sldId id="268" r:id="rId16"/>
    <p:sldId id="283" r:id="rId17"/>
    <p:sldId id="284" r:id="rId18"/>
    <p:sldId id="269" r:id="rId19"/>
    <p:sldId id="270" r:id="rId20"/>
    <p:sldId id="271" r:id="rId21"/>
    <p:sldId id="272" r:id="rId22"/>
    <p:sldId id="273" r:id="rId23"/>
    <p:sldId id="274" r:id="rId24"/>
    <p:sldId id="275" r:id="rId25"/>
    <p:sldId id="276" r:id="rId26"/>
    <p:sldId id="277"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86" autoAdjust="0"/>
    <p:restoredTop sz="91705"/>
  </p:normalViewPr>
  <p:slideViewPr>
    <p:cSldViewPr snapToGrid="0">
      <p:cViewPr varScale="1">
        <p:scale>
          <a:sx n="103" d="100"/>
          <a:sy n="103" d="100"/>
        </p:scale>
        <p:origin x="12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1A6E0-971F-0549-A4B4-613B088297D5}" type="datetimeFigureOut">
              <a:rPr lang="en-US" smtClean="0"/>
              <a:t>3/30/20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DD4BD-4E78-6D40-B600-2BBDA6A94FA3}" type="slidenum">
              <a:rPr lang="en-US" smtClean="0"/>
              <a:t>‹#›</a:t>
            </a:fld>
            <a:endParaRPr lang="en-US"/>
          </a:p>
        </p:txBody>
      </p:sp>
    </p:spTree>
    <p:extLst>
      <p:ext uri="{BB962C8B-B14F-4D97-AF65-F5344CB8AC3E}">
        <p14:creationId xmlns:p14="http://schemas.microsoft.com/office/powerpoint/2010/main" val="245095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a:t>
            </a:fld>
            <a:endParaRPr lang="en-US"/>
          </a:p>
        </p:txBody>
      </p:sp>
    </p:spTree>
    <p:extLst>
      <p:ext uri="{BB962C8B-B14F-4D97-AF65-F5344CB8AC3E}">
        <p14:creationId xmlns:p14="http://schemas.microsoft.com/office/powerpoint/2010/main" val="4093285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11</a:t>
            </a:fld>
            <a:endParaRPr lang="en-US"/>
          </a:p>
        </p:txBody>
      </p:sp>
    </p:spTree>
    <p:extLst>
      <p:ext uri="{BB962C8B-B14F-4D97-AF65-F5344CB8AC3E}">
        <p14:creationId xmlns:p14="http://schemas.microsoft.com/office/powerpoint/2010/main" val="398315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12</a:t>
            </a:fld>
            <a:endParaRPr lang="en-US"/>
          </a:p>
        </p:txBody>
      </p:sp>
    </p:spTree>
    <p:extLst>
      <p:ext uri="{BB962C8B-B14F-4D97-AF65-F5344CB8AC3E}">
        <p14:creationId xmlns:p14="http://schemas.microsoft.com/office/powerpoint/2010/main" val="1615640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13</a:t>
            </a:fld>
            <a:endParaRPr lang="en-US"/>
          </a:p>
        </p:txBody>
      </p:sp>
    </p:spTree>
    <p:extLst>
      <p:ext uri="{BB962C8B-B14F-4D97-AF65-F5344CB8AC3E}">
        <p14:creationId xmlns:p14="http://schemas.microsoft.com/office/powerpoint/2010/main" val="199552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14</a:t>
            </a:fld>
            <a:endParaRPr lang="en-US"/>
          </a:p>
        </p:txBody>
      </p:sp>
    </p:spTree>
    <p:extLst>
      <p:ext uri="{BB962C8B-B14F-4D97-AF65-F5344CB8AC3E}">
        <p14:creationId xmlns:p14="http://schemas.microsoft.com/office/powerpoint/2010/main" val="4251398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15</a:t>
            </a:fld>
            <a:endParaRPr lang="en-US"/>
          </a:p>
        </p:txBody>
      </p:sp>
    </p:spTree>
    <p:extLst>
      <p:ext uri="{BB962C8B-B14F-4D97-AF65-F5344CB8AC3E}">
        <p14:creationId xmlns:p14="http://schemas.microsoft.com/office/powerpoint/2010/main" val="2798154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16</a:t>
            </a:fld>
            <a:endParaRPr lang="en-US"/>
          </a:p>
        </p:txBody>
      </p:sp>
    </p:spTree>
    <p:extLst>
      <p:ext uri="{BB962C8B-B14F-4D97-AF65-F5344CB8AC3E}">
        <p14:creationId xmlns:p14="http://schemas.microsoft.com/office/powerpoint/2010/main" val="814898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17</a:t>
            </a:fld>
            <a:endParaRPr lang="en-US"/>
          </a:p>
        </p:txBody>
      </p:sp>
    </p:spTree>
    <p:extLst>
      <p:ext uri="{BB962C8B-B14F-4D97-AF65-F5344CB8AC3E}">
        <p14:creationId xmlns:p14="http://schemas.microsoft.com/office/powerpoint/2010/main" val="3979535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18</a:t>
            </a:fld>
            <a:endParaRPr lang="en-US"/>
          </a:p>
        </p:txBody>
      </p:sp>
    </p:spTree>
    <p:extLst>
      <p:ext uri="{BB962C8B-B14F-4D97-AF65-F5344CB8AC3E}">
        <p14:creationId xmlns:p14="http://schemas.microsoft.com/office/powerpoint/2010/main" val="1637279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19</a:t>
            </a:fld>
            <a:endParaRPr lang="en-US"/>
          </a:p>
        </p:txBody>
      </p:sp>
    </p:spTree>
    <p:extLst>
      <p:ext uri="{BB962C8B-B14F-4D97-AF65-F5344CB8AC3E}">
        <p14:creationId xmlns:p14="http://schemas.microsoft.com/office/powerpoint/2010/main" val="188573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20</a:t>
            </a:fld>
            <a:endParaRPr lang="en-US"/>
          </a:p>
        </p:txBody>
      </p:sp>
    </p:spTree>
    <p:extLst>
      <p:ext uri="{BB962C8B-B14F-4D97-AF65-F5344CB8AC3E}">
        <p14:creationId xmlns:p14="http://schemas.microsoft.com/office/powerpoint/2010/main" val="218168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3</a:t>
            </a:fld>
            <a:endParaRPr lang="en-US"/>
          </a:p>
        </p:txBody>
      </p:sp>
    </p:spTree>
    <p:extLst>
      <p:ext uri="{BB962C8B-B14F-4D97-AF65-F5344CB8AC3E}">
        <p14:creationId xmlns:p14="http://schemas.microsoft.com/office/powerpoint/2010/main" val="1058895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21</a:t>
            </a:fld>
            <a:endParaRPr lang="en-US"/>
          </a:p>
        </p:txBody>
      </p:sp>
    </p:spTree>
    <p:extLst>
      <p:ext uri="{BB962C8B-B14F-4D97-AF65-F5344CB8AC3E}">
        <p14:creationId xmlns:p14="http://schemas.microsoft.com/office/powerpoint/2010/main" val="2575362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22</a:t>
            </a:fld>
            <a:endParaRPr lang="en-US"/>
          </a:p>
        </p:txBody>
      </p:sp>
    </p:spTree>
    <p:extLst>
      <p:ext uri="{BB962C8B-B14F-4D97-AF65-F5344CB8AC3E}">
        <p14:creationId xmlns:p14="http://schemas.microsoft.com/office/powerpoint/2010/main" val="141110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23</a:t>
            </a:fld>
            <a:endParaRPr lang="en-US"/>
          </a:p>
        </p:txBody>
      </p:sp>
    </p:spTree>
    <p:extLst>
      <p:ext uri="{BB962C8B-B14F-4D97-AF65-F5344CB8AC3E}">
        <p14:creationId xmlns:p14="http://schemas.microsoft.com/office/powerpoint/2010/main" val="3278003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24</a:t>
            </a:fld>
            <a:endParaRPr lang="en-US"/>
          </a:p>
        </p:txBody>
      </p:sp>
    </p:spTree>
    <p:extLst>
      <p:ext uri="{BB962C8B-B14F-4D97-AF65-F5344CB8AC3E}">
        <p14:creationId xmlns:p14="http://schemas.microsoft.com/office/powerpoint/2010/main" val="1110973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25</a:t>
            </a:fld>
            <a:endParaRPr lang="en-US"/>
          </a:p>
        </p:txBody>
      </p:sp>
    </p:spTree>
    <p:extLst>
      <p:ext uri="{BB962C8B-B14F-4D97-AF65-F5344CB8AC3E}">
        <p14:creationId xmlns:p14="http://schemas.microsoft.com/office/powerpoint/2010/main" val="3375206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26</a:t>
            </a:fld>
            <a:endParaRPr lang="en-US"/>
          </a:p>
        </p:txBody>
      </p:sp>
    </p:spTree>
    <p:extLst>
      <p:ext uri="{BB962C8B-B14F-4D97-AF65-F5344CB8AC3E}">
        <p14:creationId xmlns:p14="http://schemas.microsoft.com/office/powerpoint/2010/main" val="1945342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27</a:t>
            </a:fld>
            <a:endParaRPr lang="en-US"/>
          </a:p>
        </p:txBody>
      </p:sp>
    </p:spTree>
    <p:extLst>
      <p:ext uri="{BB962C8B-B14F-4D97-AF65-F5344CB8AC3E}">
        <p14:creationId xmlns:p14="http://schemas.microsoft.com/office/powerpoint/2010/main" val="110307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4</a:t>
            </a:fld>
            <a:endParaRPr lang="en-US"/>
          </a:p>
        </p:txBody>
      </p:sp>
    </p:spTree>
    <p:extLst>
      <p:ext uri="{BB962C8B-B14F-4D97-AF65-F5344CB8AC3E}">
        <p14:creationId xmlns:p14="http://schemas.microsoft.com/office/powerpoint/2010/main" val="133760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5</a:t>
            </a:fld>
            <a:endParaRPr lang="en-US"/>
          </a:p>
        </p:txBody>
      </p:sp>
    </p:spTree>
    <p:extLst>
      <p:ext uri="{BB962C8B-B14F-4D97-AF65-F5344CB8AC3E}">
        <p14:creationId xmlns:p14="http://schemas.microsoft.com/office/powerpoint/2010/main" val="263298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6</a:t>
            </a:fld>
            <a:endParaRPr lang="en-US"/>
          </a:p>
        </p:txBody>
      </p:sp>
    </p:spTree>
    <p:extLst>
      <p:ext uri="{BB962C8B-B14F-4D97-AF65-F5344CB8AC3E}">
        <p14:creationId xmlns:p14="http://schemas.microsoft.com/office/powerpoint/2010/main" val="114740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7</a:t>
            </a:fld>
            <a:endParaRPr lang="en-US"/>
          </a:p>
        </p:txBody>
      </p:sp>
    </p:spTree>
    <p:extLst>
      <p:ext uri="{BB962C8B-B14F-4D97-AF65-F5344CB8AC3E}">
        <p14:creationId xmlns:p14="http://schemas.microsoft.com/office/powerpoint/2010/main" val="177652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8</a:t>
            </a:fld>
            <a:endParaRPr lang="en-US"/>
          </a:p>
        </p:txBody>
      </p:sp>
    </p:spTree>
    <p:extLst>
      <p:ext uri="{BB962C8B-B14F-4D97-AF65-F5344CB8AC3E}">
        <p14:creationId xmlns:p14="http://schemas.microsoft.com/office/powerpoint/2010/main" val="137283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9</a:t>
            </a:fld>
            <a:endParaRPr lang="en-US"/>
          </a:p>
        </p:txBody>
      </p:sp>
    </p:spTree>
    <p:extLst>
      <p:ext uri="{BB962C8B-B14F-4D97-AF65-F5344CB8AC3E}">
        <p14:creationId xmlns:p14="http://schemas.microsoft.com/office/powerpoint/2010/main" val="1309123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10</a:t>
            </a:fld>
            <a:endParaRPr lang="en-US"/>
          </a:p>
        </p:txBody>
      </p:sp>
    </p:spTree>
    <p:extLst>
      <p:ext uri="{BB962C8B-B14F-4D97-AF65-F5344CB8AC3E}">
        <p14:creationId xmlns:p14="http://schemas.microsoft.com/office/powerpoint/2010/main" val="19649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2C86402-E90F-44B9-91D8-8EB4912486B5}"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88029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C86402-E90F-44B9-91D8-8EB4912486B5}"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359185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C86402-E90F-44B9-91D8-8EB4912486B5}"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228084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C86402-E90F-44B9-91D8-8EB4912486B5}"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376707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C86402-E90F-44B9-91D8-8EB4912486B5}"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183551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2C86402-E90F-44B9-91D8-8EB4912486B5}"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210378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2C86402-E90F-44B9-91D8-8EB4912486B5}" type="datetimeFigureOut">
              <a:rPr lang="en-GB" smtClean="0"/>
              <a:t>30/03/2020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29489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2C86402-E90F-44B9-91D8-8EB4912486B5}" type="datetimeFigureOut">
              <a:rPr lang="en-GB" smtClean="0"/>
              <a:t>30/03/2020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293701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86402-E90F-44B9-91D8-8EB4912486B5}" type="datetimeFigureOut">
              <a:rPr lang="en-GB" smtClean="0"/>
              <a:t>30/03/2020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57388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C86402-E90F-44B9-91D8-8EB4912486B5}"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315018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C86402-E90F-44B9-91D8-8EB4912486B5}"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166669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86402-E90F-44B9-91D8-8EB4912486B5}" type="datetimeFigureOut">
              <a:rPr lang="en-GB" smtClean="0"/>
              <a:t>30/03/2020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2EAE2-A8BC-4B60-9A5F-2D264D465FCB}" type="slidenum">
              <a:rPr lang="en-GB" smtClean="0"/>
              <a:t>‹#›</a:t>
            </a:fld>
            <a:endParaRPr lang="en-GB"/>
          </a:p>
        </p:txBody>
      </p:sp>
    </p:spTree>
    <p:extLst>
      <p:ext uri="{BB962C8B-B14F-4D97-AF65-F5344CB8AC3E}">
        <p14:creationId xmlns:p14="http://schemas.microsoft.com/office/powerpoint/2010/main" val="901276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slide" Target="slide26.xml"/><Relationship Id="rId4" Type="http://schemas.openxmlformats.org/officeDocument/2006/relationships/slide" Target="slide14.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tiff"/></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719190" y="616449"/>
            <a:ext cx="4235903" cy="430887"/>
          </a:xfrm>
          <a:prstGeom prst="rect">
            <a:avLst/>
          </a:prstGeom>
          <a:noFill/>
        </p:spPr>
        <p:txBody>
          <a:bodyPr wrap="none" rtlCol="0">
            <a:spAutoFit/>
          </a:bodyPr>
          <a:lstStyle/>
          <a:p>
            <a:r>
              <a:rPr lang="en-GB" sz="2200" dirty="0">
                <a:latin typeface="Trebuchet MS" panose="020B0603020202020204" pitchFamily="34" charset="0"/>
              </a:rPr>
              <a:t>National 5 Applications of Maths</a:t>
            </a:r>
          </a:p>
        </p:txBody>
      </p:sp>
      <p:sp>
        <p:nvSpPr>
          <p:cNvPr id="6" name="TextBox 5"/>
          <p:cNvSpPr txBox="1"/>
          <p:nvPr/>
        </p:nvSpPr>
        <p:spPr>
          <a:xfrm>
            <a:off x="719190" y="1212351"/>
            <a:ext cx="2763770" cy="430887"/>
          </a:xfrm>
          <a:prstGeom prst="rect">
            <a:avLst/>
          </a:prstGeom>
          <a:noFill/>
        </p:spPr>
        <p:txBody>
          <a:bodyPr wrap="none" rtlCol="0">
            <a:spAutoFit/>
          </a:bodyPr>
          <a:lstStyle/>
          <a:p>
            <a:r>
              <a:rPr lang="en-GB" sz="2200" dirty="0">
                <a:latin typeface="Trebuchet MS" panose="020B0603020202020204" pitchFamily="34" charset="0"/>
              </a:rPr>
              <a:t>Non Calculator Work</a:t>
            </a:r>
          </a:p>
        </p:txBody>
      </p:sp>
      <p:sp>
        <p:nvSpPr>
          <p:cNvPr id="7" name="TextBox 6"/>
          <p:cNvSpPr txBox="1"/>
          <p:nvPr/>
        </p:nvSpPr>
        <p:spPr>
          <a:xfrm>
            <a:off x="719190" y="1746072"/>
            <a:ext cx="6066084" cy="1446550"/>
          </a:xfrm>
          <a:prstGeom prst="rect">
            <a:avLst/>
          </a:prstGeom>
          <a:noFill/>
        </p:spPr>
        <p:txBody>
          <a:bodyPr wrap="none" rtlCol="0">
            <a:spAutoFit/>
          </a:bodyPr>
          <a:lstStyle/>
          <a:p>
            <a:pPr marL="285750" indent="-285750">
              <a:buFont typeface="Arial" panose="020B0604020202020204" pitchFamily="34" charset="0"/>
              <a:buChar char="•"/>
            </a:pPr>
            <a:r>
              <a:rPr lang="en-GB" sz="2200" dirty="0">
                <a:latin typeface="Trebuchet MS" panose="020B0603020202020204" pitchFamily="34" charset="0"/>
              </a:rPr>
              <a:t>Basic Operations and </a:t>
            </a:r>
            <a:r>
              <a:rPr lang="en-GB" sz="2200" dirty="0">
                <a:latin typeface="Trebuchet MS" panose="020B0603020202020204" pitchFamily="34" charset="0"/>
                <a:hlinkClick r:id="rId2" action="ppaction://hlinksldjump"/>
              </a:rPr>
              <a:t>Decimals</a:t>
            </a:r>
            <a:endParaRPr lang="en-GB" sz="2200" dirty="0">
              <a:latin typeface="Trebuchet MS" panose="020B0603020202020204" pitchFamily="34" charset="0"/>
            </a:endParaRPr>
          </a:p>
          <a:p>
            <a:pPr marL="285750" indent="-285750">
              <a:buFont typeface="Arial" panose="020B0604020202020204" pitchFamily="34" charset="0"/>
              <a:buChar char="•"/>
            </a:pPr>
            <a:r>
              <a:rPr lang="en-GB" sz="2200" dirty="0">
                <a:latin typeface="Trebuchet MS" panose="020B0603020202020204" pitchFamily="34" charset="0"/>
              </a:rPr>
              <a:t>Multiplying by multiples of </a:t>
            </a:r>
            <a:r>
              <a:rPr lang="en-GB" sz="2200" dirty="0">
                <a:latin typeface="Trebuchet MS" panose="020B0603020202020204" pitchFamily="34" charset="0"/>
                <a:hlinkClick r:id="rId3" action="ppaction://hlinksldjump"/>
              </a:rPr>
              <a:t>10, 100 and 1000</a:t>
            </a:r>
            <a:endParaRPr lang="en-GB" sz="2200" dirty="0">
              <a:latin typeface="Trebuchet MS" panose="020B0603020202020204" pitchFamily="34" charset="0"/>
            </a:endParaRPr>
          </a:p>
          <a:p>
            <a:pPr marL="285750" indent="-285750">
              <a:buFont typeface="Arial" panose="020B0604020202020204" pitchFamily="34" charset="0"/>
              <a:buChar char="•"/>
            </a:pPr>
            <a:r>
              <a:rPr lang="en-GB" sz="2200" dirty="0">
                <a:latin typeface="Trebuchet MS" panose="020B0603020202020204" pitchFamily="34" charset="0"/>
                <a:hlinkClick r:id="rId4" action="ppaction://hlinksldjump"/>
              </a:rPr>
              <a:t>Bodmas</a:t>
            </a:r>
            <a:r>
              <a:rPr lang="en-GB" sz="2200" dirty="0">
                <a:latin typeface="Trebuchet MS" panose="020B0603020202020204" pitchFamily="34" charset="0"/>
              </a:rPr>
              <a:t> Refresher</a:t>
            </a:r>
          </a:p>
          <a:p>
            <a:pPr marL="285750" indent="-285750">
              <a:buFont typeface="Arial" panose="020B0604020202020204" pitchFamily="34" charset="0"/>
              <a:buChar char="•"/>
            </a:pPr>
            <a:r>
              <a:rPr lang="en-GB" sz="2200" dirty="0">
                <a:latin typeface="Trebuchet MS" panose="020B0603020202020204" pitchFamily="34" charset="0"/>
                <a:hlinkClick r:id="rId5" action="ppaction://hlinksldjump"/>
              </a:rPr>
              <a:t>Money Problems</a:t>
            </a:r>
            <a:endParaRPr lang="en-GB" sz="2200" dirty="0">
              <a:latin typeface="Trebuchet MS" panose="020B0603020202020204" pitchFamily="34" charset="0"/>
            </a:endParaRPr>
          </a:p>
        </p:txBody>
      </p:sp>
    </p:spTree>
    <p:extLst>
      <p:ext uri="{BB962C8B-B14F-4D97-AF65-F5344CB8AC3E}">
        <p14:creationId xmlns:p14="http://schemas.microsoft.com/office/powerpoint/2010/main" val="59316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3453189" cy="430887"/>
          </a:xfrm>
          <a:prstGeom prst="rect">
            <a:avLst/>
          </a:prstGeom>
          <a:noFill/>
        </p:spPr>
        <p:txBody>
          <a:bodyPr wrap="none" rtlCol="0">
            <a:spAutoFit/>
          </a:bodyPr>
          <a:lstStyle/>
          <a:p>
            <a:r>
              <a:rPr lang="en-US" sz="2200" u="sng" dirty="0">
                <a:latin typeface="Trebuchet MS" panose="020B0703020202090204" pitchFamily="34" charset="0"/>
              </a:rPr>
              <a:t>Multiples of 10, 100, 1000</a:t>
            </a:r>
          </a:p>
        </p:txBody>
      </p:sp>
      <p:sp>
        <p:nvSpPr>
          <p:cNvPr id="15" name="TextBox 14">
            <a:extLst>
              <a:ext uri="{FF2B5EF4-FFF2-40B4-BE49-F238E27FC236}">
                <a16:creationId xmlns:a16="http://schemas.microsoft.com/office/drawing/2014/main" id="{AC4E0175-455F-4245-BFD8-F403123669F2}"/>
              </a:ext>
            </a:extLst>
          </p:cNvPr>
          <p:cNvSpPr txBox="1"/>
          <p:nvPr/>
        </p:nvSpPr>
        <p:spPr>
          <a:xfrm>
            <a:off x="867949" y="1547358"/>
            <a:ext cx="3055435" cy="461665"/>
          </a:xfrm>
          <a:prstGeom prst="rect">
            <a:avLst/>
          </a:prstGeom>
          <a:noFill/>
        </p:spPr>
        <p:txBody>
          <a:bodyPr wrap="square" rtlCol="0">
            <a:spAutoFit/>
          </a:bodyPr>
          <a:lstStyle/>
          <a:p>
            <a:r>
              <a:rPr lang="en-US" sz="2400" dirty="0">
                <a:latin typeface="Trebuchet MS" panose="020B0703020202090204" pitchFamily="34" charset="0"/>
              </a:rPr>
              <a:t>Ex 1.  23.45 x 10 </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8E573F20-B886-9544-8245-943641FF66A1}"/>
              </a:ext>
            </a:extLst>
          </p:cNvPr>
          <p:cNvSpPr txBox="1"/>
          <p:nvPr/>
        </p:nvSpPr>
        <p:spPr>
          <a:xfrm>
            <a:off x="867949" y="2965710"/>
            <a:ext cx="3055435" cy="461665"/>
          </a:xfrm>
          <a:prstGeom prst="rect">
            <a:avLst/>
          </a:prstGeom>
          <a:noFill/>
        </p:spPr>
        <p:txBody>
          <a:bodyPr wrap="square" rtlCol="0">
            <a:spAutoFit/>
          </a:bodyPr>
          <a:lstStyle/>
          <a:p>
            <a:r>
              <a:rPr lang="en-US" sz="2400" dirty="0">
                <a:latin typeface="Trebuchet MS" panose="020B0703020202090204" pitchFamily="34" charset="0"/>
              </a:rPr>
              <a:t>Ex 2.  56.712 x 100</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A233357-EDAD-A247-A360-AD00905812AC}"/>
                  </a:ext>
                </a:extLst>
              </p:cNvPr>
              <p:cNvSpPr txBox="1"/>
              <p:nvPr/>
            </p:nvSpPr>
            <p:spPr>
              <a:xfrm>
                <a:off x="867949" y="4331463"/>
                <a:ext cx="3055435" cy="461665"/>
              </a:xfrm>
              <a:prstGeom prst="rect">
                <a:avLst/>
              </a:prstGeom>
              <a:noFill/>
            </p:spPr>
            <p:txBody>
              <a:bodyPr wrap="square" rtlCol="0">
                <a:spAutoFit/>
              </a:bodyPr>
              <a:lstStyle/>
              <a:p>
                <a:r>
                  <a:rPr lang="en-US" sz="2400" dirty="0">
                    <a:latin typeface="Trebuchet MS" panose="020B0703020202090204" pitchFamily="34" charset="0"/>
                  </a:rPr>
                  <a:t>Ex 3.  1.349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1000</a:t>
                </a:r>
              </a:p>
            </p:txBody>
          </p:sp>
        </mc:Choice>
        <mc:Fallback xmlns="">
          <p:sp>
            <p:nvSpPr>
              <p:cNvPr id="17" name="TextBox 16">
                <a:extLst>
                  <a:ext uri="{FF2B5EF4-FFF2-40B4-BE49-F238E27FC236}">
                    <a16:creationId xmlns:a16="http://schemas.microsoft.com/office/drawing/2014/main" id="{5A233357-EDAD-A247-A360-AD00905812AC}"/>
                  </a:ext>
                </a:extLst>
              </p:cNvPr>
              <p:cNvSpPr txBox="1">
                <a:spLocks noRot="1" noChangeAspect="1" noMove="1" noResize="1" noEditPoints="1" noAdjustHandles="1" noChangeArrowheads="1" noChangeShapeType="1" noTextEdit="1"/>
              </p:cNvSpPr>
              <p:nvPr/>
            </p:nvSpPr>
            <p:spPr>
              <a:xfrm>
                <a:off x="867949" y="4331463"/>
                <a:ext cx="3055435" cy="461665"/>
              </a:xfrm>
              <a:prstGeom prst="rect">
                <a:avLst/>
              </a:prstGeom>
              <a:blipFill>
                <a:blip r:embed="rId4"/>
                <a:stretch>
                  <a:fillRect l="-2893" t="-10811" b="-2973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DA5CE98-7C09-7C42-BBB3-50634D1D2B20}"/>
              </a:ext>
            </a:extLst>
          </p:cNvPr>
          <p:cNvSpPr txBox="1"/>
          <p:nvPr/>
        </p:nvSpPr>
        <p:spPr>
          <a:xfrm>
            <a:off x="6908219" y="5614543"/>
            <a:ext cx="4733925" cy="461665"/>
          </a:xfrm>
          <a:prstGeom prst="rect">
            <a:avLst/>
          </a:prstGeom>
          <a:noFill/>
        </p:spPr>
        <p:txBody>
          <a:bodyPr wrap="none" rtlCol="0">
            <a:spAutoFit/>
          </a:bodyPr>
          <a:lstStyle/>
          <a:p>
            <a:r>
              <a:rPr lang="en-US" sz="2400" dirty="0">
                <a:solidFill>
                  <a:schemeClr val="accent1">
                    <a:lumMod val="50000"/>
                  </a:schemeClr>
                </a:solidFill>
              </a:rPr>
              <a:t>Try: </a:t>
            </a:r>
            <a:r>
              <a:rPr lang="en-US" sz="2400" dirty="0" err="1">
                <a:solidFill>
                  <a:schemeClr val="accent1">
                    <a:lumMod val="50000"/>
                  </a:schemeClr>
                </a:solidFill>
              </a:rPr>
              <a:t>Teejay</a:t>
            </a:r>
            <a:r>
              <a:rPr lang="en-US" sz="2400" dirty="0">
                <a:solidFill>
                  <a:schemeClr val="accent1">
                    <a:lumMod val="50000"/>
                  </a:schemeClr>
                </a:solidFill>
              </a:rPr>
              <a:t> N5 Lifeskills, Ex 4 page 21</a:t>
            </a:r>
          </a:p>
        </p:txBody>
      </p:sp>
    </p:spTree>
    <p:extLst>
      <p:ext uri="{BB962C8B-B14F-4D97-AF65-F5344CB8AC3E}">
        <p14:creationId xmlns:p14="http://schemas.microsoft.com/office/powerpoint/2010/main" val="358366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3453189" cy="430887"/>
          </a:xfrm>
          <a:prstGeom prst="rect">
            <a:avLst/>
          </a:prstGeom>
          <a:noFill/>
        </p:spPr>
        <p:txBody>
          <a:bodyPr wrap="none" rtlCol="0">
            <a:spAutoFit/>
          </a:bodyPr>
          <a:lstStyle/>
          <a:p>
            <a:r>
              <a:rPr lang="en-US" sz="2200" u="sng" dirty="0">
                <a:latin typeface="Trebuchet MS" panose="020B0703020202090204" pitchFamily="34" charset="0"/>
              </a:rPr>
              <a:t>Multiples of 10, 100, 1000</a:t>
            </a:r>
          </a:p>
        </p:txBody>
      </p:sp>
      <p:sp>
        <p:nvSpPr>
          <p:cNvPr id="15" name="TextBox 14">
            <a:extLst>
              <a:ext uri="{FF2B5EF4-FFF2-40B4-BE49-F238E27FC236}">
                <a16:creationId xmlns:a16="http://schemas.microsoft.com/office/drawing/2014/main" id="{AC4E0175-455F-4245-BFD8-F403123669F2}"/>
              </a:ext>
            </a:extLst>
          </p:cNvPr>
          <p:cNvSpPr txBox="1"/>
          <p:nvPr/>
        </p:nvSpPr>
        <p:spPr>
          <a:xfrm>
            <a:off x="867949" y="1547358"/>
            <a:ext cx="3055435" cy="461665"/>
          </a:xfrm>
          <a:prstGeom prst="rect">
            <a:avLst/>
          </a:prstGeom>
          <a:noFill/>
        </p:spPr>
        <p:txBody>
          <a:bodyPr wrap="square" rtlCol="0">
            <a:spAutoFit/>
          </a:bodyPr>
          <a:lstStyle/>
          <a:p>
            <a:r>
              <a:rPr lang="en-US" sz="2400" dirty="0">
                <a:latin typeface="Trebuchet MS" panose="020B0703020202090204" pitchFamily="34" charset="0"/>
              </a:rPr>
              <a:t>Ex 4.  67.45 x 40 </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DA5CE98-7C09-7C42-BBB3-50634D1D2B20}"/>
              </a:ext>
            </a:extLst>
          </p:cNvPr>
          <p:cNvSpPr txBox="1"/>
          <p:nvPr/>
        </p:nvSpPr>
        <p:spPr>
          <a:xfrm>
            <a:off x="6908219" y="5614543"/>
            <a:ext cx="4733925" cy="461665"/>
          </a:xfrm>
          <a:prstGeom prst="rect">
            <a:avLst/>
          </a:prstGeom>
          <a:noFill/>
        </p:spPr>
        <p:txBody>
          <a:bodyPr wrap="none" rtlCol="0">
            <a:spAutoFit/>
          </a:bodyPr>
          <a:lstStyle/>
          <a:p>
            <a:r>
              <a:rPr lang="en-US" sz="2400" dirty="0">
                <a:solidFill>
                  <a:schemeClr val="accent1">
                    <a:lumMod val="50000"/>
                  </a:schemeClr>
                </a:solidFill>
              </a:rPr>
              <a:t>Try: </a:t>
            </a:r>
            <a:r>
              <a:rPr lang="en-US" sz="2400" dirty="0" err="1">
                <a:solidFill>
                  <a:schemeClr val="accent1">
                    <a:lumMod val="50000"/>
                  </a:schemeClr>
                </a:solidFill>
              </a:rPr>
              <a:t>Teejay</a:t>
            </a:r>
            <a:r>
              <a:rPr lang="en-US" sz="2400" dirty="0">
                <a:solidFill>
                  <a:schemeClr val="accent1">
                    <a:lumMod val="50000"/>
                  </a:schemeClr>
                </a:solidFill>
              </a:rPr>
              <a:t> N5 Lifeskills, Ex 5 page 22</a:t>
            </a:r>
          </a:p>
        </p:txBody>
      </p:sp>
    </p:spTree>
    <p:extLst>
      <p:ext uri="{BB962C8B-B14F-4D97-AF65-F5344CB8AC3E}">
        <p14:creationId xmlns:p14="http://schemas.microsoft.com/office/powerpoint/2010/main" val="121773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3453189" cy="430887"/>
          </a:xfrm>
          <a:prstGeom prst="rect">
            <a:avLst/>
          </a:prstGeom>
          <a:noFill/>
        </p:spPr>
        <p:txBody>
          <a:bodyPr wrap="none" rtlCol="0">
            <a:spAutoFit/>
          </a:bodyPr>
          <a:lstStyle/>
          <a:p>
            <a:r>
              <a:rPr lang="en-US" sz="2200" u="sng" dirty="0">
                <a:latin typeface="Trebuchet MS" panose="020B0703020202090204" pitchFamily="34" charset="0"/>
              </a:rPr>
              <a:t>Multiples of 10, 100, 1000</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8E573F20-B886-9544-8245-943641FF66A1}"/>
              </a:ext>
            </a:extLst>
          </p:cNvPr>
          <p:cNvSpPr txBox="1"/>
          <p:nvPr/>
        </p:nvSpPr>
        <p:spPr>
          <a:xfrm>
            <a:off x="867949" y="1408758"/>
            <a:ext cx="3055435" cy="461665"/>
          </a:xfrm>
          <a:prstGeom prst="rect">
            <a:avLst/>
          </a:prstGeom>
          <a:noFill/>
        </p:spPr>
        <p:txBody>
          <a:bodyPr wrap="square" rtlCol="0">
            <a:spAutoFit/>
          </a:bodyPr>
          <a:lstStyle/>
          <a:p>
            <a:r>
              <a:rPr lang="en-US" sz="2400" dirty="0">
                <a:latin typeface="Trebuchet MS" panose="020B0703020202090204" pitchFamily="34" charset="0"/>
              </a:rPr>
              <a:t>Ex 5.  98.15 x 400</a:t>
            </a:r>
          </a:p>
        </p:txBody>
      </p:sp>
      <p:sp>
        <p:nvSpPr>
          <p:cNvPr id="3" name="TextBox 2">
            <a:extLst>
              <a:ext uri="{FF2B5EF4-FFF2-40B4-BE49-F238E27FC236}">
                <a16:creationId xmlns:a16="http://schemas.microsoft.com/office/drawing/2014/main" id="{7DA5CE98-7C09-7C42-BBB3-50634D1D2B20}"/>
              </a:ext>
            </a:extLst>
          </p:cNvPr>
          <p:cNvSpPr txBox="1"/>
          <p:nvPr/>
        </p:nvSpPr>
        <p:spPr>
          <a:xfrm>
            <a:off x="6908219" y="5614543"/>
            <a:ext cx="4733925" cy="461665"/>
          </a:xfrm>
          <a:prstGeom prst="rect">
            <a:avLst/>
          </a:prstGeom>
          <a:noFill/>
        </p:spPr>
        <p:txBody>
          <a:bodyPr wrap="none" rtlCol="0">
            <a:spAutoFit/>
          </a:bodyPr>
          <a:lstStyle/>
          <a:p>
            <a:r>
              <a:rPr lang="en-US" sz="2400" dirty="0">
                <a:solidFill>
                  <a:schemeClr val="accent1">
                    <a:lumMod val="50000"/>
                  </a:schemeClr>
                </a:solidFill>
              </a:rPr>
              <a:t>Try: </a:t>
            </a:r>
            <a:r>
              <a:rPr lang="en-US" sz="2400" dirty="0" err="1">
                <a:solidFill>
                  <a:schemeClr val="accent1">
                    <a:lumMod val="50000"/>
                  </a:schemeClr>
                </a:solidFill>
              </a:rPr>
              <a:t>Teejay</a:t>
            </a:r>
            <a:r>
              <a:rPr lang="en-US" sz="2400" dirty="0">
                <a:solidFill>
                  <a:schemeClr val="accent1">
                    <a:lumMod val="50000"/>
                  </a:schemeClr>
                </a:solidFill>
              </a:rPr>
              <a:t> N5 Lifeskills, Ex 5 page 22</a:t>
            </a:r>
          </a:p>
        </p:txBody>
      </p:sp>
    </p:spTree>
    <p:extLst>
      <p:ext uri="{BB962C8B-B14F-4D97-AF65-F5344CB8AC3E}">
        <p14:creationId xmlns:p14="http://schemas.microsoft.com/office/powerpoint/2010/main" val="256649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3453189" cy="430887"/>
          </a:xfrm>
          <a:prstGeom prst="rect">
            <a:avLst/>
          </a:prstGeom>
          <a:noFill/>
        </p:spPr>
        <p:txBody>
          <a:bodyPr wrap="none" rtlCol="0">
            <a:spAutoFit/>
          </a:bodyPr>
          <a:lstStyle/>
          <a:p>
            <a:r>
              <a:rPr lang="en-US" sz="2200" u="sng" dirty="0">
                <a:latin typeface="Trebuchet MS" panose="020B0703020202090204" pitchFamily="34" charset="0"/>
              </a:rPr>
              <a:t>Multiples of 10, 100, 1000</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5A233357-EDAD-A247-A360-AD00905812AC}"/>
                  </a:ext>
                </a:extLst>
              </p:cNvPr>
              <p:cNvSpPr txBox="1"/>
              <p:nvPr/>
            </p:nvSpPr>
            <p:spPr>
              <a:xfrm>
                <a:off x="756738" y="1253411"/>
                <a:ext cx="3055435" cy="461665"/>
              </a:xfrm>
              <a:prstGeom prst="rect">
                <a:avLst/>
              </a:prstGeom>
              <a:noFill/>
            </p:spPr>
            <p:txBody>
              <a:bodyPr wrap="square" rtlCol="0">
                <a:spAutoFit/>
              </a:bodyPr>
              <a:lstStyle/>
              <a:p>
                <a:r>
                  <a:rPr lang="en-US" sz="2400" dirty="0">
                    <a:latin typeface="Trebuchet MS" panose="020B0703020202090204" pitchFamily="34" charset="0"/>
                  </a:rPr>
                  <a:t>Ex 6.  1455.2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200</a:t>
                </a:r>
              </a:p>
            </p:txBody>
          </p:sp>
        </mc:Choice>
        <mc:Fallback>
          <p:sp>
            <p:nvSpPr>
              <p:cNvPr id="17" name="TextBox 16">
                <a:extLst>
                  <a:ext uri="{FF2B5EF4-FFF2-40B4-BE49-F238E27FC236}">
                    <a16:creationId xmlns:a16="http://schemas.microsoft.com/office/drawing/2014/main" id="{5A233357-EDAD-A247-A360-AD00905812AC}"/>
                  </a:ext>
                </a:extLst>
              </p:cNvPr>
              <p:cNvSpPr txBox="1">
                <a:spLocks noRot="1" noChangeAspect="1" noMove="1" noResize="1" noEditPoints="1" noAdjustHandles="1" noChangeArrowheads="1" noChangeShapeType="1" noTextEdit="1"/>
              </p:cNvSpPr>
              <p:nvPr/>
            </p:nvSpPr>
            <p:spPr>
              <a:xfrm>
                <a:off x="756738" y="1253411"/>
                <a:ext cx="3055435" cy="461665"/>
              </a:xfrm>
              <a:prstGeom prst="rect">
                <a:avLst/>
              </a:prstGeom>
              <a:blipFill>
                <a:blip r:embed="rId4"/>
                <a:stretch>
                  <a:fillRect l="-3750" t="-8108" b="-2702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DA5CE98-7C09-7C42-BBB3-50634D1D2B20}"/>
              </a:ext>
            </a:extLst>
          </p:cNvPr>
          <p:cNvSpPr txBox="1"/>
          <p:nvPr/>
        </p:nvSpPr>
        <p:spPr>
          <a:xfrm>
            <a:off x="6908219" y="5614543"/>
            <a:ext cx="4733925" cy="461665"/>
          </a:xfrm>
          <a:prstGeom prst="rect">
            <a:avLst/>
          </a:prstGeom>
          <a:noFill/>
        </p:spPr>
        <p:txBody>
          <a:bodyPr wrap="none" rtlCol="0">
            <a:spAutoFit/>
          </a:bodyPr>
          <a:lstStyle/>
          <a:p>
            <a:r>
              <a:rPr lang="en-US" sz="2400" dirty="0">
                <a:solidFill>
                  <a:schemeClr val="accent1">
                    <a:lumMod val="50000"/>
                  </a:schemeClr>
                </a:solidFill>
              </a:rPr>
              <a:t>Try: </a:t>
            </a:r>
            <a:r>
              <a:rPr lang="en-US" sz="2400" dirty="0" err="1">
                <a:solidFill>
                  <a:schemeClr val="accent1">
                    <a:lumMod val="50000"/>
                  </a:schemeClr>
                </a:solidFill>
              </a:rPr>
              <a:t>Teejay</a:t>
            </a:r>
            <a:r>
              <a:rPr lang="en-US" sz="2400" dirty="0">
                <a:solidFill>
                  <a:schemeClr val="accent1">
                    <a:lumMod val="50000"/>
                  </a:schemeClr>
                </a:solidFill>
              </a:rPr>
              <a:t> N5 Lifeskills, Ex 5 page 22</a:t>
            </a:r>
          </a:p>
        </p:txBody>
      </p:sp>
    </p:spTree>
    <p:extLst>
      <p:ext uri="{BB962C8B-B14F-4D97-AF65-F5344CB8AC3E}">
        <p14:creationId xmlns:p14="http://schemas.microsoft.com/office/powerpoint/2010/main" val="3337870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165815AB-0D8F-924F-B6B2-C3FA89D18F97}"/>
              </a:ext>
            </a:extLst>
          </p:cNvPr>
          <p:cNvSpPr txBox="1"/>
          <p:nvPr/>
        </p:nvSpPr>
        <p:spPr>
          <a:xfrm>
            <a:off x="669073" y="1253411"/>
            <a:ext cx="10261142" cy="430887"/>
          </a:xfrm>
          <a:prstGeom prst="rect">
            <a:avLst/>
          </a:prstGeom>
          <a:noFill/>
        </p:spPr>
        <p:txBody>
          <a:bodyPr wrap="none" rtlCol="0">
            <a:spAutoFit/>
          </a:bodyPr>
          <a:lstStyle/>
          <a:p>
            <a:r>
              <a:rPr lang="en-US" sz="2200" dirty="0">
                <a:latin typeface="Trebuchet MS" panose="020B0703020202090204" pitchFamily="34" charset="0"/>
              </a:rPr>
              <a:t>BODMAS is known as the order of operations that calculations must be done in. </a:t>
            </a:r>
          </a:p>
        </p:txBody>
      </p:sp>
      <p:sp>
        <p:nvSpPr>
          <p:cNvPr id="12" name="TextBox 11">
            <a:extLst>
              <a:ext uri="{FF2B5EF4-FFF2-40B4-BE49-F238E27FC236}">
                <a16:creationId xmlns:a16="http://schemas.microsoft.com/office/drawing/2014/main" id="{F30D77FB-397D-044E-9C30-235523136554}"/>
              </a:ext>
            </a:extLst>
          </p:cNvPr>
          <p:cNvSpPr txBox="1"/>
          <p:nvPr/>
        </p:nvSpPr>
        <p:spPr>
          <a:xfrm>
            <a:off x="669073" y="1910917"/>
            <a:ext cx="7452681" cy="430887"/>
          </a:xfrm>
          <a:prstGeom prst="rect">
            <a:avLst/>
          </a:prstGeom>
          <a:noFill/>
        </p:spPr>
        <p:txBody>
          <a:bodyPr wrap="none" rtlCol="0">
            <a:spAutoFit/>
          </a:bodyPr>
          <a:lstStyle/>
          <a:p>
            <a:r>
              <a:rPr lang="en-US" sz="2200" dirty="0">
                <a:latin typeface="Trebuchet MS" panose="020B0703020202090204" pitchFamily="34" charset="0"/>
              </a:rPr>
              <a:t>Think about why you need it, by considering the question</a:t>
            </a:r>
          </a:p>
        </p:txBody>
      </p:sp>
      <p:sp>
        <p:nvSpPr>
          <p:cNvPr id="6" name="TextBox 5">
            <a:extLst>
              <a:ext uri="{FF2B5EF4-FFF2-40B4-BE49-F238E27FC236}">
                <a16:creationId xmlns:a16="http://schemas.microsoft.com/office/drawing/2014/main" id="{9B2E888B-FB9F-6B4C-BF68-6DC02719B31B}"/>
              </a:ext>
            </a:extLst>
          </p:cNvPr>
          <p:cNvSpPr txBox="1"/>
          <p:nvPr/>
        </p:nvSpPr>
        <p:spPr>
          <a:xfrm>
            <a:off x="4763338" y="2568423"/>
            <a:ext cx="1920719" cy="523220"/>
          </a:xfrm>
          <a:prstGeom prst="rect">
            <a:avLst/>
          </a:prstGeom>
          <a:noFill/>
        </p:spPr>
        <p:txBody>
          <a:bodyPr wrap="none" rtlCol="0">
            <a:spAutoFit/>
          </a:bodyPr>
          <a:lstStyle/>
          <a:p>
            <a:r>
              <a:rPr lang="en-US" sz="2800" dirty="0"/>
              <a:t>10 – 5 x 2 = </a:t>
            </a:r>
          </a:p>
        </p:txBody>
      </p:sp>
      <p:sp>
        <p:nvSpPr>
          <p:cNvPr id="14" name="TextBox 13">
            <a:extLst>
              <a:ext uri="{FF2B5EF4-FFF2-40B4-BE49-F238E27FC236}">
                <a16:creationId xmlns:a16="http://schemas.microsoft.com/office/drawing/2014/main" id="{CB757DF7-43E3-FF4C-BDC6-FCF8623EA7A2}"/>
              </a:ext>
            </a:extLst>
          </p:cNvPr>
          <p:cNvSpPr txBox="1"/>
          <p:nvPr/>
        </p:nvSpPr>
        <p:spPr>
          <a:xfrm>
            <a:off x="669072" y="3297591"/>
            <a:ext cx="10280378" cy="430887"/>
          </a:xfrm>
          <a:prstGeom prst="rect">
            <a:avLst/>
          </a:prstGeom>
          <a:noFill/>
        </p:spPr>
        <p:txBody>
          <a:bodyPr wrap="none" rtlCol="0">
            <a:spAutoFit/>
          </a:bodyPr>
          <a:lstStyle/>
          <a:p>
            <a:r>
              <a:rPr lang="en-US" sz="2200" dirty="0">
                <a:latin typeface="Trebuchet MS" panose="020B0703020202090204" pitchFamily="34" charset="0"/>
              </a:rPr>
              <a:t>The answer could be 0 or 10 if you do the calculations are in a different order.</a:t>
            </a:r>
          </a:p>
        </p:txBody>
      </p:sp>
      <p:sp>
        <p:nvSpPr>
          <p:cNvPr id="16" name="TextBox 15">
            <a:extLst>
              <a:ext uri="{FF2B5EF4-FFF2-40B4-BE49-F238E27FC236}">
                <a16:creationId xmlns:a16="http://schemas.microsoft.com/office/drawing/2014/main" id="{E72BD11C-B512-0945-8651-5BACB9164CC8}"/>
              </a:ext>
            </a:extLst>
          </p:cNvPr>
          <p:cNvSpPr txBox="1"/>
          <p:nvPr/>
        </p:nvSpPr>
        <p:spPr>
          <a:xfrm>
            <a:off x="669072" y="3966553"/>
            <a:ext cx="5652958" cy="1785104"/>
          </a:xfrm>
          <a:prstGeom prst="rect">
            <a:avLst/>
          </a:prstGeom>
          <a:noFill/>
        </p:spPr>
        <p:txBody>
          <a:bodyPr wrap="none" rtlCol="0">
            <a:spAutoFit/>
          </a:bodyPr>
          <a:lstStyle/>
          <a:p>
            <a:r>
              <a:rPr lang="en-US" sz="2200" dirty="0">
                <a:latin typeface="Trebuchet MS" panose="020B0703020202090204" pitchFamily="34" charset="0"/>
              </a:rPr>
              <a:t>B rackets</a:t>
            </a:r>
          </a:p>
          <a:p>
            <a:r>
              <a:rPr lang="en-US" sz="2200" dirty="0">
                <a:latin typeface="Trebuchet MS" panose="020B0703020202090204" pitchFamily="34" charset="0"/>
              </a:rPr>
              <a:t>O f</a:t>
            </a:r>
          </a:p>
          <a:p>
            <a:r>
              <a:rPr lang="en-US" sz="2200" dirty="0">
                <a:latin typeface="Trebuchet MS" panose="020B0703020202090204" pitchFamily="34" charset="0"/>
              </a:rPr>
              <a:t>D ivied</a:t>
            </a:r>
          </a:p>
          <a:p>
            <a:r>
              <a:rPr lang="en-US" sz="2200" dirty="0">
                <a:latin typeface="Trebuchet MS" panose="020B0703020202090204" pitchFamily="34" charset="0"/>
              </a:rPr>
              <a:t>M </a:t>
            </a:r>
            <a:r>
              <a:rPr lang="en-US" sz="2200" dirty="0" err="1">
                <a:latin typeface="Trebuchet MS" panose="020B0703020202090204" pitchFamily="34" charset="0"/>
              </a:rPr>
              <a:t>ultiply</a:t>
            </a:r>
            <a:endParaRPr lang="en-US" sz="2200" dirty="0">
              <a:latin typeface="Trebuchet MS" panose="020B0703020202090204" pitchFamily="34" charset="0"/>
            </a:endParaRPr>
          </a:p>
          <a:p>
            <a:r>
              <a:rPr lang="en-US" sz="2200" dirty="0">
                <a:latin typeface="Trebuchet MS" panose="020B0703020202090204" pitchFamily="34" charset="0"/>
              </a:rPr>
              <a:t>AS – Add and Subtract (Do this left to right)</a:t>
            </a:r>
          </a:p>
        </p:txBody>
      </p:sp>
    </p:spTree>
    <p:extLst>
      <p:ext uri="{BB962C8B-B14F-4D97-AF65-F5344CB8AC3E}">
        <p14:creationId xmlns:p14="http://schemas.microsoft.com/office/powerpoint/2010/main" val="273577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ED640BCF-7B25-274E-A9BE-8E68751AA43D}"/>
              </a:ext>
            </a:extLst>
          </p:cNvPr>
          <p:cNvSpPr txBox="1"/>
          <p:nvPr/>
        </p:nvSpPr>
        <p:spPr>
          <a:xfrm>
            <a:off x="867949" y="1547358"/>
            <a:ext cx="3055435" cy="461665"/>
          </a:xfrm>
          <a:prstGeom prst="rect">
            <a:avLst/>
          </a:prstGeom>
          <a:noFill/>
        </p:spPr>
        <p:txBody>
          <a:bodyPr wrap="square" rtlCol="0">
            <a:spAutoFit/>
          </a:bodyPr>
          <a:lstStyle/>
          <a:p>
            <a:r>
              <a:rPr lang="en-US" sz="2400" dirty="0">
                <a:latin typeface="Trebuchet MS" panose="020B0703020202090204" pitchFamily="34" charset="0"/>
              </a:rPr>
              <a:t>Ex 1.  1 + 4 x 3</a:t>
            </a:r>
            <a:r>
              <a:rPr lang="en-US" sz="2400" baseline="30000" dirty="0">
                <a:latin typeface="Trebuchet MS" panose="020B0703020202090204" pitchFamily="34" charset="0"/>
              </a:rPr>
              <a:t>2</a:t>
            </a:r>
            <a:r>
              <a:rPr lang="en-US" sz="2400" dirty="0">
                <a:latin typeface="Trebuchet MS" panose="020B0703020202090204" pitchFamily="34" charset="0"/>
              </a:rPr>
              <a:t> </a:t>
            </a:r>
          </a:p>
        </p:txBody>
      </p:sp>
    </p:spTree>
    <p:extLst>
      <p:ext uri="{BB962C8B-B14F-4D97-AF65-F5344CB8AC3E}">
        <p14:creationId xmlns:p14="http://schemas.microsoft.com/office/powerpoint/2010/main" val="393593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B85CAA2A-28FB-924E-B48E-119A1F961C01}"/>
              </a:ext>
            </a:extLst>
          </p:cNvPr>
          <p:cNvSpPr txBox="1"/>
          <p:nvPr/>
        </p:nvSpPr>
        <p:spPr>
          <a:xfrm>
            <a:off x="756738" y="1371688"/>
            <a:ext cx="3055435" cy="461665"/>
          </a:xfrm>
          <a:prstGeom prst="rect">
            <a:avLst/>
          </a:prstGeom>
          <a:noFill/>
        </p:spPr>
        <p:txBody>
          <a:bodyPr wrap="square" rtlCol="0">
            <a:spAutoFit/>
          </a:bodyPr>
          <a:lstStyle/>
          <a:p>
            <a:r>
              <a:rPr lang="en-US" sz="2400" dirty="0">
                <a:latin typeface="Trebuchet MS" panose="020B0703020202090204" pitchFamily="34" charset="0"/>
              </a:rPr>
              <a:t>Ex 2.  (3 + 4) x 6 - 10</a:t>
            </a:r>
          </a:p>
        </p:txBody>
      </p:sp>
    </p:spTree>
    <p:extLst>
      <p:ext uri="{BB962C8B-B14F-4D97-AF65-F5344CB8AC3E}">
        <p14:creationId xmlns:p14="http://schemas.microsoft.com/office/powerpoint/2010/main" val="205666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0B540FC0-75EB-3444-AE01-1D6B222DE28F}"/>
                  </a:ext>
                </a:extLst>
              </p:cNvPr>
              <p:cNvSpPr txBox="1"/>
              <p:nvPr/>
            </p:nvSpPr>
            <p:spPr>
              <a:xfrm>
                <a:off x="769095" y="1253411"/>
                <a:ext cx="3646178" cy="461665"/>
              </a:xfrm>
              <a:prstGeom prst="rect">
                <a:avLst/>
              </a:prstGeom>
              <a:noFill/>
            </p:spPr>
            <p:txBody>
              <a:bodyPr wrap="square" rtlCol="0">
                <a:spAutoFit/>
              </a:bodyPr>
              <a:lstStyle/>
              <a:p>
                <a:r>
                  <a:rPr lang="en-US" sz="2400" dirty="0">
                    <a:latin typeface="Trebuchet MS" panose="020B0703020202090204" pitchFamily="34" charset="0"/>
                  </a:rPr>
                  <a:t>Ex 3.  50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5 x (18 – 16)</a:t>
                </a:r>
              </a:p>
            </p:txBody>
          </p:sp>
        </mc:Choice>
        <mc:Fallback>
          <p:sp>
            <p:nvSpPr>
              <p:cNvPr id="15" name="TextBox 14">
                <a:extLst>
                  <a:ext uri="{FF2B5EF4-FFF2-40B4-BE49-F238E27FC236}">
                    <a16:creationId xmlns:a16="http://schemas.microsoft.com/office/drawing/2014/main" id="{0B540FC0-75EB-3444-AE01-1D6B222DE28F}"/>
                  </a:ext>
                </a:extLst>
              </p:cNvPr>
              <p:cNvSpPr txBox="1">
                <a:spLocks noRot="1" noChangeAspect="1" noMove="1" noResize="1" noEditPoints="1" noAdjustHandles="1" noChangeArrowheads="1" noChangeShapeType="1" noTextEdit="1"/>
              </p:cNvSpPr>
              <p:nvPr/>
            </p:nvSpPr>
            <p:spPr>
              <a:xfrm>
                <a:off x="769095" y="1253411"/>
                <a:ext cx="3646178" cy="461665"/>
              </a:xfrm>
              <a:prstGeom prst="rect">
                <a:avLst/>
              </a:prstGeom>
              <a:blipFill>
                <a:blip r:embed="rId4"/>
                <a:stretch>
                  <a:fillRect l="-2778" t="-8108" b="-27027"/>
                </a:stretch>
              </a:blipFill>
            </p:spPr>
            <p:txBody>
              <a:bodyPr/>
              <a:lstStyle/>
              <a:p>
                <a:r>
                  <a:rPr lang="en-US">
                    <a:noFill/>
                  </a:rPr>
                  <a:t> </a:t>
                </a:r>
              </a:p>
            </p:txBody>
          </p:sp>
        </mc:Fallback>
      </mc:AlternateContent>
    </p:spTree>
    <p:extLst>
      <p:ext uri="{BB962C8B-B14F-4D97-AF65-F5344CB8AC3E}">
        <p14:creationId xmlns:p14="http://schemas.microsoft.com/office/powerpoint/2010/main" val="3750323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4D1D55C-5337-C849-85E1-B2684D9BD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303" y="2553"/>
            <a:ext cx="9093276" cy="681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65">
            <a:extLst>
              <a:ext uri="{FF2B5EF4-FFF2-40B4-BE49-F238E27FC236}">
                <a16:creationId xmlns:a16="http://schemas.microsoft.com/office/drawing/2014/main" id="{71AF81F0-687E-E84A-8F9C-2593985C59F5}"/>
              </a:ext>
            </a:extLst>
          </p:cNvPr>
          <p:cNvSpPr txBox="1">
            <a:spLocks noChangeArrowheads="1"/>
          </p:cNvSpPr>
          <p:nvPr/>
        </p:nvSpPr>
        <p:spPr bwMode="auto">
          <a:xfrm>
            <a:off x="8965046" y="36350"/>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(5 – 3)</a:t>
            </a:r>
            <a:r>
              <a:rPr lang="en-GB" sz="2400" baseline="30000" dirty="0">
                <a:solidFill>
                  <a:schemeClr val="bg1"/>
                </a:solidFill>
                <a:latin typeface="Calibri" panose="020F0502020204030204" pitchFamily="34" charset="0"/>
                <a:cs typeface="Times New Roman" pitchFamily="18" charset="0"/>
              </a:rPr>
              <a:t>3</a:t>
            </a:r>
            <a:r>
              <a:rPr lang="en-GB" sz="2400" dirty="0">
                <a:solidFill>
                  <a:schemeClr val="bg1"/>
                </a:solidFill>
                <a:latin typeface="Calibri" panose="020F0502020204030204" pitchFamily="34" charset="0"/>
                <a:cs typeface="Times New Roman" pitchFamily="18" charset="0"/>
              </a:rPr>
              <a:t> x 3</a:t>
            </a:r>
          </a:p>
        </p:txBody>
      </p:sp>
      <p:sp>
        <p:nvSpPr>
          <p:cNvPr id="8" name="Text Box 67">
            <a:extLst>
              <a:ext uri="{FF2B5EF4-FFF2-40B4-BE49-F238E27FC236}">
                <a16:creationId xmlns:a16="http://schemas.microsoft.com/office/drawing/2014/main" id="{E9A2C43E-CFB4-3B46-A33A-5AE806A8E6B2}"/>
              </a:ext>
            </a:extLst>
          </p:cNvPr>
          <p:cNvSpPr txBox="1">
            <a:spLocks noChangeArrowheads="1"/>
          </p:cNvSpPr>
          <p:nvPr/>
        </p:nvSpPr>
        <p:spPr bwMode="auto">
          <a:xfrm>
            <a:off x="3509949" y="20478"/>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1 + 2 x 14</a:t>
            </a:r>
          </a:p>
        </p:txBody>
      </p:sp>
      <p:sp>
        <p:nvSpPr>
          <p:cNvPr id="9" name="Text Box 68">
            <a:extLst>
              <a:ext uri="{FF2B5EF4-FFF2-40B4-BE49-F238E27FC236}">
                <a16:creationId xmlns:a16="http://schemas.microsoft.com/office/drawing/2014/main" id="{E45B9493-4813-6B47-81FC-8F97FDC0A13C}"/>
              </a:ext>
            </a:extLst>
          </p:cNvPr>
          <p:cNvSpPr txBox="1">
            <a:spLocks noChangeArrowheads="1"/>
          </p:cNvSpPr>
          <p:nvPr/>
        </p:nvSpPr>
        <p:spPr bwMode="auto">
          <a:xfrm>
            <a:off x="7182357" y="1376848"/>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(2 + 2) x 2</a:t>
            </a:r>
            <a:endParaRPr lang="en-GB" sz="2400" dirty="0">
              <a:solidFill>
                <a:schemeClr val="bg1"/>
              </a:solidFill>
              <a:latin typeface="Calibri" panose="020F0502020204030204" pitchFamily="34" charset="0"/>
              <a:cs typeface="Arial" charset="0"/>
            </a:endParaRPr>
          </a:p>
        </p:txBody>
      </p:sp>
      <p:sp>
        <p:nvSpPr>
          <p:cNvPr id="10" name="Text Box 70">
            <a:extLst>
              <a:ext uri="{FF2B5EF4-FFF2-40B4-BE49-F238E27FC236}">
                <a16:creationId xmlns:a16="http://schemas.microsoft.com/office/drawing/2014/main" id="{31925524-B4C5-7A44-A489-B211578964D8}"/>
              </a:ext>
            </a:extLst>
          </p:cNvPr>
          <p:cNvSpPr txBox="1">
            <a:spLocks noChangeArrowheads="1"/>
          </p:cNvSpPr>
          <p:nvPr/>
        </p:nvSpPr>
        <p:spPr bwMode="auto">
          <a:xfrm>
            <a:off x="7182357" y="8696"/>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(2 + 1) x 2</a:t>
            </a:r>
          </a:p>
        </p:txBody>
      </p:sp>
      <p:sp>
        <p:nvSpPr>
          <p:cNvPr id="11" name="Text Box 75">
            <a:extLst>
              <a:ext uri="{FF2B5EF4-FFF2-40B4-BE49-F238E27FC236}">
                <a16:creationId xmlns:a16="http://schemas.microsoft.com/office/drawing/2014/main" id="{42B6E0F4-D787-7F45-8CD1-95A90B2D92FF}"/>
              </a:ext>
            </a:extLst>
          </p:cNvPr>
          <p:cNvSpPr txBox="1">
            <a:spLocks noChangeArrowheads="1"/>
          </p:cNvSpPr>
          <p:nvPr/>
        </p:nvSpPr>
        <p:spPr bwMode="auto">
          <a:xfrm>
            <a:off x="5346357" y="8696"/>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3 – 1 x 3</a:t>
            </a:r>
          </a:p>
        </p:txBody>
      </p:sp>
      <p:sp>
        <p:nvSpPr>
          <p:cNvPr id="12" name="Text Box 76">
            <a:extLst>
              <a:ext uri="{FF2B5EF4-FFF2-40B4-BE49-F238E27FC236}">
                <a16:creationId xmlns:a16="http://schemas.microsoft.com/office/drawing/2014/main" id="{E9ECBEE8-E783-7B43-A424-A92564AB98F0}"/>
              </a:ext>
            </a:extLst>
          </p:cNvPr>
          <p:cNvSpPr txBox="1">
            <a:spLocks noChangeArrowheads="1"/>
          </p:cNvSpPr>
          <p:nvPr/>
        </p:nvSpPr>
        <p:spPr bwMode="auto">
          <a:xfrm>
            <a:off x="5346357" y="1376848"/>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(5 – 4 x 1) +3</a:t>
            </a:r>
            <a:endParaRPr lang="en-GB" sz="2400" dirty="0">
              <a:solidFill>
                <a:schemeClr val="bg1"/>
              </a:solidFill>
              <a:latin typeface="Calibri" panose="020F0502020204030204" pitchFamily="34" charset="0"/>
              <a:cs typeface="Arial" charset="0"/>
            </a:endParaRPr>
          </a:p>
        </p:txBody>
      </p:sp>
      <p:sp>
        <p:nvSpPr>
          <p:cNvPr id="13" name="Text Box 81">
            <a:extLst>
              <a:ext uri="{FF2B5EF4-FFF2-40B4-BE49-F238E27FC236}">
                <a16:creationId xmlns:a16="http://schemas.microsoft.com/office/drawing/2014/main" id="{C8628FB9-764A-B649-9EBC-3B4FA52C3C9C}"/>
              </a:ext>
            </a:extLst>
          </p:cNvPr>
          <p:cNvSpPr txBox="1">
            <a:spLocks noChangeArrowheads="1"/>
          </p:cNvSpPr>
          <p:nvPr/>
        </p:nvSpPr>
        <p:spPr bwMode="auto">
          <a:xfrm>
            <a:off x="1686406" y="1377000"/>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(8 + 3) x 2</a:t>
            </a:r>
            <a:endParaRPr lang="en-GB" sz="2400" dirty="0">
              <a:solidFill>
                <a:schemeClr val="bg1"/>
              </a:solidFill>
              <a:latin typeface="Calibri" panose="020F0502020204030204" pitchFamily="34" charset="0"/>
              <a:cs typeface="Arial" charset="0"/>
            </a:endParaRPr>
          </a:p>
        </p:txBody>
      </p:sp>
      <p:sp>
        <p:nvSpPr>
          <p:cNvPr id="14" name="Text Box 84">
            <a:extLst>
              <a:ext uri="{FF2B5EF4-FFF2-40B4-BE49-F238E27FC236}">
                <a16:creationId xmlns:a16="http://schemas.microsoft.com/office/drawing/2014/main" id="{DA011ADA-75E8-F743-A53C-2301346A0EA7}"/>
              </a:ext>
            </a:extLst>
          </p:cNvPr>
          <p:cNvSpPr txBox="1">
            <a:spLocks noChangeArrowheads="1"/>
          </p:cNvSpPr>
          <p:nvPr/>
        </p:nvSpPr>
        <p:spPr bwMode="auto">
          <a:xfrm>
            <a:off x="1699928" y="20478"/>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2 + 2 x 7</a:t>
            </a:r>
          </a:p>
        </p:txBody>
      </p:sp>
      <p:sp>
        <p:nvSpPr>
          <p:cNvPr id="15" name="Text Box 85">
            <a:extLst>
              <a:ext uri="{FF2B5EF4-FFF2-40B4-BE49-F238E27FC236}">
                <a16:creationId xmlns:a16="http://schemas.microsoft.com/office/drawing/2014/main" id="{7A2373B5-F346-A846-91FB-FF66D5334788}"/>
              </a:ext>
            </a:extLst>
          </p:cNvPr>
          <p:cNvSpPr txBox="1">
            <a:spLocks noChangeArrowheads="1"/>
          </p:cNvSpPr>
          <p:nvPr/>
        </p:nvSpPr>
        <p:spPr bwMode="auto">
          <a:xfrm>
            <a:off x="8982700" y="1376848"/>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Arial" charset="0"/>
              </a:rPr>
              <a:t>4÷4 + 4</a:t>
            </a:r>
          </a:p>
        </p:txBody>
      </p:sp>
      <p:sp>
        <p:nvSpPr>
          <p:cNvPr id="16" name="Text Box 87">
            <a:extLst>
              <a:ext uri="{FF2B5EF4-FFF2-40B4-BE49-F238E27FC236}">
                <a16:creationId xmlns:a16="http://schemas.microsoft.com/office/drawing/2014/main" id="{B288C22F-1568-2345-AB68-2577E1DC7770}"/>
              </a:ext>
            </a:extLst>
          </p:cNvPr>
          <p:cNvSpPr txBox="1">
            <a:spLocks noChangeArrowheads="1"/>
          </p:cNvSpPr>
          <p:nvPr/>
        </p:nvSpPr>
        <p:spPr bwMode="auto">
          <a:xfrm>
            <a:off x="3503098" y="1373885"/>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(2 + 2)</a:t>
            </a:r>
            <a:r>
              <a:rPr lang="en-GB" sz="2400" baseline="30000" dirty="0">
                <a:solidFill>
                  <a:schemeClr val="bg1"/>
                </a:solidFill>
                <a:latin typeface="Calibri" panose="020F0502020204030204" pitchFamily="34" charset="0"/>
                <a:cs typeface="Times New Roman" pitchFamily="18" charset="0"/>
              </a:rPr>
              <a:t>2</a:t>
            </a:r>
            <a:r>
              <a:rPr lang="en-GB" sz="2400" dirty="0">
                <a:solidFill>
                  <a:schemeClr val="bg1"/>
                </a:solidFill>
                <a:latin typeface="Calibri" panose="020F0502020204030204" pitchFamily="34" charset="0"/>
                <a:cs typeface="Times New Roman" pitchFamily="18" charset="0"/>
              </a:rPr>
              <a:t> x 3</a:t>
            </a:r>
          </a:p>
        </p:txBody>
      </p:sp>
      <p:sp>
        <p:nvSpPr>
          <p:cNvPr id="17" name="Text Box 65">
            <a:extLst>
              <a:ext uri="{FF2B5EF4-FFF2-40B4-BE49-F238E27FC236}">
                <a16:creationId xmlns:a16="http://schemas.microsoft.com/office/drawing/2014/main" id="{77556C24-BB54-9141-A49D-2DA233338CD4}"/>
              </a:ext>
            </a:extLst>
          </p:cNvPr>
          <p:cNvSpPr txBox="1">
            <a:spLocks noChangeArrowheads="1"/>
          </p:cNvSpPr>
          <p:nvPr/>
        </p:nvSpPr>
        <p:spPr bwMode="auto">
          <a:xfrm>
            <a:off x="8982253" y="2745000"/>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(3 – 1) x 8</a:t>
            </a:r>
          </a:p>
        </p:txBody>
      </p:sp>
      <p:sp>
        <p:nvSpPr>
          <p:cNvPr id="20" name="Text Box 67">
            <a:extLst>
              <a:ext uri="{FF2B5EF4-FFF2-40B4-BE49-F238E27FC236}">
                <a16:creationId xmlns:a16="http://schemas.microsoft.com/office/drawing/2014/main" id="{75080ADA-1DA2-C84E-AE8A-7FC46B489528}"/>
              </a:ext>
            </a:extLst>
          </p:cNvPr>
          <p:cNvSpPr txBox="1">
            <a:spLocks noChangeArrowheads="1"/>
          </p:cNvSpPr>
          <p:nvPr/>
        </p:nvSpPr>
        <p:spPr bwMode="auto">
          <a:xfrm>
            <a:off x="3509949" y="2741885"/>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10</a:t>
            </a:r>
            <a:r>
              <a:rPr lang="en-GB" sz="2400" baseline="30000" dirty="0">
                <a:solidFill>
                  <a:schemeClr val="bg1"/>
                </a:solidFill>
                <a:latin typeface="Calibri" panose="020F0502020204030204" pitchFamily="34" charset="0"/>
                <a:cs typeface="Times New Roman" pitchFamily="18" charset="0"/>
              </a:rPr>
              <a:t>2</a:t>
            </a:r>
            <a:r>
              <a:rPr lang="en-GB" sz="2400" dirty="0">
                <a:solidFill>
                  <a:schemeClr val="bg1"/>
                </a:solidFill>
                <a:latin typeface="Calibri" panose="020F0502020204030204" pitchFamily="34" charset="0"/>
                <a:cs typeface="Times New Roman" pitchFamily="18" charset="0"/>
              </a:rPr>
              <a:t> </a:t>
            </a:r>
            <a:r>
              <a:rPr lang="en-GB" sz="2400" dirty="0">
                <a:solidFill>
                  <a:schemeClr val="bg1"/>
                </a:solidFill>
                <a:latin typeface="Calibri" panose="020F0502020204030204" pitchFamily="34" charset="0"/>
                <a:cs typeface="Arial" charset="0"/>
              </a:rPr>
              <a:t>÷ 5 + 2</a:t>
            </a:r>
            <a:endParaRPr lang="en-GB" sz="2400" dirty="0">
              <a:solidFill>
                <a:schemeClr val="bg1"/>
              </a:solidFill>
              <a:latin typeface="Calibri" panose="020F0502020204030204" pitchFamily="34" charset="0"/>
              <a:cs typeface="Times New Roman" pitchFamily="18" charset="0"/>
            </a:endParaRPr>
          </a:p>
        </p:txBody>
      </p:sp>
      <p:sp>
        <p:nvSpPr>
          <p:cNvPr id="21" name="Text Box 68">
            <a:extLst>
              <a:ext uri="{FF2B5EF4-FFF2-40B4-BE49-F238E27FC236}">
                <a16:creationId xmlns:a16="http://schemas.microsoft.com/office/drawing/2014/main" id="{B5802FEB-6167-9248-A578-35A784739480}"/>
              </a:ext>
            </a:extLst>
          </p:cNvPr>
          <p:cNvSpPr txBox="1">
            <a:spLocks noChangeArrowheads="1"/>
          </p:cNvSpPr>
          <p:nvPr/>
        </p:nvSpPr>
        <p:spPr bwMode="auto">
          <a:xfrm>
            <a:off x="7146557" y="4113152"/>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3 x 2 + 1</a:t>
            </a:r>
            <a:endParaRPr lang="en-GB" sz="2400" dirty="0">
              <a:solidFill>
                <a:schemeClr val="bg1"/>
              </a:solidFill>
              <a:latin typeface="Calibri" panose="020F0502020204030204" pitchFamily="34" charset="0"/>
              <a:cs typeface="Arial" charset="0"/>
            </a:endParaRPr>
          </a:p>
        </p:txBody>
      </p:sp>
      <p:sp>
        <p:nvSpPr>
          <p:cNvPr id="23" name="Text Box 70">
            <a:extLst>
              <a:ext uri="{FF2B5EF4-FFF2-40B4-BE49-F238E27FC236}">
                <a16:creationId xmlns:a16="http://schemas.microsoft.com/office/drawing/2014/main" id="{EDFF0BB5-AF23-024D-B0A7-C6B922DEA128}"/>
              </a:ext>
            </a:extLst>
          </p:cNvPr>
          <p:cNvSpPr txBox="1">
            <a:spLocks noChangeArrowheads="1"/>
          </p:cNvSpPr>
          <p:nvPr/>
        </p:nvSpPr>
        <p:spPr bwMode="auto">
          <a:xfrm>
            <a:off x="7146557" y="2745000"/>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10 – 9 x 1</a:t>
            </a:r>
          </a:p>
        </p:txBody>
      </p:sp>
      <p:sp>
        <p:nvSpPr>
          <p:cNvPr id="24" name="Text Box 75">
            <a:extLst>
              <a:ext uri="{FF2B5EF4-FFF2-40B4-BE49-F238E27FC236}">
                <a16:creationId xmlns:a16="http://schemas.microsoft.com/office/drawing/2014/main" id="{ED8C4090-1518-9B45-92CD-9863D3F4DB7F}"/>
              </a:ext>
            </a:extLst>
          </p:cNvPr>
          <p:cNvSpPr txBox="1">
            <a:spLocks noChangeArrowheads="1"/>
          </p:cNvSpPr>
          <p:nvPr/>
        </p:nvSpPr>
        <p:spPr bwMode="auto">
          <a:xfrm>
            <a:off x="5346357" y="2745000"/>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15 </a:t>
            </a:r>
            <a:r>
              <a:rPr lang="en-GB" sz="2400" dirty="0">
                <a:solidFill>
                  <a:schemeClr val="bg1"/>
                </a:solidFill>
                <a:latin typeface="Calibri" panose="020F0502020204030204" pitchFamily="34" charset="0"/>
                <a:cs typeface="Arial" charset="0"/>
              </a:rPr>
              <a:t>÷ 3 + 3</a:t>
            </a:r>
            <a:endParaRPr lang="en-GB" sz="2400" dirty="0">
              <a:solidFill>
                <a:schemeClr val="bg1"/>
              </a:solidFill>
              <a:latin typeface="Calibri" panose="020F0502020204030204" pitchFamily="34" charset="0"/>
              <a:cs typeface="Times New Roman" pitchFamily="18" charset="0"/>
            </a:endParaRPr>
          </a:p>
        </p:txBody>
      </p:sp>
      <p:sp>
        <p:nvSpPr>
          <p:cNvPr id="25" name="Text Box 76">
            <a:extLst>
              <a:ext uri="{FF2B5EF4-FFF2-40B4-BE49-F238E27FC236}">
                <a16:creationId xmlns:a16="http://schemas.microsoft.com/office/drawing/2014/main" id="{AB48ADDE-0E29-7947-BE75-8E5172A4A1EC}"/>
              </a:ext>
            </a:extLst>
          </p:cNvPr>
          <p:cNvSpPr txBox="1">
            <a:spLocks noChangeArrowheads="1"/>
          </p:cNvSpPr>
          <p:nvPr/>
        </p:nvSpPr>
        <p:spPr bwMode="auto">
          <a:xfrm>
            <a:off x="5346357" y="4113152"/>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3</a:t>
            </a:r>
            <a:r>
              <a:rPr lang="en-GB" sz="2400" baseline="30000" dirty="0">
                <a:solidFill>
                  <a:schemeClr val="bg1"/>
                </a:solidFill>
                <a:latin typeface="Calibri" panose="020F0502020204030204" pitchFamily="34" charset="0"/>
                <a:cs typeface="Times New Roman" pitchFamily="18" charset="0"/>
              </a:rPr>
              <a:t>3 </a:t>
            </a:r>
            <a:r>
              <a:rPr lang="en-GB" sz="2400" dirty="0">
                <a:solidFill>
                  <a:schemeClr val="bg1"/>
                </a:solidFill>
                <a:latin typeface="Calibri" panose="020F0502020204030204" pitchFamily="34" charset="0"/>
                <a:cs typeface="Times New Roman" pitchFamily="18" charset="0"/>
              </a:rPr>
              <a:t>x (2 + 1)</a:t>
            </a:r>
            <a:endParaRPr lang="en-GB" sz="2400" dirty="0">
              <a:solidFill>
                <a:schemeClr val="bg1"/>
              </a:solidFill>
              <a:latin typeface="Calibri" panose="020F0502020204030204" pitchFamily="34" charset="0"/>
              <a:cs typeface="Arial" charset="0"/>
            </a:endParaRPr>
          </a:p>
        </p:txBody>
      </p:sp>
      <p:sp>
        <p:nvSpPr>
          <p:cNvPr id="26" name="Text Box 81">
            <a:extLst>
              <a:ext uri="{FF2B5EF4-FFF2-40B4-BE49-F238E27FC236}">
                <a16:creationId xmlns:a16="http://schemas.microsoft.com/office/drawing/2014/main" id="{6254F3E1-B6E8-3F44-8538-455C8671B3DB}"/>
              </a:ext>
            </a:extLst>
          </p:cNvPr>
          <p:cNvSpPr txBox="1">
            <a:spLocks noChangeArrowheads="1"/>
          </p:cNvSpPr>
          <p:nvPr/>
        </p:nvSpPr>
        <p:spPr bwMode="auto">
          <a:xfrm>
            <a:off x="1678631" y="4082557"/>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4 x (3 + 1)</a:t>
            </a:r>
            <a:r>
              <a:rPr lang="en-GB" sz="2400" baseline="30000" dirty="0">
                <a:solidFill>
                  <a:schemeClr val="bg1"/>
                </a:solidFill>
                <a:latin typeface="Calibri" panose="020F0502020204030204" pitchFamily="34" charset="0"/>
                <a:cs typeface="Times New Roman" pitchFamily="18" charset="0"/>
              </a:rPr>
              <a:t>2</a:t>
            </a:r>
            <a:endParaRPr lang="en-GB" sz="2400" dirty="0">
              <a:solidFill>
                <a:schemeClr val="bg1"/>
              </a:solidFill>
              <a:latin typeface="Calibri" panose="020F0502020204030204" pitchFamily="34" charset="0"/>
              <a:cs typeface="Arial" charset="0"/>
            </a:endParaRPr>
          </a:p>
        </p:txBody>
      </p:sp>
      <p:sp>
        <p:nvSpPr>
          <p:cNvPr id="27" name="Text Box 84">
            <a:extLst>
              <a:ext uri="{FF2B5EF4-FFF2-40B4-BE49-F238E27FC236}">
                <a16:creationId xmlns:a16="http://schemas.microsoft.com/office/drawing/2014/main" id="{88EE2A5D-8ACE-CB4D-8A8C-BBB048B48266}"/>
              </a:ext>
            </a:extLst>
          </p:cNvPr>
          <p:cNvSpPr txBox="1">
            <a:spLocks noChangeArrowheads="1"/>
          </p:cNvSpPr>
          <p:nvPr/>
        </p:nvSpPr>
        <p:spPr bwMode="auto">
          <a:xfrm>
            <a:off x="1678631" y="2741885"/>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(2 + 3) </a:t>
            </a:r>
            <a:r>
              <a:rPr lang="en-GB" sz="2400" dirty="0">
                <a:solidFill>
                  <a:schemeClr val="bg1"/>
                </a:solidFill>
                <a:latin typeface="Calibri" panose="020F0502020204030204" pitchFamily="34" charset="0"/>
                <a:cs typeface="Arial" charset="0"/>
              </a:rPr>
              <a:t>÷ 5</a:t>
            </a:r>
            <a:endParaRPr lang="en-GB" sz="2400" dirty="0">
              <a:solidFill>
                <a:schemeClr val="bg1"/>
              </a:solidFill>
              <a:latin typeface="Calibri" panose="020F0502020204030204" pitchFamily="34" charset="0"/>
              <a:cs typeface="Times New Roman" pitchFamily="18" charset="0"/>
            </a:endParaRPr>
          </a:p>
        </p:txBody>
      </p:sp>
      <p:sp>
        <p:nvSpPr>
          <p:cNvPr id="28" name="Text Box 85">
            <a:extLst>
              <a:ext uri="{FF2B5EF4-FFF2-40B4-BE49-F238E27FC236}">
                <a16:creationId xmlns:a16="http://schemas.microsoft.com/office/drawing/2014/main" id="{33903189-C8A8-E54A-B34D-C50F780A4CD6}"/>
              </a:ext>
            </a:extLst>
          </p:cNvPr>
          <p:cNvSpPr txBox="1">
            <a:spLocks noChangeArrowheads="1"/>
          </p:cNvSpPr>
          <p:nvPr/>
        </p:nvSpPr>
        <p:spPr bwMode="auto">
          <a:xfrm>
            <a:off x="8957204" y="4113152"/>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4 x 5 - 7</a:t>
            </a:r>
            <a:endParaRPr lang="en-GB" sz="2400" dirty="0">
              <a:solidFill>
                <a:schemeClr val="bg1"/>
              </a:solidFill>
              <a:latin typeface="Calibri" panose="020F0502020204030204" pitchFamily="34" charset="0"/>
              <a:cs typeface="Arial" charset="0"/>
            </a:endParaRPr>
          </a:p>
        </p:txBody>
      </p:sp>
      <p:sp>
        <p:nvSpPr>
          <p:cNvPr id="29" name="Text Box 87">
            <a:extLst>
              <a:ext uri="{FF2B5EF4-FFF2-40B4-BE49-F238E27FC236}">
                <a16:creationId xmlns:a16="http://schemas.microsoft.com/office/drawing/2014/main" id="{8976887E-9618-1948-B646-86B427EEB100}"/>
              </a:ext>
            </a:extLst>
          </p:cNvPr>
          <p:cNvSpPr txBox="1">
            <a:spLocks noChangeArrowheads="1"/>
          </p:cNvSpPr>
          <p:nvPr/>
        </p:nvSpPr>
        <p:spPr bwMode="auto">
          <a:xfrm>
            <a:off x="3535928" y="4113152"/>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4 x (3 + 1)</a:t>
            </a:r>
          </a:p>
        </p:txBody>
      </p:sp>
      <p:sp>
        <p:nvSpPr>
          <p:cNvPr id="30" name="Text Box 65">
            <a:extLst>
              <a:ext uri="{FF2B5EF4-FFF2-40B4-BE49-F238E27FC236}">
                <a16:creationId xmlns:a16="http://schemas.microsoft.com/office/drawing/2014/main" id="{26FF7DEF-AE18-3A43-99E9-FD7136881B85}"/>
              </a:ext>
            </a:extLst>
          </p:cNvPr>
          <p:cNvSpPr txBox="1">
            <a:spLocks noChangeArrowheads="1"/>
          </p:cNvSpPr>
          <p:nvPr/>
        </p:nvSpPr>
        <p:spPr bwMode="auto">
          <a:xfrm>
            <a:off x="8982253" y="5450557"/>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(1 + 1)</a:t>
            </a:r>
            <a:r>
              <a:rPr lang="en-GB" sz="2400" baseline="30000" dirty="0">
                <a:solidFill>
                  <a:schemeClr val="bg1"/>
                </a:solidFill>
                <a:latin typeface="Calibri" panose="020F0502020204030204" pitchFamily="34" charset="0"/>
                <a:cs typeface="Times New Roman" pitchFamily="18" charset="0"/>
              </a:rPr>
              <a:t>3</a:t>
            </a:r>
            <a:r>
              <a:rPr lang="en-GB" sz="2400" dirty="0">
                <a:solidFill>
                  <a:schemeClr val="bg1"/>
                </a:solidFill>
                <a:latin typeface="Calibri" panose="020F0502020204030204" pitchFamily="34" charset="0"/>
                <a:cs typeface="Times New Roman" pitchFamily="18" charset="0"/>
              </a:rPr>
              <a:t> x 2</a:t>
            </a:r>
          </a:p>
        </p:txBody>
      </p:sp>
      <p:sp>
        <p:nvSpPr>
          <p:cNvPr id="31" name="Text Box 67">
            <a:extLst>
              <a:ext uri="{FF2B5EF4-FFF2-40B4-BE49-F238E27FC236}">
                <a16:creationId xmlns:a16="http://schemas.microsoft.com/office/drawing/2014/main" id="{0B563993-1B1C-F843-B801-ACEFEC8E7977}"/>
              </a:ext>
            </a:extLst>
          </p:cNvPr>
          <p:cNvSpPr txBox="1">
            <a:spLocks noChangeArrowheads="1"/>
          </p:cNvSpPr>
          <p:nvPr/>
        </p:nvSpPr>
        <p:spPr bwMode="auto">
          <a:xfrm>
            <a:off x="3510253" y="5462661"/>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2 x 2</a:t>
            </a:r>
            <a:r>
              <a:rPr lang="en-GB" sz="2400" baseline="30000" dirty="0">
                <a:solidFill>
                  <a:schemeClr val="bg1"/>
                </a:solidFill>
                <a:latin typeface="Calibri" panose="020F0502020204030204" pitchFamily="34" charset="0"/>
                <a:cs typeface="Times New Roman" pitchFamily="18" charset="0"/>
              </a:rPr>
              <a:t>2</a:t>
            </a:r>
            <a:r>
              <a:rPr lang="en-GB" sz="2400" dirty="0">
                <a:solidFill>
                  <a:schemeClr val="bg1"/>
                </a:solidFill>
                <a:latin typeface="Calibri" panose="020F0502020204030204" pitchFamily="34" charset="0"/>
                <a:cs typeface="Times New Roman" pitchFamily="18" charset="0"/>
              </a:rPr>
              <a:t> + 3</a:t>
            </a:r>
          </a:p>
        </p:txBody>
      </p:sp>
      <p:sp>
        <p:nvSpPr>
          <p:cNvPr id="32" name="Text Box 70">
            <a:extLst>
              <a:ext uri="{FF2B5EF4-FFF2-40B4-BE49-F238E27FC236}">
                <a16:creationId xmlns:a16="http://schemas.microsoft.com/office/drawing/2014/main" id="{A8B19B9C-0DEC-4C45-B4EB-3E75FB98B198}"/>
              </a:ext>
            </a:extLst>
          </p:cNvPr>
          <p:cNvSpPr txBox="1">
            <a:spLocks noChangeArrowheads="1"/>
          </p:cNvSpPr>
          <p:nvPr/>
        </p:nvSpPr>
        <p:spPr bwMode="auto">
          <a:xfrm>
            <a:off x="7182253" y="5462661"/>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1 + 1 x 2</a:t>
            </a:r>
          </a:p>
        </p:txBody>
      </p:sp>
      <p:sp>
        <p:nvSpPr>
          <p:cNvPr id="33" name="Text Box 75">
            <a:extLst>
              <a:ext uri="{FF2B5EF4-FFF2-40B4-BE49-F238E27FC236}">
                <a16:creationId xmlns:a16="http://schemas.microsoft.com/office/drawing/2014/main" id="{6F3687C2-E6B8-514D-92A9-987BFEDB069E}"/>
              </a:ext>
            </a:extLst>
          </p:cNvPr>
          <p:cNvSpPr txBox="1">
            <a:spLocks noChangeArrowheads="1"/>
          </p:cNvSpPr>
          <p:nvPr/>
        </p:nvSpPr>
        <p:spPr bwMode="auto">
          <a:xfrm>
            <a:off x="5346253" y="5455291"/>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3 x (1 + 9)</a:t>
            </a:r>
            <a:r>
              <a:rPr lang="en-GB" sz="2400" baseline="30000" dirty="0">
                <a:solidFill>
                  <a:schemeClr val="bg1"/>
                </a:solidFill>
                <a:latin typeface="Calibri" panose="020F0502020204030204" pitchFamily="34" charset="0"/>
                <a:cs typeface="Times New Roman" pitchFamily="18" charset="0"/>
              </a:rPr>
              <a:t>2</a:t>
            </a:r>
            <a:endParaRPr lang="en-GB" sz="2400" dirty="0">
              <a:solidFill>
                <a:schemeClr val="bg1"/>
              </a:solidFill>
              <a:latin typeface="Calibri" panose="020F0502020204030204" pitchFamily="34" charset="0"/>
              <a:cs typeface="Times New Roman" pitchFamily="18" charset="0"/>
            </a:endParaRPr>
          </a:p>
        </p:txBody>
      </p:sp>
      <p:sp>
        <p:nvSpPr>
          <p:cNvPr id="34" name="Text Box 84">
            <a:extLst>
              <a:ext uri="{FF2B5EF4-FFF2-40B4-BE49-F238E27FC236}">
                <a16:creationId xmlns:a16="http://schemas.microsoft.com/office/drawing/2014/main" id="{F3CA5909-10CE-D74F-9811-B41C18FF71A2}"/>
              </a:ext>
            </a:extLst>
          </p:cNvPr>
          <p:cNvSpPr txBox="1">
            <a:spLocks noChangeArrowheads="1"/>
          </p:cNvSpPr>
          <p:nvPr/>
        </p:nvSpPr>
        <p:spPr bwMode="auto">
          <a:xfrm>
            <a:off x="1674253" y="5450557"/>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3 x 14 - 10</a:t>
            </a:r>
          </a:p>
        </p:txBody>
      </p:sp>
      <p:sp>
        <p:nvSpPr>
          <p:cNvPr id="35" name="AutoShape 6" descr="Image result for The Emoji Movie still">
            <a:extLst>
              <a:ext uri="{FF2B5EF4-FFF2-40B4-BE49-F238E27FC236}">
                <a16:creationId xmlns:a16="http://schemas.microsoft.com/office/drawing/2014/main" id="{27BED256-D311-5847-842E-348AD25F67E7}"/>
              </a:ext>
            </a:extLst>
          </p:cNvPr>
          <p:cNvSpPr>
            <a:spLocks noChangeAspect="1" noChangeArrowheads="1"/>
          </p:cNvSpPr>
          <p:nvPr/>
        </p:nvSpPr>
        <p:spPr bwMode="auto">
          <a:xfrm>
            <a:off x="1829828" y="-18039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16554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3" presetClass="exit" presetSubtype="10" fill="hold" grpId="0" nodeType="clickEffect">
                                  <p:stCondLst>
                                    <p:cond delay="0"/>
                                  </p:stCondLst>
                                  <p:childTnLst>
                                    <p:animEffect transition="out" filter="blinds(horizontal)">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3" presetClass="exit" presetSubtype="10" fill="hold" grpId="0" nodeType="clickEffect">
                                  <p:stCondLst>
                                    <p:cond delay="0"/>
                                  </p:stCondLst>
                                  <p:childTnLst>
                                    <p:animEffect transition="out" filter="blinds(horizontal)">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3" presetClass="exit" presetSubtype="10" fill="hold" grpId="0" nodeType="clickEffect">
                                  <p:stCondLst>
                                    <p:cond delay="0"/>
                                  </p:stCondLst>
                                  <p:childTnLst>
                                    <p:animEffect transition="out" filter="blinds(horizontal)">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3" presetClass="exit" presetSubtype="10" fill="hold" grpId="0" nodeType="clickEffect">
                                  <p:stCondLst>
                                    <p:cond delay="0"/>
                                  </p:stCondLst>
                                  <p:childTnLst>
                                    <p:animEffect transition="out" filter="blinds(horizontal)">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3" presetClass="exit" presetSubtype="10" fill="hold" grpId="0" nodeType="clickEffect">
                                  <p:stCondLst>
                                    <p:cond delay="0"/>
                                  </p:stCondLst>
                                  <p:childTnLst>
                                    <p:animEffect transition="out" filter="blinds(horizontal)">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20"/>
                    </p:tgtEl>
                  </p:cond>
                </p:stCondLst>
                <p:endSync evt="end" delay="0">
                  <p:rtn val="all"/>
                </p:endSync>
                <p:childTnLst>
                  <p:par>
                    <p:cTn id="69" fill="hold">
                      <p:stCondLst>
                        <p:cond delay="0"/>
                      </p:stCondLst>
                      <p:childTnLst>
                        <p:par>
                          <p:cTn id="70" fill="hold">
                            <p:stCondLst>
                              <p:cond delay="0"/>
                            </p:stCondLst>
                            <p:childTnLst>
                              <p:par>
                                <p:cTn id="71" presetID="3" presetClass="exit" presetSubtype="10" fill="hold" grpId="0" nodeType="clickEffect">
                                  <p:stCondLst>
                                    <p:cond delay="0"/>
                                  </p:stCondLst>
                                  <p:childTnLst>
                                    <p:animEffect transition="out" filter="blinds(horizontal)">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4" restart="whenNotActive" fill="hold" evtFilter="cancelBubble" nodeType="interactiveSeq">
                <p:stCondLst>
                  <p:cond evt="onClick" delay="0">
                    <p:tgtEl>
                      <p:spTgt spid="21"/>
                    </p:tgtEl>
                  </p:cond>
                </p:stCondLst>
                <p:endSync evt="end" delay="0">
                  <p:rtn val="all"/>
                </p:endSync>
                <p:childTnLst>
                  <p:par>
                    <p:cTn id="75" fill="hold">
                      <p:stCondLst>
                        <p:cond delay="0"/>
                      </p:stCondLst>
                      <p:childTnLst>
                        <p:par>
                          <p:cTn id="76" fill="hold">
                            <p:stCondLst>
                              <p:cond delay="0"/>
                            </p:stCondLst>
                            <p:childTnLst>
                              <p:par>
                                <p:cTn id="77" presetID="3" presetClass="exit" presetSubtype="10" fill="hold" grpId="0" nodeType="clickEffect">
                                  <p:stCondLst>
                                    <p:cond delay="0"/>
                                  </p:stCondLst>
                                  <p:childTnLst>
                                    <p:animEffect transition="out" filter="blinds(horizontal)">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3"/>
                    </p:tgtEl>
                  </p:cond>
                </p:stCondLst>
                <p:endSync evt="end" delay="0">
                  <p:rtn val="all"/>
                </p:endSync>
                <p:childTnLst>
                  <p:par>
                    <p:cTn id="81" fill="hold">
                      <p:stCondLst>
                        <p:cond delay="0"/>
                      </p:stCondLst>
                      <p:childTnLst>
                        <p:par>
                          <p:cTn id="82" fill="hold">
                            <p:stCondLst>
                              <p:cond delay="0"/>
                            </p:stCondLst>
                            <p:childTnLst>
                              <p:par>
                                <p:cTn id="83" presetID="3" presetClass="exit" presetSubtype="10" fill="hold" grpId="0" nodeType="clickEffect">
                                  <p:stCondLst>
                                    <p:cond delay="0"/>
                                  </p:stCondLst>
                                  <p:childTnLst>
                                    <p:animEffect transition="out" filter="blinds(horizontal)">
                                      <p:cBhvr>
                                        <p:cTn id="84" dur="500"/>
                                        <p:tgtEl>
                                          <p:spTgt spid="23"/>
                                        </p:tgtEl>
                                      </p:cBhvr>
                                    </p:animEffect>
                                    <p:set>
                                      <p:cBhvr>
                                        <p:cTn id="8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6" restart="whenNotActive" fill="hold" evtFilter="cancelBubble" nodeType="interactiveSeq">
                <p:stCondLst>
                  <p:cond evt="onClick" delay="0">
                    <p:tgtEl>
                      <p:spTgt spid="24"/>
                    </p:tgtEl>
                  </p:cond>
                </p:stCondLst>
                <p:endSync evt="end" delay="0">
                  <p:rtn val="all"/>
                </p:endSync>
                <p:childTnLst>
                  <p:par>
                    <p:cTn id="87" fill="hold">
                      <p:stCondLst>
                        <p:cond delay="0"/>
                      </p:stCondLst>
                      <p:childTnLst>
                        <p:par>
                          <p:cTn id="88" fill="hold">
                            <p:stCondLst>
                              <p:cond delay="0"/>
                            </p:stCondLst>
                            <p:childTnLst>
                              <p:par>
                                <p:cTn id="89" presetID="3" presetClass="exit" presetSubtype="10" fill="hold" grpId="0" nodeType="clickEffect">
                                  <p:stCondLst>
                                    <p:cond delay="0"/>
                                  </p:stCondLst>
                                  <p:childTnLst>
                                    <p:animEffect transition="out" filter="blinds(horizontal)">
                                      <p:cBhvr>
                                        <p:cTn id="90" dur="500"/>
                                        <p:tgtEl>
                                          <p:spTgt spid="24"/>
                                        </p:tgtEl>
                                      </p:cBhvr>
                                    </p:animEffect>
                                    <p:set>
                                      <p:cBhvr>
                                        <p:cTn id="9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2" restart="whenNotActive" fill="hold" evtFilter="cancelBubble" nodeType="interactiveSeq">
                <p:stCondLst>
                  <p:cond evt="onClick" delay="0">
                    <p:tgtEl>
                      <p:spTgt spid="25"/>
                    </p:tgtEl>
                  </p:cond>
                </p:stCondLst>
                <p:endSync evt="end" delay="0">
                  <p:rtn val="all"/>
                </p:endSync>
                <p:childTnLst>
                  <p:par>
                    <p:cTn id="93" fill="hold">
                      <p:stCondLst>
                        <p:cond delay="0"/>
                      </p:stCondLst>
                      <p:childTnLst>
                        <p:par>
                          <p:cTn id="94" fill="hold">
                            <p:stCondLst>
                              <p:cond delay="0"/>
                            </p:stCondLst>
                            <p:childTnLst>
                              <p:par>
                                <p:cTn id="95" presetID="3" presetClass="exit" presetSubtype="10" fill="hold" grpId="0" nodeType="clickEffect">
                                  <p:stCondLst>
                                    <p:cond delay="0"/>
                                  </p:stCondLst>
                                  <p:childTnLst>
                                    <p:animEffect transition="out" filter="blinds(horizontal)">
                                      <p:cBhvr>
                                        <p:cTn id="96" dur="500"/>
                                        <p:tgtEl>
                                          <p:spTgt spid="25"/>
                                        </p:tgtEl>
                                      </p:cBhvr>
                                    </p:animEffect>
                                    <p:set>
                                      <p:cBhvr>
                                        <p:cTn id="9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98" restart="whenNotActive" fill="hold" evtFilter="cancelBubble" nodeType="interactiveSeq">
                <p:stCondLst>
                  <p:cond evt="onClick" delay="0">
                    <p:tgtEl>
                      <p:spTgt spid="26"/>
                    </p:tgtEl>
                  </p:cond>
                </p:stCondLst>
                <p:endSync evt="end" delay="0">
                  <p:rtn val="all"/>
                </p:endSync>
                <p:childTnLst>
                  <p:par>
                    <p:cTn id="99" fill="hold">
                      <p:stCondLst>
                        <p:cond delay="0"/>
                      </p:stCondLst>
                      <p:childTnLst>
                        <p:par>
                          <p:cTn id="100" fill="hold">
                            <p:stCondLst>
                              <p:cond delay="0"/>
                            </p:stCondLst>
                            <p:childTnLst>
                              <p:par>
                                <p:cTn id="101" presetID="3" presetClass="exit" presetSubtype="10" fill="hold" grpId="0" nodeType="clickEffect">
                                  <p:stCondLst>
                                    <p:cond delay="0"/>
                                  </p:stCondLst>
                                  <p:childTnLst>
                                    <p:animEffect transition="out" filter="blinds(horizontal)">
                                      <p:cBhvr>
                                        <p:cTn id="102" dur="500"/>
                                        <p:tgtEl>
                                          <p:spTgt spid="26"/>
                                        </p:tgtEl>
                                      </p:cBhvr>
                                    </p:animEffect>
                                    <p:set>
                                      <p:cBhvr>
                                        <p:cTn id="10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04" restart="whenNotActive" fill="hold" evtFilter="cancelBubble" nodeType="interactiveSeq">
                <p:stCondLst>
                  <p:cond evt="onClick" delay="0">
                    <p:tgtEl>
                      <p:spTgt spid="27"/>
                    </p:tgtEl>
                  </p:cond>
                </p:stCondLst>
                <p:endSync evt="end" delay="0">
                  <p:rtn val="all"/>
                </p:endSync>
                <p:childTnLst>
                  <p:par>
                    <p:cTn id="105" fill="hold">
                      <p:stCondLst>
                        <p:cond delay="0"/>
                      </p:stCondLst>
                      <p:childTnLst>
                        <p:par>
                          <p:cTn id="106" fill="hold">
                            <p:stCondLst>
                              <p:cond delay="0"/>
                            </p:stCondLst>
                            <p:childTnLst>
                              <p:par>
                                <p:cTn id="107" presetID="3" presetClass="exit" presetSubtype="10" fill="hold" grpId="0" nodeType="clickEffect">
                                  <p:stCondLst>
                                    <p:cond delay="0"/>
                                  </p:stCondLst>
                                  <p:childTnLst>
                                    <p:animEffect transition="out" filter="blinds(horizontal)">
                                      <p:cBhvr>
                                        <p:cTn id="108" dur="500"/>
                                        <p:tgtEl>
                                          <p:spTgt spid="27"/>
                                        </p:tgtEl>
                                      </p:cBhvr>
                                    </p:animEffect>
                                    <p:set>
                                      <p:cBhvr>
                                        <p:cTn id="10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10" restart="whenNotActive" fill="hold" evtFilter="cancelBubble" nodeType="interactiveSeq">
                <p:stCondLst>
                  <p:cond evt="onClick" delay="0">
                    <p:tgtEl>
                      <p:spTgt spid="28"/>
                    </p:tgtEl>
                  </p:cond>
                </p:stCondLst>
                <p:endSync evt="end" delay="0">
                  <p:rtn val="all"/>
                </p:endSync>
                <p:childTnLst>
                  <p:par>
                    <p:cTn id="111" fill="hold">
                      <p:stCondLst>
                        <p:cond delay="0"/>
                      </p:stCondLst>
                      <p:childTnLst>
                        <p:par>
                          <p:cTn id="112" fill="hold">
                            <p:stCondLst>
                              <p:cond delay="0"/>
                            </p:stCondLst>
                            <p:childTnLst>
                              <p:par>
                                <p:cTn id="113" presetID="3" presetClass="exit" presetSubtype="10" fill="hold" grpId="0" nodeType="clickEffect">
                                  <p:stCondLst>
                                    <p:cond delay="0"/>
                                  </p:stCondLst>
                                  <p:childTnLst>
                                    <p:animEffect transition="out" filter="blinds(horizontal)">
                                      <p:cBhvr>
                                        <p:cTn id="114" dur="500"/>
                                        <p:tgtEl>
                                          <p:spTgt spid="28"/>
                                        </p:tgtEl>
                                      </p:cBhvr>
                                    </p:animEffect>
                                    <p:set>
                                      <p:cBhvr>
                                        <p:cTn id="11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6" restart="whenNotActive" fill="hold" evtFilter="cancelBubble" nodeType="interactiveSeq">
                <p:stCondLst>
                  <p:cond evt="onClick" delay="0">
                    <p:tgtEl>
                      <p:spTgt spid="29"/>
                    </p:tgtEl>
                  </p:cond>
                </p:stCondLst>
                <p:endSync evt="end" delay="0">
                  <p:rtn val="all"/>
                </p:endSync>
                <p:childTnLst>
                  <p:par>
                    <p:cTn id="117" fill="hold">
                      <p:stCondLst>
                        <p:cond delay="0"/>
                      </p:stCondLst>
                      <p:childTnLst>
                        <p:par>
                          <p:cTn id="118" fill="hold">
                            <p:stCondLst>
                              <p:cond delay="0"/>
                            </p:stCondLst>
                            <p:childTnLst>
                              <p:par>
                                <p:cTn id="119" presetID="3" presetClass="exit" presetSubtype="10" fill="hold" grpId="0" nodeType="clickEffect">
                                  <p:stCondLst>
                                    <p:cond delay="0"/>
                                  </p:stCondLst>
                                  <p:childTnLst>
                                    <p:animEffect transition="out" filter="blinds(horizontal)">
                                      <p:cBhvr>
                                        <p:cTn id="120" dur="500"/>
                                        <p:tgtEl>
                                          <p:spTgt spid="29"/>
                                        </p:tgtEl>
                                      </p:cBhvr>
                                    </p:animEffect>
                                    <p:set>
                                      <p:cBhvr>
                                        <p:cTn id="12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22" restart="whenNotActive" fill="hold" evtFilter="cancelBubble" nodeType="interactiveSeq">
                <p:stCondLst>
                  <p:cond evt="onClick" delay="0">
                    <p:tgtEl>
                      <p:spTgt spid="30"/>
                    </p:tgtEl>
                  </p:cond>
                </p:stCondLst>
                <p:endSync evt="end" delay="0">
                  <p:rtn val="all"/>
                </p:endSync>
                <p:childTnLst>
                  <p:par>
                    <p:cTn id="123" fill="hold">
                      <p:stCondLst>
                        <p:cond delay="0"/>
                      </p:stCondLst>
                      <p:childTnLst>
                        <p:par>
                          <p:cTn id="124" fill="hold">
                            <p:stCondLst>
                              <p:cond delay="0"/>
                            </p:stCondLst>
                            <p:childTnLst>
                              <p:par>
                                <p:cTn id="125" presetID="3" presetClass="exit" presetSubtype="10" fill="hold" grpId="0" nodeType="clickEffect">
                                  <p:stCondLst>
                                    <p:cond delay="0"/>
                                  </p:stCondLst>
                                  <p:childTnLst>
                                    <p:animEffect transition="out" filter="blinds(horizontal)">
                                      <p:cBhvr>
                                        <p:cTn id="126" dur="500"/>
                                        <p:tgtEl>
                                          <p:spTgt spid="30"/>
                                        </p:tgtEl>
                                      </p:cBhvr>
                                    </p:animEffect>
                                    <p:set>
                                      <p:cBhvr>
                                        <p:cTn id="12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28" restart="whenNotActive" fill="hold" evtFilter="cancelBubble" nodeType="interactiveSeq">
                <p:stCondLst>
                  <p:cond evt="onClick" delay="0">
                    <p:tgtEl>
                      <p:spTgt spid="31"/>
                    </p:tgtEl>
                  </p:cond>
                </p:stCondLst>
                <p:endSync evt="end" delay="0">
                  <p:rtn val="all"/>
                </p:endSync>
                <p:childTnLst>
                  <p:par>
                    <p:cTn id="129" fill="hold">
                      <p:stCondLst>
                        <p:cond delay="0"/>
                      </p:stCondLst>
                      <p:childTnLst>
                        <p:par>
                          <p:cTn id="130" fill="hold">
                            <p:stCondLst>
                              <p:cond delay="0"/>
                            </p:stCondLst>
                            <p:childTnLst>
                              <p:par>
                                <p:cTn id="131" presetID="3" presetClass="exit" presetSubtype="10" fill="hold" grpId="0" nodeType="clickEffect">
                                  <p:stCondLst>
                                    <p:cond delay="0"/>
                                  </p:stCondLst>
                                  <p:childTnLst>
                                    <p:animEffect transition="out" filter="blinds(horizontal)">
                                      <p:cBhvr>
                                        <p:cTn id="132" dur="500"/>
                                        <p:tgtEl>
                                          <p:spTgt spid="31"/>
                                        </p:tgtEl>
                                      </p:cBhvr>
                                    </p:animEffect>
                                    <p:set>
                                      <p:cBhvr>
                                        <p:cTn id="13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34" restart="whenNotActive" fill="hold" evtFilter="cancelBubble" nodeType="interactiveSeq">
                <p:stCondLst>
                  <p:cond evt="onClick" delay="0">
                    <p:tgtEl>
                      <p:spTgt spid="32"/>
                    </p:tgtEl>
                  </p:cond>
                </p:stCondLst>
                <p:endSync evt="end" delay="0">
                  <p:rtn val="all"/>
                </p:endSync>
                <p:childTnLst>
                  <p:par>
                    <p:cTn id="135" fill="hold">
                      <p:stCondLst>
                        <p:cond delay="0"/>
                      </p:stCondLst>
                      <p:childTnLst>
                        <p:par>
                          <p:cTn id="136" fill="hold">
                            <p:stCondLst>
                              <p:cond delay="0"/>
                            </p:stCondLst>
                            <p:childTnLst>
                              <p:par>
                                <p:cTn id="137" presetID="3" presetClass="exit" presetSubtype="10" fill="hold" grpId="0" nodeType="clickEffect">
                                  <p:stCondLst>
                                    <p:cond delay="0"/>
                                  </p:stCondLst>
                                  <p:childTnLst>
                                    <p:animEffect transition="out" filter="blinds(horizontal)">
                                      <p:cBhvr>
                                        <p:cTn id="138" dur="500"/>
                                        <p:tgtEl>
                                          <p:spTgt spid="32"/>
                                        </p:tgtEl>
                                      </p:cBhvr>
                                    </p:animEffect>
                                    <p:set>
                                      <p:cBhvr>
                                        <p:cTn id="13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40" restart="whenNotActive" fill="hold" evtFilter="cancelBubble" nodeType="interactiveSeq">
                <p:stCondLst>
                  <p:cond evt="onClick" delay="0">
                    <p:tgtEl>
                      <p:spTgt spid="33"/>
                    </p:tgtEl>
                  </p:cond>
                </p:stCondLst>
                <p:endSync evt="end" delay="0">
                  <p:rtn val="all"/>
                </p:endSync>
                <p:childTnLst>
                  <p:par>
                    <p:cTn id="141" fill="hold">
                      <p:stCondLst>
                        <p:cond delay="0"/>
                      </p:stCondLst>
                      <p:childTnLst>
                        <p:par>
                          <p:cTn id="142" fill="hold">
                            <p:stCondLst>
                              <p:cond delay="0"/>
                            </p:stCondLst>
                            <p:childTnLst>
                              <p:par>
                                <p:cTn id="143" presetID="3" presetClass="exit" presetSubtype="10" fill="hold" grpId="0" nodeType="clickEffect">
                                  <p:stCondLst>
                                    <p:cond delay="0"/>
                                  </p:stCondLst>
                                  <p:childTnLst>
                                    <p:animEffect transition="out" filter="blinds(horizontal)">
                                      <p:cBhvr>
                                        <p:cTn id="144" dur="500"/>
                                        <p:tgtEl>
                                          <p:spTgt spid="33"/>
                                        </p:tgtEl>
                                      </p:cBhvr>
                                    </p:animEffect>
                                    <p:set>
                                      <p:cBhvr>
                                        <p:cTn id="14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46" restart="whenNotActive" fill="hold" evtFilter="cancelBubble" nodeType="interactiveSeq">
                <p:stCondLst>
                  <p:cond evt="onClick" delay="0">
                    <p:tgtEl>
                      <p:spTgt spid="34"/>
                    </p:tgtEl>
                  </p:cond>
                </p:stCondLst>
                <p:endSync evt="end" delay="0">
                  <p:rtn val="all"/>
                </p:endSync>
                <p:childTnLst>
                  <p:par>
                    <p:cTn id="147" fill="hold">
                      <p:stCondLst>
                        <p:cond delay="0"/>
                      </p:stCondLst>
                      <p:childTnLst>
                        <p:par>
                          <p:cTn id="148" fill="hold">
                            <p:stCondLst>
                              <p:cond delay="0"/>
                            </p:stCondLst>
                            <p:childTnLst>
                              <p:par>
                                <p:cTn id="149" presetID="3" presetClass="exit" presetSubtype="10" fill="hold" grpId="0" nodeType="clickEffect">
                                  <p:stCondLst>
                                    <p:cond delay="0"/>
                                  </p:stCondLst>
                                  <p:childTnLst>
                                    <p:animEffect transition="out" filter="blinds(horizontal)">
                                      <p:cBhvr>
                                        <p:cTn id="150" dur="500"/>
                                        <p:tgtEl>
                                          <p:spTgt spid="34"/>
                                        </p:tgtEl>
                                      </p:cBhvr>
                                    </p:animEffect>
                                    <p:set>
                                      <p:cBhvr>
                                        <p:cTn id="15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7698276" y="-41666"/>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4">
            <a:extLst>
              <a:ext uri="{FF2B5EF4-FFF2-40B4-BE49-F238E27FC236}">
                <a16:creationId xmlns:a16="http://schemas.microsoft.com/office/drawing/2014/main" id="{BDC8B362-7A52-3748-B24F-A97869143CD8}"/>
              </a:ext>
            </a:extLst>
          </p:cNvPr>
          <p:cNvSpPr>
            <a:spLocks noChangeArrowheads="1"/>
          </p:cNvSpPr>
          <p:nvPr/>
        </p:nvSpPr>
        <p:spPr bwMode="auto">
          <a:xfrm>
            <a:off x="669073" y="1141293"/>
            <a:ext cx="2664296" cy="3139321"/>
          </a:xfrm>
          <a:prstGeom prst="rect">
            <a:avLst/>
          </a:prstGeom>
          <a:solidFill>
            <a:schemeClr val="accent3"/>
          </a:solidFill>
          <a:ln w="762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1" indent="-457200" algn="l" defTabSz="914400" rtl="0" eaLnBrk="1" fontAlgn="base" latinLnBrk="0" hangingPunct="1">
              <a:lnSpc>
                <a:spcPct val="100000"/>
              </a:lnSpc>
              <a:spcBef>
                <a:spcPct val="0"/>
              </a:spcBef>
              <a:spcAft>
                <a:spcPct val="0"/>
              </a:spcAft>
              <a:buClrTx/>
              <a:buSzTx/>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a:t>
            </a:r>
          </a:p>
          <a:p>
            <a:pPr marL="914400" marR="0" lvl="1"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(3 + 3 ) x 4</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4 x 2 – 5</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(5 + 7) ÷ 6</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5 x 3 + 5</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(9 – 4 ) + 5</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 + 1 – 1</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2 x (15 – 2)</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(5 x 4 ) + 2</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(8 + 2 ) ÷ 10</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(21 x 1 ) – 2</a:t>
            </a:r>
          </a:p>
        </p:txBody>
      </p:sp>
      <p:sp>
        <p:nvSpPr>
          <p:cNvPr id="7" name="Rectangle 4">
            <a:extLst>
              <a:ext uri="{FF2B5EF4-FFF2-40B4-BE49-F238E27FC236}">
                <a16:creationId xmlns:a16="http://schemas.microsoft.com/office/drawing/2014/main" id="{4987610E-DB2F-8D4E-94CB-7FD9D9E61240}"/>
              </a:ext>
            </a:extLst>
          </p:cNvPr>
          <p:cNvSpPr>
            <a:spLocks noChangeArrowheads="1"/>
          </p:cNvSpPr>
          <p:nvPr/>
        </p:nvSpPr>
        <p:spPr bwMode="auto">
          <a:xfrm>
            <a:off x="3975246" y="678552"/>
            <a:ext cx="2808312" cy="2308324"/>
          </a:xfrm>
          <a:prstGeom prst="rect">
            <a:avLst/>
          </a:prstGeom>
          <a:solidFill>
            <a:srgbClr val="FFFF00"/>
          </a:solidFill>
          <a:ln w="762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tabLst/>
            </a:pPr>
            <a:r>
              <a:rPr kumimoji="0" lang="en-GB" b="0" i="0" u="none" strike="noStrike" cap="none" normalizeH="0" baseline="0" dirty="0">
                <a:ln>
                  <a:noFill/>
                </a:ln>
                <a:solidFill>
                  <a:schemeClr val="tx1"/>
                </a:solidFill>
                <a:effectLst/>
                <a:latin typeface="Arial" pitchFamily="34" charset="0"/>
                <a:cs typeface="Arial" pitchFamily="34" charset="0"/>
              </a:rPr>
              <a:t>B)</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 + 14) – (5 x 3 )</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(10 + 6 ) ÷  (4 x 2)</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 + 2 ) x (6 – 3)</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(2 x 6 ) – (14 ÷ 2)</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(7 x 2) ÷ ( 20 – 6)</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(3 x 10) – (2 x 2)</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(9 x 5) – ( 2 x 10)</a:t>
            </a:r>
            <a:endParaRPr kumimoji="0" lang="en-GB"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5">
            <a:extLst>
              <a:ext uri="{FF2B5EF4-FFF2-40B4-BE49-F238E27FC236}">
                <a16:creationId xmlns:a16="http://schemas.microsoft.com/office/drawing/2014/main" id="{FBF83F92-6E87-C541-8DE0-2F3F86555F5E}"/>
              </a:ext>
            </a:extLst>
          </p:cNvPr>
          <p:cNvSpPr>
            <a:spLocks noChangeArrowheads="1"/>
          </p:cNvSpPr>
          <p:nvPr/>
        </p:nvSpPr>
        <p:spPr bwMode="auto">
          <a:xfrm>
            <a:off x="3849486" y="3429000"/>
            <a:ext cx="3059832" cy="2246769"/>
          </a:xfrm>
          <a:prstGeom prst="rect">
            <a:avLst/>
          </a:prstGeom>
          <a:solidFill>
            <a:srgbClr val="00B0F0"/>
          </a:solidFill>
          <a:ln w="762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tabLst/>
            </a:pPr>
            <a:r>
              <a:rPr lang="en-GB" sz="2000" dirty="0">
                <a:latin typeface="Calibri" pitchFamily="34" charset="0"/>
                <a:cs typeface="Times New Roman" pitchFamily="18" charset="0"/>
              </a:rPr>
              <a:t>C)</a:t>
            </a:r>
            <a:endParaRPr kumimoji="0" lang="en-GB" sz="2000" b="0" i="0" u="none" strike="noStrike" cap="none" normalizeH="0" baseline="0" dirty="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(3 x 3 – 4 ) x (2 + 2)</a:t>
            </a:r>
            <a:endParaRPr kumimoji="0" lang="en-GB" sz="2000" b="0" i="0" u="none" strike="noStrike" cap="none" normalizeH="0" baseline="0" dirty="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2 x (13 – 4) – (23 ÷ 23)</a:t>
            </a:r>
            <a:endParaRPr kumimoji="0" lang="en-GB" sz="2000" b="0" i="0" u="none" strike="noStrike" cap="none" normalizeH="0" baseline="0" dirty="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3 x (1 + 4) – (5 x 2)</a:t>
            </a:r>
            <a:endParaRPr kumimoji="0" lang="en-GB" sz="2000" b="0" i="0" u="none" strike="noStrike" cap="none" normalizeH="0" baseline="0" dirty="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4 x (3 + 2) – ( 24 – 5)</a:t>
            </a:r>
            <a:endParaRPr kumimoji="0" lang="en-GB" sz="2000" b="0" i="0" u="none" strike="noStrike" cap="none" normalizeH="0" baseline="0" dirty="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7 x ( 4 ÷ 2 ) ÷ ( 3 x 5 -1 )</a:t>
            </a:r>
            <a:endParaRPr kumimoji="0" lang="en-GB" sz="2000" b="0" i="0" u="none" strike="noStrike" cap="none" normalizeH="0" baseline="0" dirty="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((9 + 7 x 3 ) ÷ 10) – 1</a:t>
            </a:r>
            <a:endParaRPr kumimoji="0" lang="en-GB" sz="20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1">
            <a:extLst>
              <a:ext uri="{FF2B5EF4-FFF2-40B4-BE49-F238E27FC236}">
                <a16:creationId xmlns:a16="http://schemas.microsoft.com/office/drawing/2014/main" id="{36B4AD1F-CFB8-794B-9111-3159A12A66B7}"/>
              </a:ext>
            </a:extLst>
          </p:cNvPr>
          <p:cNvSpPr>
            <a:spLocks noChangeArrowheads="1"/>
          </p:cNvSpPr>
          <p:nvPr/>
        </p:nvSpPr>
        <p:spPr bwMode="auto">
          <a:xfrm>
            <a:off x="10689801" y="-5417"/>
            <a:ext cx="1512168" cy="6863417"/>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lphaUcPeriod"/>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  </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24</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3</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20</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10</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1</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26</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22</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1</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19</a:t>
            </a:r>
          </a:p>
          <a:p>
            <a:pPr marL="685800" marR="0" lvl="1" indent="-228600" algn="l" defTabSz="914400" rtl="0" eaLnBrk="0" fontAlgn="base" latinLnBrk="0" hangingPunct="0">
              <a:lnSpc>
                <a:spcPct val="100000"/>
              </a:lnSpc>
              <a:spcBef>
                <a:spcPct val="0"/>
              </a:spcBef>
              <a:spcAft>
                <a:spcPct val="0"/>
              </a:spcAft>
              <a:buClrTx/>
              <a:buSzTx/>
              <a:tabLst/>
            </a:pP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228600" indent="-228600" eaLnBrk="0" fontAlgn="base" hangingPunct="0">
              <a:spcBef>
                <a:spcPct val="0"/>
              </a:spcBef>
              <a:spcAft>
                <a:spcPct val="0"/>
              </a:spcAft>
              <a:buFont typeface="+mj-lt"/>
              <a:buAutoNum type="alphaUcPeriod"/>
            </a:pPr>
            <a:r>
              <a:rPr lang="en-GB" sz="1600" b="1" u="sng" dirty="0">
                <a:latin typeface="Comic Sans MS" pitchFamily="66" charset="0"/>
                <a:ea typeface="Calibri" pitchFamily="34" charset="0"/>
                <a:cs typeface="Times New Roman" pitchFamily="18" charset="0"/>
              </a:rPr>
              <a:t>   </a:t>
            </a: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 </a:t>
            </a:r>
          </a:p>
          <a:p>
            <a:pPr marL="800100" lvl="1" indent="-342900" eaLnBrk="0" fontAlgn="base" hangingPunct="0">
              <a:spcBef>
                <a:spcPct val="0"/>
              </a:spcBef>
              <a:spcAft>
                <a:spcPct val="0"/>
              </a:spcAft>
              <a:buFont typeface="+mj-lt"/>
              <a:buAutoNum type="arabicParenR"/>
            </a:pPr>
            <a:r>
              <a:rPr kumimoji="0" lang="en-GB" sz="1600" b="1" i="0" u="sng" strike="noStrike" cap="none" normalizeH="0" baseline="0" dirty="0">
                <a:ln>
                  <a:noFill/>
                </a:ln>
                <a:solidFill>
                  <a:schemeClr val="tx1"/>
                </a:solidFill>
                <a:effectLst/>
                <a:latin typeface="Comic Sans MS" pitchFamily="66" charset="0"/>
                <a:cs typeface="Arial" pitchFamily="34" charset="0"/>
              </a:rPr>
              <a:t>0</a:t>
            </a: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9</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5</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1</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26</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25</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UcPeriod"/>
              <a:tabLst/>
            </a:pPr>
            <a:r>
              <a:rPr lang="en-GB" sz="1600" b="1" u="sng" dirty="0">
                <a:latin typeface="Comic Sans MS" pitchFamily="66" charset="0"/>
                <a:cs typeface="Times New Roman" pitchFamily="18" charset="0"/>
              </a:rPr>
              <a:t>   </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20</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17</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5</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1</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1</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a:t>
            </a:r>
            <a:endParaRPr kumimoji="0" lang="en-GB" sz="2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2782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4121641" cy="430887"/>
          </a:xfrm>
          <a:prstGeom prst="rect">
            <a:avLst/>
          </a:prstGeom>
          <a:noFill/>
        </p:spPr>
        <p:txBody>
          <a:bodyPr wrap="none" rtlCol="0">
            <a:spAutoFit/>
          </a:bodyPr>
          <a:lstStyle/>
          <a:p>
            <a:r>
              <a:rPr lang="en-US" sz="2200" dirty="0">
                <a:latin typeface="Trebuchet MS" panose="020B0703020202090204" pitchFamily="34" charset="0"/>
              </a:rPr>
              <a:t>Basic Operations and decimals.</a:t>
            </a:r>
          </a:p>
        </p:txBody>
      </p:sp>
      <p:sp>
        <p:nvSpPr>
          <p:cNvPr id="8" name="TextBox 7">
            <a:extLst>
              <a:ext uri="{FF2B5EF4-FFF2-40B4-BE49-F238E27FC236}">
                <a16:creationId xmlns:a16="http://schemas.microsoft.com/office/drawing/2014/main" id="{F312D1B0-EA9E-A64C-9944-1508AC239F59}"/>
              </a:ext>
            </a:extLst>
          </p:cNvPr>
          <p:cNvSpPr txBox="1"/>
          <p:nvPr/>
        </p:nvSpPr>
        <p:spPr>
          <a:xfrm>
            <a:off x="669072" y="1253411"/>
            <a:ext cx="10615961" cy="1107996"/>
          </a:xfrm>
          <a:prstGeom prst="rect">
            <a:avLst/>
          </a:prstGeom>
          <a:noFill/>
        </p:spPr>
        <p:txBody>
          <a:bodyPr wrap="square" rtlCol="0">
            <a:spAutoFit/>
          </a:bodyPr>
          <a:lstStyle/>
          <a:p>
            <a:r>
              <a:rPr lang="en-US" sz="2200" dirty="0">
                <a:latin typeface="Trebuchet MS" panose="020B0703020202090204" pitchFamily="34" charset="0"/>
              </a:rPr>
              <a:t>The important aspect of this is to make sure you lay your working out so that in future when you are doing the exam you are communicating with the marker what you are working out. </a:t>
            </a:r>
          </a:p>
        </p:txBody>
      </p:sp>
      <p:sp>
        <p:nvSpPr>
          <p:cNvPr id="11" name="TextBox 10">
            <a:extLst>
              <a:ext uri="{FF2B5EF4-FFF2-40B4-BE49-F238E27FC236}">
                <a16:creationId xmlns:a16="http://schemas.microsoft.com/office/drawing/2014/main" id="{B5CA9F9D-4170-9743-BEBE-A13B2A2C7F23}"/>
              </a:ext>
            </a:extLst>
          </p:cNvPr>
          <p:cNvSpPr txBox="1"/>
          <p:nvPr/>
        </p:nvSpPr>
        <p:spPr>
          <a:xfrm>
            <a:off x="669071" y="2451927"/>
            <a:ext cx="10615961" cy="430887"/>
          </a:xfrm>
          <a:prstGeom prst="rect">
            <a:avLst/>
          </a:prstGeom>
          <a:noFill/>
        </p:spPr>
        <p:txBody>
          <a:bodyPr wrap="square" rtlCol="0">
            <a:spAutoFit/>
          </a:bodyPr>
          <a:lstStyle/>
          <a:p>
            <a:r>
              <a:rPr lang="en-US" sz="2200" b="1" u="sng" dirty="0">
                <a:latin typeface="Trebuchet MS" panose="020B0703020202090204" pitchFamily="34" charset="0"/>
              </a:rPr>
              <a:t>Adding and Subtracting</a:t>
            </a:r>
          </a:p>
        </p:txBody>
      </p:sp>
      <p:sp>
        <p:nvSpPr>
          <p:cNvPr id="14" name="TextBox 13">
            <a:extLst>
              <a:ext uri="{FF2B5EF4-FFF2-40B4-BE49-F238E27FC236}">
                <a16:creationId xmlns:a16="http://schemas.microsoft.com/office/drawing/2014/main" id="{6A3892DE-7CFC-B54E-9F4E-14F4811CF75B}"/>
              </a:ext>
            </a:extLst>
          </p:cNvPr>
          <p:cNvSpPr txBox="1"/>
          <p:nvPr/>
        </p:nvSpPr>
        <p:spPr>
          <a:xfrm>
            <a:off x="669071" y="3297591"/>
            <a:ext cx="3055435" cy="461665"/>
          </a:xfrm>
          <a:prstGeom prst="rect">
            <a:avLst/>
          </a:prstGeom>
          <a:noFill/>
        </p:spPr>
        <p:txBody>
          <a:bodyPr wrap="square" rtlCol="0">
            <a:spAutoFit/>
          </a:bodyPr>
          <a:lstStyle/>
          <a:p>
            <a:r>
              <a:rPr lang="en-US" sz="2400" dirty="0">
                <a:latin typeface="Trebuchet MS" panose="020B0703020202090204" pitchFamily="34" charset="0"/>
              </a:rPr>
              <a:t>Ex1. 45.23 + 34.99  </a:t>
            </a:r>
          </a:p>
        </p:txBody>
      </p:sp>
      <p:sp>
        <p:nvSpPr>
          <p:cNvPr id="15" name="TextBox 14">
            <a:extLst>
              <a:ext uri="{FF2B5EF4-FFF2-40B4-BE49-F238E27FC236}">
                <a16:creationId xmlns:a16="http://schemas.microsoft.com/office/drawing/2014/main" id="{AC4E0175-455F-4245-BFD8-F403123669F2}"/>
              </a:ext>
            </a:extLst>
          </p:cNvPr>
          <p:cNvSpPr txBox="1"/>
          <p:nvPr/>
        </p:nvSpPr>
        <p:spPr>
          <a:xfrm>
            <a:off x="6062817" y="3286693"/>
            <a:ext cx="3055435" cy="461665"/>
          </a:xfrm>
          <a:prstGeom prst="rect">
            <a:avLst/>
          </a:prstGeom>
          <a:noFill/>
        </p:spPr>
        <p:txBody>
          <a:bodyPr wrap="square" rtlCol="0">
            <a:spAutoFit/>
          </a:bodyPr>
          <a:lstStyle/>
          <a:p>
            <a:r>
              <a:rPr lang="en-US" sz="2400" dirty="0">
                <a:latin typeface="Trebuchet MS" panose="020B0703020202090204" pitchFamily="34" charset="0"/>
              </a:rPr>
              <a:t>Ex2. 17.1 + 9.882   </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922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605F12B6-37D5-BF47-8C87-AE5756B0E88E}"/>
              </a:ext>
            </a:extLst>
          </p:cNvPr>
          <p:cNvSpPr txBox="1"/>
          <p:nvPr/>
        </p:nvSpPr>
        <p:spPr>
          <a:xfrm>
            <a:off x="1991544" y="1523741"/>
            <a:ext cx="7344816" cy="1107996"/>
          </a:xfrm>
          <a:prstGeom prst="rect">
            <a:avLst/>
          </a:prstGeom>
          <a:noFill/>
        </p:spPr>
        <p:txBody>
          <a:bodyPr wrap="square" rtlCol="0">
            <a:spAutoFit/>
          </a:bodyPr>
          <a:lstStyle/>
          <a:p>
            <a:pPr algn="ctr"/>
            <a:r>
              <a:rPr lang="en-GB" sz="6600" dirty="0">
                <a:latin typeface="Trebuchet MS" panose="020B0703020202090204" pitchFamily="34" charset="0"/>
              </a:rPr>
              <a:t>3 + 4 x 3 + 1  =  19</a:t>
            </a:r>
          </a:p>
        </p:txBody>
      </p:sp>
      <p:sp>
        <p:nvSpPr>
          <p:cNvPr id="8" name="TextBox 7">
            <a:extLst>
              <a:ext uri="{FF2B5EF4-FFF2-40B4-BE49-F238E27FC236}">
                <a16:creationId xmlns:a16="http://schemas.microsoft.com/office/drawing/2014/main" id="{BE76B2F8-0F70-1244-A732-634C9A1C268A}"/>
              </a:ext>
            </a:extLst>
          </p:cNvPr>
          <p:cNvSpPr txBox="1"/>
          <p:nvPr/>
        </p:nvSpPr>
        <p:spPr>
          <a:xfrm>
            <a:off x="2495600" y="3063330"/>
            <a:ext cx="6912768" cy="830997"/>
          </a:xfrm>
          <a:prstGeom prst="rect">
            <a:avLst/>
          </a:prstGeom>
          <a:noFill/>
        </p:spPr>
        <p:txBody>
          <a:bodyPr wrap="square" rtlCol="0">
            <a:spAutoFit/>
          </a:bodyPr>
          <a:lstStyle/>
          <a:p>
            <a:pPr algn="ctr"/>
            <a:r>
              <a:rPr lang="en-GB" sz="2400" dirty="0">
                <a:latin typeface="Trebuchet MS" panose="020B0703020202090204" pitchFamily="34" charset="0"/>
              </a:rPr>
              <a:t>We can make it right be adding a pair of brackets. Where do they need to go?</a:t>
            </a:r>
          </a:p>
        </p:txBody>
      </p:sp>
      <p:sp>
        <p:nvSpPr>
          <p:cNvPr id="9" name="TextBox 8">
            <a:extLst>
              <a:ext uri="{FF2B5EF4-FFF2-40B4-BE49-F238E27FC236}">
                <a16:creationId xmlns:a16="http://schemas.microsoft.com/office/drawing/2014/main" id="{0F56559C-050A-D445-B78C-C5A89B4491A9}"/>
              </a:ext>
            </a:extLst>
          </p:cNvPr>
          <p:cNvSpPr txBox="1"/>
          <p:nvPr/>
        </p:nvSpPr>
        <p:spPr>
          <a:xfrm>
            <a:off x="2495600" y="1595749"/>
            <a:ext cx="6912768" cy="830997"/>
          </a:xfrm>
          <a:prstGeom prst="rect">
            <a:avLst/>
          </a:prstGeom>
          <a:noFill/>
        </p:spPr>
        <p:txBody>
          <a:bodyPr wrap="square" rtlCol="0">
            <a:spAutoFit/>
          </a:bodyPr>
          <a:lstStyle/>
          <a:p>
            <a:pPr algn="ctr"/>
            <a:r>
              <a:rPr lang="en-GB" sz="4800" dirty="0">
                <a:latin typeface="Trebuchet MS" panose="020B0703020202090204" pitchFamily="34" charset="0"/>
              </a:rPr>
              <a:t>(          )</a:t>
            </a:r>
          </a:p>
        </p:txBody>
      </p:sp>
    </p:spTree>
    <p:extLst>
      <p:ext uri="{BB962C8B-B14F-4D97-AF65-F5344CB8AC3E}">
        <p14:creationId xmlns:p14="http://schemas.microsoft.com/office/powerpoint/2010/main" val="53973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F545112-BA92-BB47-AA4C-700CDF467C6D}"/>
              </a:ext>
            </a:extLst>
          </p:cNvPr>
          <p:cNvSpPr txBox="1"/>
          <p:nvPr/>
        </p:nvSpPr>
        <p:spPr>
          <a:xfrm>
            <a:off x="1881264" y="575608"/>
            <a:ext cx="7605800" cy="430887"/>
          </a:xfrm>
          <a:prstGeom prst="rect">
            <a:avLst/>
          </a:prstGeom>
          <a:noFill/>
        </p:spPr>
        <p:txBody>
          <a:bodyPr wrap="none" rtlCol="0">
            <a:spAutoFit/>
          </a:bodyPr>
          <a:lstStyle/>
          <a:p>
            <a:r>
              <a:rPr lang="en-US" sz="2200" dirty="0">
                <a:latin typeface="Trebuchet MS" panose="020B0703020202090204" pitchFamily="34" charset="0"/>
              </a:rPr>
              <a:t>Exam Questions: (Yes there is exam questions for BODMAS)</a:t>
            </a:r>
          </a:p>
        </p:txBody>
      </p:sp>
      <p:sp>
        <p:nvSpPr>
          <p:cNvPr id="12" name="TextBox 11">
            <a:extLst>
              <a:ext uri="{FF2B5EF4-FFF2-40B4-BE49-F238E27FC236}">
                <a16:creationId xmlns:a16="http://schemas.microsoft.com/office/drawing/2014/main" id="{DECB8A80-73E7-F741-823D-CB9B9EB42F93}"/>
              </a:ext>
            </a:extLst>
          </p:cNvPr>
          <p:cNvSpPr txBox="1"/>
          <p:nvPr/>
        </p:nvSpPr>
        <p:spPr>
          <a:xfrm>
            <a:off x="889699" y="1470258"/>
            <a:ext cx="7873024" cy="1785104"/>
          </a:xfrm>
          <a:prstGeom prst="rect">
            <a:avLst/>
          </a:prstGeom>
          <a:noFill/>
        </p:spPr>
        <p:txBody>
          <a:bodyPr wrap="square" rtlCol="0">
            <a:spAutoFit/>
          </a:bodyPr>
          <a:lstStyle/>
          <a:p>
            <a:r>
              <a:rPr lang="en-US" sz="2200" dirty="0">
                <a:latin typeface="Trebuchet MS" panose="020B0703020202090204" pitchFamily="34" charset="0"/>
              </a:rPr>
              <a:t>Example 1:  Finlay tries the following question</a:t>
            </a:r>
          </a:p>
          <a:p>
            <a:endParaRPr lang="en-US" sz="2200" dirty="0">
              <a:latin typeface="Trebuchet MS" panose="020B0703020202090204" pitchFamily="34" charset="0"/>
            </a:endParaRPr>
          </a:p>
          <a:p>
            <a:pPr algn="ctr"/>
            <a:r>
              <a:rPr lang="en-US" sz="2200" dirty="0">
                <a:latin typeface="Trebuchet MS" panose="020B0703020202090204" pitchFamily="34" charset="0"/>
              </a:rPr>
              <a:t>5.4 x 6 – 3</a:t>
            </a:r>
          </a:p>
          <a:p>
            <a:endParaRPr lang="en-US" sz="2200" dirty="0">
              <a:latin typeface="Trebuchet MS" panose="020B0703020202090204" pitchFamily="34" charset="0"/>
            </a:endParaRPr>
          </a:p>
          <a:p>
            <a:r>
              <a:rPr lang="en-US" sz="2200" dirty="0">
                <a:latin typeface="Trebuchet MS" panose="020B0703020202090204" pitchFamily="34" charset="0"/>
              </a:rPr>
              <a:t>Finlay says the answer is 16.2, is he correct?</a:t>
            </a:r>
          </a:p>
        </p:txBody>
      </p:sp>
      <p:sp>
        <p:nvSpPr>
          <p:cNvPr id="13" name="TextBox 12">
            <a:extLst>
              <a:ext uri="{FF2B5EF4-FFF2-40B4-BE49-F238E27FC236}">
                <a16:creationId xmlns:a16="http://schemas.microsoft.com/office/drawing/2014/main" id="{4B3BF766-5F69-324C-A6FA-FFC4DE102739}"/>
              </a:ext>
            </a:extLst>
          </p:cNvPr>
          <p:cNvSpPr txBox="1"/>
          <p:nvPr/>
        </p:nvSpPr>
        <p:spPr>
          <a:xfrm>
            <a:off x="889699" y="4041767"/>
            <a:ext cx="7873024" cy="1785104"/>
          </a:xfrm>
          <a:prstGeom prst="rect">
            <a:avLst/>
          </a:prstGeom>
          <a:noFill/>
        </p:spPr>
        <p:txBody>
          <a:bodyPr wrap="square" rtlCol="0">
            <a:spAutoFit/>
          </a:bodyPr>
          <a:lstStyle/>
          <a:p>
            <a:r>
              <a:rPr lang="en-US" sz="2200" dirty="0">
                <a:latin typeface="Trebuchet MS" panose="020B0703020202090204" pitchFamily="34" charset="0"/>
              </a:rPr>
              <a:t>Example 2:  Sara tries the following question</a:t>
            </a:r>
          </a:p>
          <a:p>
            <a:endParaRPr lang="en-US" sz="2200" dirty="0">
              <a:latin typeface="Trebuchet MS" panose="020B0703020202090204" pitchFamily="34" charset="0"/>
            </a:endParaRPr>
          </a:p>
          <a:p>
            <a:pPr algn="ctr"/>
            <a:r>
              <a:rPr lang="en-US" sz="2200" dirty="0">
                <a:latin typeface="Trebuchet MS" panose="020B0703020202090204" pitchFamily="34" charset="0"/>
              </a:rPr>
              <a:t>(4 – 2.4) x 10</a:t>
            </a:r>
            <a:r>
              <a:rPr lang="en-US" sz="2200" baseline="30000" dirty="0">
                <a:latin typeface="Trebuchet MS" panose="020B0703020202090204" pitchFamily="34" charset="0"/>
              </a:rPr>
              <a:t>2</a:t>
            </a:r>
            <a:r>
              <a:rPr lang="en-US" sz="2200" dirty="0">
                <a:latin typeface="Trebuchet MS" panose="020B0703020202090204" pitchFamily="34" charset="0"/>
              </a:rPr>
              <a:t> - 23</a:t>
            </a:r>
          </a:p>
          <a:p>
            <a:endParaRPr lang="en-US" sz="2200" dirty="0">
              <a:latin typeface="Trebuchet MS" panose="020B0703020202090204" pitchFamily="34" charset="0"/>
            </a:endParaRPr>
          </a:p>
          <a:p>
            <a:r>
              <a:rPr lang="en-US" sz="2200" dirty="0">
                <a:latin typeface="Trebuchet MS" panose="020B0703020202090204" pitchFamily="34" charset="0"/>
              </a:rPr>
              <a:t>Sara says the answer is 137, is she correct?</a:t>
            </a:r>
          </a:p>
        </p:txBody>
      </p:sp>
    </p:spTree>
    <p:extLst>
      <p:ext uri="{BB962C8B-B14F-4D97-AF65-F5344CB8AC3E}">
        <p14:creationId xmlns:p14="http://schemas.microsoft.com/office/powerpoint/2010/main" val="15213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F545112-BA92-BB47-AA4C-700CDF467C6D}"/>
              </a:ext>
            </a:extLst>
          </p:cNvPr>
          <p:cNvSpPr txBox="1"/>
          <p:nvPr/>
        </p:nvSpPr>
        <p:spPr>
          <a:xfrm>
            <a:off x="1881264" y="575608"/>
            <a:ext cx="2270173" cy="430887"/>
          </a:xfrm>
          <a:prstGeom prst="rect">
            <a:avLst/>
          </a:prstGeom>
          <a:noFill/>
        </p:spPr>
        <p:txBody>
          <a:bodyPr wrap="none" rtlCol="0">
            <a:spAutoFit/>
          </a:bodyPr>
          <a:lstStyle/>
          <a:p>
            <a:r>
              <a:rPr lang="en-US" sz="2200" dirty="0">
                <a:latin typeface="Trebuchet MS" panose="020B0703020202090204" pitchFamily="34" charset="0"/>
              </a:rPr>
              <a:t>Exam Questions:</a:t>
            </a:r>
          </a:p>
        </p:txBody>
      </p:sp>
      <p:sp>
        <p:nvSpPr>
          <p:cNvPr id="6" name="TextBox 5">
            <a:extLst>
              <a:ext uri="{FF2B5EF4-FFF2-40B4-BE49-F238E27FC236}">
                <a16:creationId xmlns:a16="http://schemas.microsoft.com/office/drawing/2014/main" id="{50BDA7E3-DCEE-0649-8AB2-71E14F8DC3BF}"/>
              </a:ext>
            </a:extLst>
          </p:cNvPr>
          <p:cNvSpPr txBox="1"/>
          <p:nvPr/>
        </p:nvSpPr>
        <p:spPr>
          <a:xfrm>
            <a:off x="745151" y="1466986"/>
            <a:ext cx="2294667" cy="369332"/>
          </a:xfrm>
          <a:prstGeom prst="rect">
            <a:avLst/>
          </a:prstGeom>
          <a:noFill/>
        </p:spPr>
        <p:txBody>
          <a:bodyPr wrap="none" rtlCol="0">
            <a:spAutoFit/>
          </a:bodyPr>
          <a:lstStyle/>
          <a:p>
            <a:r>
              <a:rPr lang="en-US" b="1" dirty="0"/>
              <a:t>N5 Apps – 2018 P1 Q6</a:t>
            </a:r>
          </a:p>
        </p:txBody>
      </p:sp>
      <p:pic>
        <p:nvPicPr>
          <p:cNvPr id="4" name="Picture 3">
            <a:extLst>
              <a:ext uri="{FF2B5EF4-FFF2-40B4-BE49-F238E27FC236}">
                <a16:creationId xmlns:a16="http://schemas.microsoft.com/office/drawing/2014/main" id="{62DE5D8C-1166-BA45-8A83-170B084302C7}"/>
              </a:ext>
            </a:extLst>
          </p:cNvPr>
          <p:cNvPicPr>
            <a:picLocks noChangeAspect="1"/>
          </p:cNvPicPr>
          <p:nvPr/>
        </p:nvPicPr>
        <p:blipFill>
          <a:blip r:embed="rId4"/>
          <a:stretch>
            <a:fillRect/>
          </a:stretch>
        </p:blipFill>
        <p:spPr>
          <a:xfrm>
            <a:off x="1571840" y="2148431"/>
            <a:ext cx="9144000" cy="2146300"/>
          </a:xfrm>
          <a:prstGeom prst="rect">
            <a:avLst/>
          </a:prstGeom>
        </p:spPr>
      </p:pic>
    </p:spTree>
    <p:extLst>
      <p:ext uri="{BB962C8B-B14F-4D97-AF65-F5344CB8AC3E}">
        <p14:creationId xmlns:p14="http://schemas.microsoft.com/office/powerpoint/2010/main" val="2721153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F545112-BA92-BB47-AA4C-700CDF467C6D}"/>
              </a:ext>
            </a:extLst>
          </p:cNvPr>
          <p:cNvSpPr txBox="1"/>
          <p:nvPr/>
        </p:nvSpPr>
        <p:spPr>
          <a:xfrm>
            <a:off x="1881264" y="575608"/>
            <a:ext cx="2270173" cy="430887"/>
          </a:xfrm>
          <a:prstGeom prst="rect">
            <a:avLst/>
          </a:prstGeom>
          <a:noFill/>
        </p:spPr>
        <p:txBody>
          <a:bodyPr wrap="none" rtlCol="0">
            <a:spAutoFit/>
          </a:bodyPr>
          <a:lstStyle/>
          <a:p>
            <a:r>
              <a:rPr lang="en-US" sz="2200" dirty="0">
                <a:latin typeface="Trebuchet MS" panose="020B0703020202090204" pitchFamily="34" charset="0"/>
              </a:rPr>
              <a:t>Exam Questions:</a:t>
            </a:r>
          </a:p>
        </p:txBody>
      </p:sp>
      <p:pic>
        <p:nvPicPr>
          <p:cNvPr id="5" name="Picture 4">
            <a:extLst>
              <a:ext uri="{FF2B5EF4-FFF2-40B4-BE49-F238E27FC236}">
                <a16:creationId xmlns:a16="http://schemas.microsoft.com/office/drawing/2014/main" id="{378DE104-09F4-F241-95FB-87A602C9F6D9}"/>
              </a:ext>
            </a:extLst>
          </p:cNvPr>
          <p:cNvPicPr>
            <a:picLocks noChangeAspect="1"/>
          </p:cNvPicPr>
          <p:nvPr/>
        </p:nvPicPr>
        <p:blipFill>
          <a:blip r:embed="rId4"/>
          <a:stretch>
            <a:fillRect/>
          </a:stretch>
        </p:blipFill>
        <p:spPr>
          <a:xfrm>
            <a:off x="1275168" y="2077594"/>
            <a:ext cx="9144000" cy="1574800"/>
          </a:xfrm>
          <a:prstGeom prst="rect">
            <a:avLst/>
          </a:prstGeom>
        </p:spPr>
      </p:pic>
    </p:spTree>
    <p:extLst>
      <p:ext uri="{BB962C8B-B14F-4D97-AF65-F5344CB8AC3E}">
        <p14:creationId xmlns:p14="http://schemas.microsoft.com/office/powerpoint/2010/main" val="3656541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F545112-BA92-BB47-AA4C-700CDF467C6D}"/>
              </a:ext>
            </a:extLst>
          </p:cNvPr>
          <p:cNvSpPr txBox="1"/>
          <p:nvPr/>
        </p:nvSpPr>
        <p:spPr>
          <a:xfrm>
            <a:off x="1881264" y="575608"/>
            <a:ext cx="2270173" cy="430887"/>
          </a:xfrm>
          <a:prstGeom prst="rect">
            <a:avLst/>
          </a:prstGeom>
          <a:noFill/>
        </p:spPr>
        <p:txBody>
          <a:bodyPr wrap="none" rtlCol="0">
            <a:spAutoFit/>
          </a:bodyPr>
          <a:lstStyle/>
          <a:p>
            <a:r>
              <a:rPr lang="en-US" sz="2200" dirty="0">
                <a:latin typeface="Trebuchet MS" panose="020B0703020202090204" pitchFamily="34" charset="0"/>
              </a:rPr>
              <a:t>Exam Questions:</a:t>
            </a:r>
          </a:p>
        </p:txBody>
      </p:sp>
      <p:sp>
        <p:nvSpPr>
          <p:cNvPr id="5" name="TextBox 4">
            <a:extLst>
              <a:ext uri="{FF2B5EF4-FFF2-40B4-BE49-F238E27FC236}">
                <a16:creationId xmlns:a16="http://schemas.microsoft.com/office/drawing/2014/main" id="{74807FEB-8B9F-D542-AE6A-FB471D70FD14}"/>
              </a:ext>
            </a:extLst>
          </p:cNvPr>
          <p:cNvSpPr txBox="1"/>
          <p:nvPr/>
        </p:nvSpPr>
        <p:spPr>
          <a:xfrm>
            <a:off x="735755" y="1464554"/>
            <a:ext cx="5278784" cy="1785104"/>
          </a:xfrm>
          <a:prstGeom prst="rect">
            <a:avLst/>
          </a:prstGeom>
          <a:noFill/>
        </p:spPr>
        <p:txBody>
          <a:bodyPr wrap="square" rtlCol="0">
            <a:spAutoFit/>
          </a:bodyPr>
          <a:lstStyle/>
          <a:p>
            <a:r>
              <a:rPr lang="en-US" sz="2200" dirty="0"/>
              <a:t>Q1. Gary is doing the the following question</a:t>
            </a:r>
          </a:p>
          <a:p>
            <a:endParaRPr lang="en-US" sz="2200" dirty="0"/>
          </a:p>
          <a:p>
            <a:pPr algn="ctr"/>
            <a:r>
              <a:rPr lang="en-US" sz="2200" dirty="0"/>
              <a:t>3.3 x 4 + 2</a:t>
            </a:r>
          </a:p>
          <a:p>
            <a:pPr algn="ctr"/>
            <a:endParaRPr lang="en-US" sz="2200" dirty="0"/>
          </a:p>
          <a:p>
            <a:r>
              <a:rPr lang="en-US" sz="2200" dirty="0"/>
              <a:t>He thinks the answer is 25.6, is he correct?</a:t>
            </a:r>
          </a:p>
        </p:txBody>
      </p:sp>
      <p:sp>
        <p:nvSpPr>
          <p:cNvPr id="4" name="Rounded Rectangle 3">
            <a:extLst>
              <a:ext uri="{FF2B5EF4-FFF2-40B4-BE49-F238E27FC236}">
                <a16:creationId xmlns:a16="http://schemas.microsoft.com/office/drawing/2014/main" id="{778E4E89-A75B-4245-84EA-31101C157997}"/>
              </a:ext>
            </a:extLst>
          </p:cNvPr>
          <p:cNvSpPr/>
          <p:nvPr/>
        </p:nvSpPr>
        <p:spPr>
          <a:xfrm>
            <a:off x="669073" y="1285215"/>
            <a:ext cx="5326613" cy="21437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C3EBB550-DECB-C643-B530-CE10D2039C50}"/>
              </a:ext>
            </a:extLst>
          </p:cNvPr>
          <p:cNvSpPr/>
          <p:nvPr/>
        </p:nvSpPr>
        <p:spPr>
          <a:xfrm>
            <a:off x="6177462" y="1285214"/>
            <a:ext cx="5326613" cy="21437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D25A3CB-2478-094B-B890-CBB65A80BF8B}"/>
              </a:ext>
            </a:extLst>
          </p:cNvPr>
          <p:cNvSpPr/>
          <p:nvPr/>
        </p:nvSpPr>
        <p:spPr>
          <a:xfrm>
            <a:off x="669073" y="3791753"/>
            <a:ext cx="5326613" cy="21437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1A2B95E-BFFC-4842-A59E-1460C41C8C59}"/>
              </a:ext>
            </a:extLst>
          </p:cNvPr>
          <p:cNvSpPr/>
          <p:nvPr/>
        </p:nvSpPr>
        <p:spPr>
          <a:xfrm>
            <a:off x="6177462" y="3791752"/>
            <a:ext cx="5326613" cy="21437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294BCE6-5A13-F740-954C-2B4007D04282}"/>
              </a:ext>
            </a:extLst>
          </p:cNvPr>
          <p:cNvSpPr txBox="1"/>
          <p:nvPr/>
        </p:nvSpPr>
        <p:spPr>
          <a:xfrm>
            <a:off x="6244143" y="1437051"/>
            <a:ext cx="5278784" cy="1785104"/>
          </a:xfrm>
          <a:prstGeom prst="rect">
            <a:avLst/>
          </a:prstGeom>
          <a:noFill/>
        </p:spPr>
        <p:txBody>
          <a:bodyPr wrap="square" rtlCol="0">
            <a:spAutoFit/>
          </a:bodyPr>
          <a:lstStyle/>
          <a:p>
            <a:r>
              <a:rPr lang="en-US" sz="2200" dirty="0"/>
              <a:t>Q2. Jane is doing the the following question</a:t>
            </a:r>
          </a:p>
          <a:p>
            <a:endParaRPr lang="en-US" sz="2200" dirty="0"/>
          </a:p>
          <a:p>
            <a:pPr algn="ctr"/>
            <a:r>
              <a:rPr lang="en-US" sz="2200" dirty="0"/>
              <a:t>2</a:t>
            </a:r>
            <a:r>
              <a:rPr lang="en-US" sz="2200" baseline="30000" dirty="0"/>
              <a:t>3</a:t>
            </a:r>
            <a:r>
              <a:rPr lang="en-US" sz="2200" dirty="0"/>
              <a:t> - 3.2 x 2</a:t>
            </a:r>
          </a:p>
          <a:p>
            <a:pPr algn="ctr"/>
            <a:endParaRPr lang="en-US" sz="2200" dirty="0"/>
          </a:p>
          <a:p>
            <a:r>
              <a:rPr lang="en-US" sz="2200" dirty="0"/>
              <a:t>She thinks the answer is 9.6, is she correct?</a:t>
            </a:r>
          </a:p>
        </p:txBody>
      </p:sp>
      <p:sp>
        <p:nvSpPr>
          <p:cNvPr id="13" name="TextBox 12">
            <a:extLst>
              <a:ext uri="{FF2B5EF4-FFF2-40B4-BE49-F238E27FC236}">
                <a16:creationId xmlns:a16="http://schemas.microsoft.com/office/drawing/2014/main" id="{82BB41ED-C274-C447-992E-7450C1A7C9BD}"/>
              </a:ext>
            </a:extLst>
          </p:cNvPr>
          <p:cNvSpPr txBox="1"/>
          <p:nvPr/>
        </p:nvSpPr>
        <p:spPr>
          <a:xfrm>
            <a:off x="735755" y="3971092"/>
            <a:ext cx="5278784" cy="1785104"/>
          </a:xfrm>
          <a:prstGeom prst="rect">
            <a:avLst/>
          </a:prstGeom>
          <a:noFill/>
        </p:spPr>
        <p:txBody>
          <a:bodyPr wrap="square" rtlCol="0">
            <a:spAutoFit/>
          </a:bodyPr>
          <a:lstStyle/>
          <a:p>
            <a:r>
              <a:rPr lang="en-US" sz="2200" dirty="0"/>
              <a:t>Q3. Karen is doing the the following question</a:t>
            </a:r>
          </a:p>
          <a:p>
            <a:endParaRPr lang="en-US" sz="2200" dirty="0"/>
          </a:p>
          <a:p>
            <a:pPr algn="ctr"/>
            <a:r>
              <a:rPr lang="en-US" sz="2200" dirty="0"/>
              <a:t>(4.5 x 2)</a:t>
            </a:r>
            <a:r>
              <a:rPr lang="en-US" sz="2200" baseline="30000" dirty="0"/>
              <a:t>2</a:t>
            </a:r>
            <a:r>
              <a:rPr lang="en-US" sz="2200" dirty="0"/>
              <a:t> – 30.5</a:t>
            </a:r>
          </a:p>
          <a:p>
            <a:pPr algn="ctr"/>
            <a:endParaRPr lang="en-US" sz="2200" dirty="0"/>
          </a:p>
          <a:p>
            <a:r>
              <a:rPr lang="en-US" sz="2200" dirty="0"/>
              <a:t>She thinks the answer is 50.5, is she correct?</a:t>
            </a:r>
          </a:p>
        </p:txBody>
      </p:sp>
      <p:sp>
        <p:nvSpPr>
          <p:cNvPr id="14" name="TextBox 13">
            <a:extLst>
              <a:ext uri="{FF2B5EF4-FFF2-40B4-BE49-F238E27FC236}">
                <a16:creationId xmlns:a16="http://schemas.microsoft.com/office/drawing/2014/main" id="{468E929C-5E5F-A849-AB9A-E01596FFB03D}"/>
              </a:ext>
            </a:extLst>
          </p:cNvPr>
          <p:cNvSpPr txBox="1"/>
          <p:nvPr/>
        </p:nvSpPr>
        <p:spPr>
          <a:xfrm>
            <a:off x="6244143" y="4052342"/>
            <a:ext cx="5278784" cy="1446550"/>
          </a:xfrm>
          <a:prstGeom prst="rect">
            <a:avLst/>
          </a:prstGeom>
          <a:noFill/>
        </p:spPr>
        <p:txBody>
          <a:bodyPr wrap="square" rtlCol="0">
            <a:spAutoFit/>
          </a:bodyPr>
          <a:lstStyle/>
          <a:p>
            <a:r>
              <a:rPr lang="en-US" sz="2200" dirty="0"/>
              <a:t>Q4. Gary is doing the the following question</a:t>
            </a:r>
          </a:p>
          <a:p>
            <a:endParaRPr lang="en-US" sz="2200" dirty="0"/>
          </a:p>
          <a:p>
            <a:pPr algn="ctr"/>
            <a:r>
              <a:rPr lang="en-US" sz="2200" dirty="0"/>
              <a:t>3.1 x 10 – (3 x 3 -2)</a:t>
            </a:r>
          </a:p>
          <a:p>
            <a:r>
              <a:rPr lang="en-US" sz="2200" dirty="0"/>
              <a:t>He thinks the answer is 82, is he correct?</a:t>
            </a:r>
          </a:p>
        </p:txBody>
      </p:sp>
    </p:spTree>
    <p:extLst>
      <p:ext uri="{BB962C8B-B14F-4D97-AF65-F5344CB8AC3E}">
        <p14:creationId xmlns:p14="http://schemas.microsoft.com/office/powerpoint/2010/main" val="2486629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F545112-BA92-BB47-AA4C-700CDF467C6D}"/>
              </a:ext>
            </a:extLst>
          </p:cNvPr>
          <p:cNvSpPr txBox="1"/>
          <p:nvPr/>
        </p:nvSpPr>
        <p:spPr>
          <a:xfrm>
            <a:off x="1881264" y="575608"/>
            <a:ext cx="2270173" cy="430887"/>
          </a:xfrm>
          <a:prstGeom prst="rect">
            <a:avLst/>
          </a:prstGeom>
          <a:noFill/>
        </p:spPr>
        <p:txBody>
          <a:bodyPr wrap="none" rtlCol="0">
            <a:spAutoFit/>
          </a:bodyPr>
          <a:lstStyle/>
          <a:p>
            <a:r>
              <a:rPr lang="en-US" sz="2200" dirty="0">
                <a:latin typeface="Trebuchet MS" panose="020B0703020202090204" pitchFamily="34" charset="0"/>
              </a:rPr>
              <a:t>Exam Questions:</a:t>
            </a:r>
          </a:p>
        </p:txBody>
      </p:sp>
      <p:sp>
        <p:nvSpPr>
          <p:cNvPr id="5" name="TextBox 4">
            <a:extLst>
              <a:ext uri="{FF2B5EF4-FFF2-40B4-BE49-F238E27FC236}">
                <a16:creationId xmlns:a16="http://schemas.microsoft.com/office/drawing/2014/main" id="{74807FEB-8B9F-D542-AE6A-FB471D70FD14}"/>
              </a:ext>
            </a:extLst>
          </p:cNvPr>
          <p:cNvSpPr txBox="1"/>
          <p:nvPr/>
        </p:nvSpPr>
        <p:spPr>
          <a:xfrm>
            <a:off x="735755" y="1464554"/>
            <a:ext cx="5278784" cy="1785104"/>
          </a:xfrm>
          <a:prstGeom prst="rect">
            <a:avLst/>
          </a:prstGeom>
          <a:noFill/>
        </p:spPr>
        <p:txBody>
          <a:bodyPr wrap="square" rtlCol="0">
            <a:spAutoFit/>
          </a:bodyPr>
          <a:lstStyle/>
          <a:p>
            <a:r>
              <a:rPr lang="en-US" sz="2200" dirty="0"/>
              <a:t>Q1. Gary is doing the the following question</a:t>
            </a:r>
          </a:p>
          <a:p>
            <a:endParaRPr lang="en-US" sz="2200" dirty="0"/>
          </a:p>
          <a:p>
            <a:pPr algn="ctr"/>
            <a:r>
              <a:rPr lang="en-US" sz="2200" dirty="0"/>
              <a:t>3.3 x 4 + 2</a:t>
            </a:r>
          </a:p>
          <a:p>
            <a:pPr algn="ctr"/>
            <a:endParaRPr lang="en-US" sz="2200" dirty="0"/>
          </a:p>
          <a:p>
            <a:r>
              <a:rPr lang="en-US" sz="2200" dirty="0"/>
              <a:t>He thinks the answer is 25.6, is he correct?</a:t>
            </a:r>
          </a:p>
        </p:txBody>
      </p:sp>
      <p:sp>
        <p:nvSpPr>
          <p:cNvPr id="4" name="Rounded Rectangle 3">
            <a:extLst>
              <a:ext uri="{FF2B5EF4-FFF2-40B4-BE49-F238E27FC236}">
                <a16:creationId xmlns:a16="http://schemas.microsoft.com/office/drawing/2014/main" id="{778E4E89-A75B-4245-84EA-31101C157997}"/>
              </a:ext>
            </a:extLst>
          </p:cNvPr>
          <p:cNvSpPr/>
          <p:nvPr/>
        </p:nvSpPr>
        <p:spPr>
          <a:xfrm>
            <a:off x="669073" y="1285215"/>
            <a:ext cx="5326613" cy="21437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C3EBB550-DECB-C643-B530-CE10D2039C50}"/>
              </a:ext>
            </a:extLst>
          </p:cNvPr>
          <p:cNvSpPr/>
          <p:nvPr/>
        </p:nvSpPr>
        <p:spPr>
          <a:xfrm>
            <a:off x="6177462" y="1285214"/>
            <a:ext cx="5326613" cy="21437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D25A3CB-2478-094B-B890-CBB65A80BF8B}"/>
              </a:ext>
            </a:extLst>
          </p:cNvPr>
          <p:cNvSpPr/>
          <p:nvPr/>
        </p:nvSpPr>
        <p:spPr>
          <a:xfrm>
            <a:off x="669073" y="3791753"/>
            <a:ext cx="5326613" cy="21437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1A2B95E-BFFC-4842-A59E-1460C41C8C59}"/>
              </a:ext>
            </a:extLst>
          </p:cNvPr>
          <p:cNvSpPr/>
          <p:nvPr/>
        </p:nvSpPr>
        <p:spPr>
          <a:xfrm>
            <a:off x="6177462" y="3791752"/>
            <a:ext cx="5326613" cy="21437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294BCE6-5A13-F740-954C-2B4007D04282}"/>
              </a:ext>
            </a:extLst>
          </p:cNvPr>
          <p:cNvSpPr txBox="1"/>
          <p:nvPr/>
        </p:nvSpPr>
        <p:spPr>
          <a:xfrm>
            <a:off x="6244143" y="1437051"/>
            <a:ext cx="5278784" cy="1785104"/>
          </a:xfrm>
          <a:prstGeom prst="rect">
            <a:avLst/>
          </a:prstGeom>
          <a:noFill/>
        </p:spPr>
        <p:txBody>
          <a:bodyPr wrap="square" rtlCol="0">
            <a:spAutoFit/>
          </a:bodyPr>
          <a:lstStyle/>
          <a:p>
            <a:r>
              <a:rPr lang="en-US" sz="2200" dirty="0"/>
              <a:t>Q2. Jane is doing the the following question</a:t>
            </a:r>
          </a:p>
          <a:p>
            <a:endParaRPr lang="en-US" sz="2200" dirty="0"/>
          </a:p>
          <a:p>
            <a:pPr algn="ctr"/>
            <a:r>
              <a:rPr lang="en-US" sz="2200" dirty="0"/>
              <a:t>2</a:t>
            </a:r>
            <a:r>
              <a:rPr lang="en-US" sz="2200" baseline="30000" dirty="0"/>
              <a:t>3</a:t>
            </a:r>
            <a:r>
              <a:rPr lang="en-US" sz="2200" dirty="0"/>
              <a:t> - 3.2 x 2</a:t>
            </a:r>
          </a:p>
          <a:p>
            <a:pPr algn="ctr"/>
            <a:endParaRPr lang="en-US" sz="2200" dirty="0"/>
          </a:p>
          <a:p>
            <a:r>
              <a:rPr lang="en-US" sz="2200" dirty="0"/>
              <a:t>She thinks the answer is 9.6, is she correct?</a:t>
            </a:r>
          </a:p>
        </p:txBody>
      </p:sp>
      <p:sp>
        <p:nvSpPr>
          <p:cNvPr id="13" name="TextBox 12">
            <a:extLst>
              <a:ext uri="{FF2B5EF4-FFF2-40B4-BE49-F238E27FC236}">
                <a16:creationId xmlns:a16="http://schemas.microsoft.com/office/drawing/2014/main" id="{82BB41ED-C274-C447-992E-7450C1A7C9BD}"/>
              </a:ext>
            </a:extLst>
          </p:cNvPr>
          <p:cNvSpPr txBox="1"/>
          <p:nvPr/>
        </p:nvSpPr>
        <p:spPr>
          <a:xfrm>
            <a:off x="735755" y="3971092"/>
            <a:ext cx="5278784" cy="1785104"/>
          </a:xfrm>
          <a:prstGeom prst="rect">
            <a:avLst/>
          </a:prstGeom>
          <a:noFill/>
        </p:spPr>
        <p:txBody>
          <a:bodyPr wrap="square" rtlCol="0">
            <a:spAutoFit/>
          </a:bodyPr>
          <a:lstStyle/>
          <a:p>
            <a:r>
              <a:rPr lang="en-US" sz="2200" dirty="0"/>
              <a:t>Q3. Karen is doing the the following question</a:t>
            </a:r>
          </a:p>
          <a:p>
            <a:endParaRPr lang="en-US" sz="2200" dirty="0"/>
          </a:p>
          <a:p>
            <a:pPr algn="ctr"/>
            <a:r>
              <a:rPr lang="en-US" sz="2200" dirty="0"/>
              <a:t>(4.5 x 2)</a:t>
            </a:r>
            <a:r>
              <a:rPr lang="en-US" sz="2200" baseline="30000" dirty="0"/>
              <a:t>2</a:t>
            </a:r>
            <a:r>
              <a:rPr lang="en-US" sz="2200" dirty="0"/>
              <a:t> – 30.5</a:t>
            </a:r>
          </a:p>
          <a:p>
            <a:pPr algn="ctr"/>
            <a:endParaRPr lang="en-US" sz="2200" dirty="0"/>
          </a:p>
          <a:p>
            <a:r>
              <a:rPr lang="en-US" sz="2200" dirty="0"/>
              <a:t>She thinks the answer is 50.5, is she correct?</a:t>
            </a:r>
          </a:p>
        </p:txBody>
      </p:sp>
      <p:sp>
        <p:nvSpPr>
          <p:cNvPr id="14" name="TextBox 13">
            <a:extLst>
              <a:ext uri="{FF2B5EF4-FFF2-40B4-BE49-F238E27FC236}">
                <a16:creationId xmlns:a16="http://schemas.microsoft.com/office/drawing/2014/main" id="{468E929C-5E5F-A849-AB9A-E01596FFB03D}"/>
              </a:ext>
            </a:extLst>
          </p:cNvPr>
          <p:cNvSpPr txBox="1"/>
          <p:nvPr/>
        </p:nvSpPr>
        <p:spPr>
          <a:xfrm>
            <a:off x="6244143" y="4052342"/>
            <a:ext cx="5278784" cy="1446550"/>
          </a:xfrm>
          <a:prstGeom prst="rect">
            <a:avLst/>
          </a:prstGeom>
          <a:noFill/>
        </p:spPr>
        <p:txBody>
          <a:bodyPr wrap="square" rtlCol="0">
            <a:spAutoFit/>
          </a:bodyPr>
          <a:lstStyle/>
          <a:p>
            <a:r>
              <a:rPr lang="en-US" sz="2200" dirty="0"/>
              <a:t>Q4. Gary is doing the the following question</a:t>
            </a:r>
          </a:p>
          <a:p>
            <a:endParaRPr lang="en-US" sz="2200" dirty="0"/>
          </a:p>
          <a:p>
            <a:pPr algn="ctr"/>
            <a:r>
              <a:rPr lang="en-US" sz="2200" dirty="0"/>
              <a:t>3.1 x 10 – (3 x 3 -2)</a:t>
            </a:r>
          </a:p>
          <a:p>
            <a:r>
              <a:rPr lang="en-US" sz="2200" dirty="0"/>
              <a:t>He thinks the answer is 82, is he correct?</a:t>
            </a:r>
          </a:p>
        </p:txBody>
      </p:sp>
      <p:sp>
        <p:nvSpPr>
          <p:cNvPr id="6" name="TextBox 5">
            <a:extLst>
              <a:ext uri="{FF2B5EF4-FFF2-40B4-BE49-F238E27FC236}">
                <a16:creationId xmlns:a16="http://schemas.microsoft.com/office/drawing/2014/main" id="{E53FCB62-AD4C-8B44-9B32-64EBB4472F43}"/>
              </a:ext>
            </a:extLst>
          </p:cNvPr>
          <p:cNvSpPr txBox="1"/>
          <p:nvPr/>
        </p:nvSpPr>
        <p:spPr>
          <a:xfrm>
            <a:off x="4367222" y="2126273"/>
            <a:ext cx="1229054" cy="461665"/>
          </a:xfrm>
          <a:prstGeom prst="rect">
            <a:avLst/>
          </a:prstGeom>
          <a:noFill/>
        </p:spPr>
        <p:txBody>
          <a:bodyPr wrap="none" rtlCol="0">
            <a:spAutoFit/>
          </a:bodyPr>
          <a:lstStyle/>
          <a:p>
            <a:r>
              <a:rPr lang="en-US" sz="2400" u="sng" dirty="0">
                <a:solidFill>
                  <a:srgbClr val="FF0000"/>
                </a:solidFill>
              </a:rPr>
              <a:t>No, 15.2</a:t>
            </a:r>
          </a:p>
        </p:txBody>
      </p:sp>
      <p:sp>
        <p:nvSpPr>
          <p:cNvPr id="16" name="TextBox 15">
            <a:extLst>
              <a:ext uri="{FF2B5EF4-FFF2-40B4-BE49-F238E27FC236}">
                <a16:creationId xmlns:a16="http://schemas.microsoft.com/office/drawing/2014/main" id="{5107BC0F-C790-5A47-960A-AFA8E76D2206}"/>
              </a:ext>
            </a:extLst>
          </p:cNvPr>
          <p:cNvSpPr txBox="1"/>
          <p:nvPr/>
        </p:nvSpPr>
        <p:spPr>
          <a:xfrm>
            <a:off x="10030538" y="2098770"/>
            <a:ext cx="1073564" cy="461665"/>
          </a:xfrm>
          <a:prstGeom prst="rect">
            <a:avLst/>
          </a:prstGeom>
          <a:noFill/>
        </p:spPr>
        <p:txBody>
          <a:bodyPr wrap="none" rtlCol="0">
            <a:spAutoFit/>
          </a:bodyPr>
          <a:lstStyle/>
          <a:p>
            <a:r>
              <a:rPr lang="en-US" sz="2400" u="sng" dirty="0">
                <a:solidFill>
                  <a:srgbClr val="FF0000"/>
                </a:solidFill>
              </a:rPr>
              <a:t>No, 1.6</a:t>
            </a:r>
          </a:p>
        </p:txBody>
      </p:sp>
      <p:sp>
        <p:nvSpPr>
          <p:cNvPr id="17" name="TextBox 16">
            <a:extLst>
              <a:ext uri="{FF2B5EF4-FFF2-40B4-BE49-F238E27FC236}">
                <a16:creationId xmlns:a16="http://schemas.microsoft.com/office/drawing/2014/main" id="{B8BFE058-D63D-BB4F-8939-334BD59DCDD2}"/>
              </a:ext>
            </a:extLst>
          </p:cNvPr>
          <p:cNvSpPr txBox="1"/>
          <p:nvPr/>
        </p:nvSpPr>
        <p:spPr>
          <a:xfrm>
            <a:off x="4522712" y="4632811"/>
            <a:ext cx="587340" cy="461665"/>
          </a:xfrm>
          <a:prstGeom prst="rect">
            <a:avLst/>
          </a:prstGeom>
          <a:noFill/>
        </p:spPr>
        <p:txBody>
          <a:bodyPr wrap="none" rtlCol="0">
            <a:spAutoFit/>
          </a:bodyPr>
          <a:lstStyle/>
          <a:p>
            <a:r>
              <a:rPr lang="en-US" sz="2400" u="sng" dirty="0">
                <a:solidFill>
                  <a:srgbClr val="FF0000"/>
                </a:solidFill>
              </a:rPr>
              <a:t>Yes</a:t>
            </a:r>
          </a:p>
        </p:txBody>
      </p:sp>
      <p:sp>
        <p:nvSpPr>
          <p:cNvPr id="20" name="TextBox 19">
            <a:extLst>
              <a:ext uri="{FF2B5EF4-FFF2-40B4-BE49-F238E27FC236}">
                <a16:creationId xmlns:a16="http://schemas.microsoft.com/office/drawing/2014/main" id="{A9353087-FE61-984D-B6E7-34425D0326B0}"/>
              </a:ext>
            </a:extLst>
          </p:cNvPr>
          <p:cNvSpPr txBox="1"/>
          <p:nvPr/>
        </p:nvSpPr>
        <p:spPr>
          <a:xfrm>
            <a:off x="10214617" y="4632811"/>
            <a:ext cx="996619" cy="461665"/>
          </a:xfrm>
          <a:prstGeom prst="rect">
            <a:avLst/>
          </a:prstGeom>
          <a:noFill/>
        </p:spPr>
        <p:txBody>
          <a:bodyPr wrap="none" rtlCol="0">
            <a:spAutoFit/>
          </a:bodyPr>
          <a:lstStyle/>
          <a:p>
            <a:r>
              <a:rPr lang="en-US" sz="2400" u="sng" dirty="0">
                <a:solidFill>
                  <a:srgbClr val="FF0000"/>
                </a:solidFill>
              </a:rPr>
              <a:t>No, 24</a:t>
            </a:r>
          </a:p>
        </p:txBody>
      </p:sp>
    </p:spTree>
    <p:extLst>
      <p:ext uri="{BB962C8B-B14F-4D97-AF65-F5344CB8AC3E}">
        <p14:creationId xmlns:p14="http://schemas.microsoft.com/office/powerpoint/2010/main" val="1084739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2213683" cy="430887"/>
          </a:xfrm>
          <a:prstGeom prst="rect">
            <a:avLst/>
          </a:prstGeom>
          <a:noFill/>
        </p:spPr>
        <p:txBody>
          <a:bodyPr wrap="none" rtlCol="0">
            <a:spAutoFit/>
          </a:bodyPr>
          <a:lstStyle/>
          <a:p>
            <a:r>
              <a:rPr lang="en-US" sz="2200" u="sng" dirty="0">
                <a:latin typeface="Trebuchet MS" panose="020B0703020202090204" pitchFamily="34" charset="0"/>
              </a:rPr>
              <a:t>Money Problems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B5118C18-0229-4345-BFF0-AF96DEDC879E}"/>
              </a:ext>
            </a:extLst>
          </p:cNvPr>
          <p:cNvSpPr txBox="1"/>
          <p:nvPr/>
        </p:nvSpPr>
        <p:spPr>
          <a:xfrm>
            <a:off x="669072" y="1105665"/>
            <a:ext cx="10600289" cy="1107996"/>
          </a:xfrm>
          <a:prstGeom prst="rect">
            <a:avLst/>
          </a:prstGeom>
          <a:noFill/>
        </p:spPr>
        <p:txBody>
          <a:bodyPr wrap="square" rtlCol="0">
            <a:spAutoFit/>
          </a:bodyPr>
          <a:lstStyle/>
          <a:p>
            <a:r>
              <a:rPr lang="en-US" sz="2200" dirty="0">
                <a:latin typeface="Trebuchet MS" panose="020B0703020202090204" pitchFamily="34" charset="0"/>
              </a:rPr>
              <a:t>Since it is applications you will find a lot of questions in N5 applications involves monthly payments over a period of time and therefore you need to be comfortable using basic operations with decimals. </a:t>
            </a:r>
          </a:p>
        </p:txBody>
      </p:sp>
      <p:sp>
        <p:nvSpPr>
          <p:cNvPr id="15" name="TextBox 14">
            <a:extLst>
              <a:ext uri="{FF2B5EF4-FFF2-40B4-BE49-F238E27FC236}">
                <a16:creationId xmlns:a16="http://schemas.microsoft.com/office/drawing/2014/main" id="{0D47E3FE-A543-0249-A148-E620FFCE568E}"/>
              </a:ext>
            </a:extLst>
          </p:cNvPr>
          <p:cNvSpPr txBox="1"/>
          <p:nvPr/>
        </p:nvSpPr>
        <p:spPr>
          <a:xfrm>
            <a:off x="669071" y="2371724"/>
            <a:ext cx="10600289" cy="1107996"/>
          </a:xfrm>
          <a:prstGeom prst="rect">
            <a:avLst/>
          </a:prstGeom>
          <a:noFill/>
        </p:spPr>
        <p:txBody>
          <a:bodyPr wrap="square" rtlCol="0">
            <a:spAutoFit/>
          </a:bodyPr>
          <a:lstStyle/>
          <a:p>
            <a:r>
              <a:rPr lang="en-US" sz="2200" dirty="0">
                <a:latin typeface="Trebuchet MS" panose="020B0703020202090204" pitchFamily="34" charset="0"/>
              </a:rPr>
              <a:t>Example 1: James has just bought a new laptop. He decides to pay it off over a period of 12 months. The laptop is worth £780. If he pays £75.50 a month, how more than the price of the laptop will he pay?</a:t>
            </a:r>
          </a:p>
        </p:txBody>
      </p:sp>
    </p:spTree>
    <p:extLst>
      <p:ext uri="{BB962C8B-B14F-4D97-AF65-F5344CB8AC3E}">
        <p14:creationId xmlns:p14="http://schemas.microsoft.com/office/powerpoint/2010/main" val="2768458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2213683" cy="430887"/>
          </a:xfrm>
          <a:prstGeom prst="rect">
            <a:avLst/>
          </a:prstGeom>
          <a:noFill/>
        </p:spPr>
        <p:txBody>
          <a:bodyPr wrap="none" rtlCol="0">
            <a:spAutoFit/>
          </a:bodyPr>
          <a:lstStyle/>
          <a:p>
            <a:r>
              <a:rPr lang="en-US" sz="2200" u="sng" dirty="0">
                <a:latin typeface="Trebuchet MS" panose="020B0703020202090204" pitchFamily="34" charset="0"/>
              </a:rPr>
              <a:t>Money Problems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0D47E3FE-A543-0249-A148-E620FFCE568E}"/>
              </a:ext>
            </a:extLst>
          </p:cNvPr>
          <p:cNvSpPr txBox="1"/>
          <p:nvPr/>
        </p:nvSpPr>
        <p:spPr>
          <a:xfrm>
            <a:off x="669073" y="1123691"/>
            <a:ext cx="10600289" cy="2462213"/>
          </a:xfrm>
          <a:prstGeom prst="rect">
            <a:avLst/>
          </a:prstGeom>
          <a:noFill/>
        </p:spPr>
        <p:txBody>
          <a:bodyPr wrap="square" rtlCol="0">
            <a:spAutoFit/>
          </a:bodyPr>
          <a:lstStyle/>
          <a:p>
            <a:r>
              <a:rPr lang="en-US" sz="2200" dirty="0">
                <a:latin typeface="Trebuchet MS" panose="020B0703020202090204" pitchFamily="34" charset="0"/>
              </a:rPr>
              <a:t>Example 2: Katrina decides to buy a new TV with the following plan.</a:t>
            </a:r>
          </a:p>
          <a:p>
            <a:pPr marL="342900" indent="-342900">
              <a:buFont typeface="Arial" panose="020B0604020202020204" pitchFamily="34" charset="0"/>
              <a:buChar char="•"/>
            </a:pPr>
            <a:r>
              <a:rPr lang="en-US" sz="2200" dirty="0">
                <a:latin typeface="Trebuchet MS" panose="020B0703020202090204" pitchFamily="34" charset="0"/>
              </a:rPr>
              <a:t>A deposit of £92.80</a:t>
            </a:r>
          </a:p>
          <a:p>
            <a:pPr marL="342900" indent="-342900">
              <a:buFont typeface="Arial" panose="020B0604020202020204" pitchFamily="34" charset="0"/>
              <a:buChar char="•"/>
            </a:pPr>
            <a:r>
              <a:rPr lang="en-US" sz="2200" dirty="0">
                <a:latin typeface="Trebuchet MS" panose="020B0703020202090204" pitchFamily="34" charset="0"/>
              </a:rPr>
              <a:t>8 monthly payments of</a:t>
            </a:r>
          </a:p>
          <a:p>
            <a:pPr marL="342900" indent="-342900">
              <a:buFont typeface="Arial" panose="020B0604020202020204" pitchFamily="34" charset="0"/>
              <a:buChar char="•"/>
            </a:pPr>
            <a:r>
              <a:rPr lang="en-US" sz="2200" dirty="0">
                <a:latin typeface="Trebuchet MS" panose="020B0703020202090204" pitchFamily="34" charset="0"/>
              </a:rPr>
              <a:t>A final payment of £104.30</a:t>
            </a:r>
          </a:p>
          <a:p>
            <a:pPr marL="342900" indent="-342900">
              <a:buFont typeface="Arial" panose="020B0604020202020204" pitchFamily="34" charset="0"/>
              <a:buChar char="•"/>
            </a:pPr>
            <a:endParaRPr lang="en-US" sz="2200" dirty="0">
              <a:latin typeface="Trebuchet MS" panose="020B0703020202090204" pitchFamily="34" charset="0"/>
            </a:endParaRPr>
          </a:p>
          <a:p>
            <a:r>
              <a:rPr lang="en-US" sz="2200" dirty="0">
                <a:latin typeface="Trebuchet MS" panose="020B0703020202090204" pitchFamily="34" charset="0"/>
              </a:rPr>
              <a:t>If she paid £633.10 in total at the end, how much were each of the monthly payments?</a:t>
            </a:r>
          </a:p>
        </p:txBody>
      </p:sp>
      <p:sp>
        <p:nvSpPr>
          <p:cNvPr id="3" name="TextBox 2">
            <a:extLst>
              <a:ext uri="{FF2B5EF4-FFF2-40B4-BE49-F238E27FC236}">
                <a16:creationId xmlns:a16="http://schemas.microsoft.com/office/drawing/2014/main" id="{8EBD935E-8888-2341-9C4C-1E20DDDF5E6B}"/>
              </a:ext>
            </a:extLst>
          </p:cNvPr>
          <p:cNvSpPr txBox="1"/>
          <p:nvPr/>
        </p:nvSpPr>
        <p:spPr>
          <a:xfrm>
            <a:off x="3694670" y="5710369"/>
            <a:ext cx="7709675" cy="400110"/>
          </a:xfrm>
          <a:prstGeom prst="rect">
            <a:avLst/>
          </a:prstGeom>
          <a:noFill/>
        </p:spPr>
        <p:txBody>
          <a:bodyPr wrap="none" rtlCol="0">
            <a:spAutoFit/>
          </a:bodyPr>
          <a:lstStyle/>
          <a:p>
            <a:r>
              <a:rPr lang="en-US" sz="2000" dirty="0">
                <a:solidFill>
                  <a:srgbClr val="002060"/>
                </a:solidFill>
              </a:rPr>
              <a:t>N5 Apps Work Questions Worksheet (from national5mathematics.co.uk)</a:t>
            </a:r>
          </a:p>
        </p:txBody>
      </p:sp>
    </p:spTree>
    <p:extLst>
      <p:ext uri="{BB962C8B-B14F-4D97-AF65-F5344CB8AC3E}">
        <p14:creationId xmlns:p14="http://schemas.microsoft.com/office/powerpoint/2010/main" val="324748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4121641" cy="430887"/>
          </a:xfrm>
          <a:prstGeom prst="rect">
            <a:avLst/>
          </a:prstGeom>
          <a:noFill/>
        </p:spPr>
        <p:txBody>
          <a:bodyPr wrap="none" rtlCol="0">
            <a:spAutoFit/>
          </a:bodyPr>
          <a:lstStyle/>
          <a:p>
            <a:r>
              <a:rPr lang="en-US" sz="2200" dirty="0">
                <a:latin typeface="Trebuchet MS" panose="020B0703020202090204" pitchFamily="34" charset="0"/>
              </a:rPr>
              <a:t>Basic Operations and decimals.</a:t>
            </a:r>
          </a:p>
        </p:txBody>
      </p:sp>
      <p:sp>
        <p:nvSpPr>
          <p:cNvPr id="16" name="TextBox 15">
            <a:extLst>
              <a:ext uri="{FF2B5EF4-FFF2-40B4-BE49-F238E27FC236}">
                <a16:creationId xmlns:a16="http://schemas.microsoft.com/office/drawing/2014/main" id="{54E85848-878C-AB49-8FD4-023B6F4A0ECB}"/>
              </a:ext>
            </a:extLst>
          </p:cNvPr>
          <p:cNvSpPr txBox="1"/>
          <p:nvPr/>
        </p:nvSpPr>
        <p:spPr>
          <a:xfrm>
            <a:off x="599138" y="1253412"/>
            <a:ext cx="3055435" cy="461665"/>
          </a:xfrm>
          <a:prstGeom prst="rect">
            <a:avLst/>
          </a:prstGeom>
          <a:noFill/>
        </p:spPr>
        <p:txBody>
          <a:bodyPr wrap="square" rtlCol="0">
            <a:spAutoFit/>
          </a:bodyPr>
          <a:lstStyle/>
          <a:p>
            <a:r>
              <a:rPr lang="en-US" sz="2400" dirty="0">
                <a:latin typeface="Trebuchet MS" panose="020B0703020202090204" pitchFamily="34" charset="0"/>
              </a:rPr>
              <a:t>Ex3. 34.4 – 16.8</a:t>
            </a:r>
          </a:p>
        </p:txBody>
      </p:sp>
      <p:sp>
        <p:nvSpPr>
          <p:cNvPr id="17" name="TextBox 16">
            <a:extLst>
              <a:ext uri="{FF2B5EF4-FFF2-40B4-BE49-F238E27FC236}">
                <a16:creationId xmlns:a16="http://schemas.microsoft.com/office/drawing/2014/main" id="{5C6EFFAD-B195-E849-8687-4C628FC77160}"/>
              </a:ext>
            </a:extLst>
          </p:cNvPr>
          <p:cNvSpPr txBox="1"/>
          <p:nvPr/>
        </p:nvSpPr>
        <p:spPr>
          <a:xfrm>
            <a:off x="5992884" y="1253411"/>
            <a:ext cx="3055435" cy="461665"/>
          </a:xfrm>
          <a:prstGeom prst="rect">
            <a:avLst/>
          </a:prstGeom>
          <a:noFill/>
        </p:spPr>
        <p:txBody>
          <a:bodyPr wrap="square" rtlCol="0">
            <a:spAutoFit/>
          </a:bodyPr>
          <a:lstStyle/>
          <a:p>
            <a:r>
              <a:rPr lang="en-US" sz="2400" dirty="0">
                <a:latin typeface="Trebuchet MS" panose="020B0703020202090204" pitchFamily="34" charset="0"/>
              </a:rPr>
              <a:t>Ex4. 34.4 – 16.8</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9208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5CA9F9D-4170-9743-BEBE-A13B2A2C7F23}"/>
              </a:ext>
            </a:extLst>
          </p:cNvPr>
          <p:cNvSpPr txBox="1"/>
          <p:nvPr/>
        </p:nvSpPr>
        <p:spPr>
          <a:xfrm>
            <a:off x="669071" y="327666"/>
            <a:ext cx="3309806" cy="430887"/>
          </a:xfrm>
          <a:prstGeom prst="rect">
            <a:avLst/>
          </a:prstGeom>
          <a:noFill/>
        </p:spPr>
        <p:txBody>
          <a:bodyPr wrap="square" rtlCol="0">
            <a:spAutoFit/>
          </a:bodyPr>
          <a:lstStyle/>
          <a:p>
            <a:r>
              <a:rPr lang="en-US" sz="2200" b="1" u="sng" dirty="0">
                <a:latin typeface="Trebuchet MS" panose="020B0703020202090204" pitchFamily="34" charset="0"/>
              </a:rPr>
              <a:t>Adding and Subtracting</a:t>
            </a:r>
          </a:p>
        </p:txBody>
      </p:sp>
      <p:sp>
        <p:nvSpPr>
          <p:cNvPr id="14" name="TextBox 13">
            <a:extLst>
              <a:ext uri="{FF2B5EF4-FFF2-40B4-BE49-F238E27FC236}">
                <a16:creationId xmlns:a16="http://schemas.microsoft.com/office/drawing/2014/main" id="{6A3892DE-7CFC-B54E-9F4E-14F4811CF75B}"/>
              </a:ext>
            </a:extLst>
          </p:cNvPr>
          <p:cNvSpPr txBox="1"/>
          <p:nvPr/>
        </p:nvSpPr>
        <p:spPr>
          <a:xfrm>
            <a:off x="669071" y="758553"/>
            <a:ext cx="4014141" cy="6370975"/>
          </a:xfrm>
          <a:prstGeom prst="rect">
            <a:avLst/>
          </a:prstGeom>
          <a:noFill/>
        </p:spPr>
        <p:txBody>
          <a:bodyPr wrap="square" rtlCol="0">
            <a:spAutoFit/>
          </a:bodyPr>
          <a:lstStyle/>
          <a:p>
            <a:pPr>
              <a:lnSpc>
                <a:spcPct val="150000"/>
              </a:lnSpc>
            </a:pPr>
            <a:r>
              <a:rPr lang="en-US" sz="2400" dirty="0">
                <a:latin typeface="Trebuchet MS" panose="020B0703020202090204" pitchFamily="34" charset="0"/>
              </a:rPr>
              <a:t>1.   83.34 + 24.76</a:t>
            </a:r>
          </a:p>
          <a:p>
            <a:pPr>
              <a:lnSpc>
                <a:spcPct val="150000"/>
              </a:lnSpc>
            </a:pPr>
            <a:r>
              <a:rPr lang="en-US" sz="2400" dirty="0">
                <a:latin typeface="Trebuchet MS" panose="020B0703020202090204" pitchFamily="34" charset="0"/>
              </a:rPr>
              <a:t>2.   27.35 – 9.84</a:t>
            </a:r>
          </a:p>
          <a:p>
            <a:pPr>
              <a:lnSpc>
                <a:spcPct val="150000"/>
              </a:lnSpc>
            </a:pPr>
            <a:r>
              <a:rPr lang="en-US" sz="2400" dirty="0">
                <a:latin typeface="Trebuchet MS" panose="020B0703020202090204" pitchFamily="34" charset="0"/>
              </a:rPr>
              <a:t>3.   34.91 + 42.66</a:t>
            </a:r>
          </a:p>
          <a:p>
            <a:pPr>
              <a:lnSpc>
                <a:spcPct val="150000"/>
              </a:lnSpc>
            </a:pPr>
            <a:r>
              <a:rPr lang="en-US" sz="2400" dirty="0">
                <a:latin typeface="Trebuchet MS" panose="020B0703020202090204" pitchFamily="34" charset="0"/>
              </a:rPr>
              <a:t>4.   101.62 – 85.45</a:t>
            </a:r>
          </a:p>
          <a:p>
            <a:pPr>
              <a:lnSpc>
                <a:spcPct val="150000"/>
              </a:lnSpc>
            </a:pPr>
            <a:r>
              <a:rPr lang="en-US" sz="2400" dirty="0">
                <a:latin typeface="Trebuchet MS" panose="020B0703020202090204" pitchFamily="34" charset="0"/>
              </a:rPr>
              <a:t>5.   1001.2 – 99</a:t>
            </a:r>
          </a:p>
          <a:p>
            <a:pPr>
              <a:lnSpc>
                <a:spcPct val="150000"/>
              </a:lnSpc>
            </a:pPr>
            <a:r>
              <a:rPr lang="en-US" sz="2400" dirty="0">
                <a:latin typeface="Trebuchet MS" panose="020B0703020202090204" pitchFamily="34" charset="0"/>
              </a:rPr>
              <a:t>6.   87.45 + 99.1</a:t>
            </a:r>
          </a:p>
          <a:p>
            <a:pPr>
              <a:lnSpc>
                <a:spcPct val="150000"/>
              </a:lnSpc>
            </a:pPr>
            <a:r>
              <a:rPr lang="en-US" sz="2400" dirty="0">
                <a:latin typeface="Trebuchet MS" panose="020B0703020202090204" pitchFamily="34" charset="0"/>
              </a:rPr>
              <a:t>7.   1.523 + 34.609</a:t>
            </a:r>
          </a:p>
          <a:p>
            <a:pPr>
              <a:lnSpc>
                <a:spcPct val="150000"/>
              </a:lnSpc>
            </a:pPr>
            <a:r>
              <a:rPr lang="en-US" sz="2400" dirty="0">
                <a:latin typeface="Trebuchet MS" panose="020B0703020202090204" pitchFamily="34" charset="0"/>
              </a:rPr>
              <a:t>8.   45.6 – 1.99</a:t>
            </a:r>
          </a:p>
          <a:p>
            <a:pPr>
              <a:lnSpc>
                <a:spcPct val="150000"/>
              </a:lnSpc>
            </a:pPr>
            <a:r>
              <a:rPr lang="en-US" sz="2400" dirty="0">
                <a:latin typeface="Trebuchet MS" panose="020B0703020202090204" pitchFamily="34" charset="0"/>
              </a:rPr>
              <a:t>9.   1000012.98 – 922.42</a:t>
            </a:r>
          </a:p>
          <a:p>
            <a:pPr>
              <a:lnSpc>
                <a:spcPct val="150000"/>
              </a:lnSpc>
            </a:pPr>
            <a:r>
              <a:rPr lang="en-US" sz="2400" dirty="0">
                <a:latin typeface="Trebuchet MS" panose="020B0703020202090204" pitchFamily="34" charset="0"/>
              </a:rPr>
              <a:t>10.  56.1 – 0.0009</a:t>
            </a:r>
          </a:p>
          <a:p>
            <a:endParaRPr lang="en-US" sz="2400" dirty="0">
              <a:latin typeface="Trebuchet MS" panose="020B0703020202090204" pitchFamily="34" charset="0"/>
            </a:endParaRPr>
          </a:p>
          <a:p>
            <a:endParaRPr lang="en-US" sz="2400" dirty="0">
              <a:latin typeface="Trebuchet MS" panose="020B0703020202090204" pitchFamily="34" charset="0"/>
            </a:endParaRP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13" name="Rounded Rectangle 12">
            <a:extLst>
              <a:ext uri="{FF2B5EF4-FFF2-40B4-BE49-F238E27FC236}">
                <a16:creationId xmlns:a16="http://schemas.microsoft.com/office/drawing/2014/main" id="{F3994D83-78FE-2C4D-82FA-7525FD18BC25}"/>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5927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5CA9F9D-4170-9743-BEBE-A13B2A2C7F23}"/>
              </a:ext>
            </a:extLst>
          </p:cNvPr>
          <p:cNvSpPr txBox="1"/>
          <p:nvPr/>
        </p:nvSpPr>
        <p:spPr>
          <a:xfrm>
            <a:off x="669071" y="327666"/>
            <a:ext cx="3309806" cy="430887"/>
          </a:xfrm>
          <a:prstGeom prst="rect">
            <a:avLst/>
          </a:prstGeom>
          <a:noFill/>
        </p:spPr>
        <p:txBody>
          <a:bodyPr wrap="square" rtlCol="0">
            <a:spAutoFit/>
          </a:bodyPr>
          <a:lstStyle/>
          <a:p>
            <a:r>
              <a:rPr lang="en-US" sz="2200" b="1" u="sng" dirty="0">
                <a:latin typeface="Trebuchet MS" panose="020B0703020202090204" pitchFamily="34" charset="0"/>
              </a:rPr>
              <a:t>Adding and Subtracting</a:t>
            </a:r>
          </a:p>
        </p:txBody>
      </p:sp>
      <p:sp>
        <p:nvSpPr>
          <p:cNvPr id="14" name="TextBox 13">
            <a:extLst>
              <a:ext uri="{FF2B5EF4-FFF2-40B4-BE49-F238E27FC236}">
                <a16:creationId xmlns:a16="http://schemas.microsoft.com/office/drawing/2014/main" id="{6A3892DE-7CFC-B54E-9F4E-14F4811CF75B}"/>
              </a:ext>
            </a:extLst>
          </p:cNvPr>
          <p:cNvSpPr txBox="1"/>
          <p:nvPr/>
        </p:nvSpPr>
        <p:spPr>
          <a:xfrm>
            <a:off x="669071" y="758553"/>
            <a:ext cx="6386637" cy="6370975"/>
          </a:xfrm>
          <a:prstGeom prst="rect">
            <a:avLst/>
          </a:prstGeom>
          <a:noFill/>
        </p:spPr>
        <p:txBody>
          <a:bodyPr wrap="square" rtlCol="0">
            <a:spAutoFit/>
          </a:bodyPr>
          <a:lstStyle/>
          <a:p>
            <a:pPr>
              <a:lnSpc>
                <a:spcPct val="150000"/>
              </a:lnSpc>
            </a:pPr>
            <a:r>
              <a:rPr lang="en-US" sz="2400" dirty="0">
                <a:latin typeface="Trebuchet MS" panose="020B0703020202090204" pitchFamily="34" charset="0"/>
              </a:rPr>
              <a:t>1.   83.34 + 24.76 = </a:t>
            </a:r>
            <a:r>
              <a:rPr lang="en-US" sz="2400" dirty="0">
                <a:solidFill>
                  <a:srgbClr val="FF0000"/>
                </a:solidFill>
                <a:latin typeface="Trebuchet MS" panose="020B0703020202090204" pitchFamily="34" charset="0"/>
              </a:rPr>
              <a:t>108.10</a:t>
            </a:r>
          </a:p>
          <a:p>
            <a:pPr>
              <a:lnSpc>
                <a:spcPct val="150000"/>
              </a:lnSpc>
            </a:pPr>
            <a:r>
              <a:rPr lang="en-US" sz="2400" dirty="0">
                <a:latin typeface="Trebuchet MS" panose="020B0703020202090204" pitchFamily="34" charset="0"/>
              </a:rPr>
              <a:t>2.   27.35 – 9.84 = </a:t>
            </a:r>
            <a:r>
              <a:rPr lang="en-US" sz="2400" dirty="0">
                <a:solidFill>
                  <a:srgbClr val="FF0000"/>
                </a:solidFill>
                <a:latin typeface="Trebuchet MS" panose="020B0703020202090204" pitchFamily="34" charset="0"/>
              </a:rPr>
              <a:t>17.51</a:t>
            </a:r>
          </a:p>
          <a:p>
            <a:pPr>
              <a:lnSpc>
                <a:spcPct val="150000"/>
              </a:lnSpc>
            </a:pPr>
            <a:r>
              <a:rPr lang="en-US" sz="2400" dirty="0">
                <a:latin typeface="Trebuchet MS" panose="020B0703020202090204" pitchFamily="34" charset="0"/>
              </a:rPr>
              <a:t>3.   34.91 + 42.66 = </a:t>
            </a:r>
            <a:r>
              <a:rPr lang="en-US" sz="2400" dirty="0">
                <a:solidFill>
                  <a:srgbClr val="FF0000"/>
                </a:solidFill>
                <a:latin typeface="Trebuchet MS" panose="020B0703020202090204" pitchFamily="34" charset="0"/>
              </a:rPr>
              <a:t>77.57</a:t>
            </a:r>
          </a:p>
          <a:p>
            <a:pPr>
              <a:lnSpc>
                <a:spcPct val="150000"/>
              </a:lnSpc>
            </a:pPr>
            <a:r>
              <a:rPr lang="en-US" sz="2400" dirty="0">
                <a:latin typeface="Trebuchet MS" panose="020B0703020202090204" pitchFamily="34" charset="0"/>
              </a:rPr>
              <a:t>4.   101.62 – 85.45 = </a:t>
            </a:r>
            <a:r>
              <a:rPr lang="en-US" sz="2400" dirty="0">
                <a:solidFill>
                  <a:srgbClr val="FF0000"/>
                </a:solidFill>
                <a:latin typeface="Trebuchet MS" panose="020B0703020202090204" pitchFamily="34" charset="0"/>
              </a:rPr>
              <a:t>16.17</a:t>
            </a:r>
          </a:p>
          <a:p>
            <a:pPr>
              <a:lnSpc>
                <a:spcPct val="150000"/>
              </a:lnSpc>
            </a:pPr>
            <a:r>
              <a:rPr lang="en-US" sz="2400" dirty="0">
                <a:latin typeface="Trebuchet MS" panose="020B0703020202090204" pitchFamily="34" charset="0"/>
              </a:rPr>
              <a:t>5.   1001.2 – 99 = </a:t>
            </a:r>
            <a:r>
              <a:rPr lang="en-US" sz="2400" dirty="0">
                <a:solidFill>
                  <a:srgbClr val="FF0000"/>
                </a:solidFill>
                <a:latin typeface="Trebuchet MS" panose="020B0703020202090204" pitchFamily="34" charset="0"/>
              </a:rPr>
              <a:t>902.2</a:t>
            </a:r>
          </a:p>
          <a:p>
            <a:pPr>
              <a:lnSpc>
                <a:spcPct val="150000"/>
              </a:lnSpc>
            </a:pPr>
            <a:r>
              <a:rPr lang="en-US" sz="2400" dirty="0">
                <a:latin typeface="Trebuchet MS" panose="020B0703020202090204" pitchFamily="34" charset="0"/>
              </a:rPr>
              <a:t>6.   87.45 + 99.1 = </a:t>
            </a:r>
            <a:r>
              <a:rPr lang="en-US" sz="2400" dirty="0">
                <a:solidFill>
                  <a:srgbClr val="FF0000"/>
                </a:solidFill>
                <a:latin typeface="Trebuchet MS" panose="020B0703020202090204" pitchFamily="34" charset="0"/>
              </a:rPr>
              <a:t>186.55</a:t>
            </a:r>
          </a:p>
          <a:p>
            <a:pPr>
              <a:lnSpc>
                <a:spcPct val="150000"/>
              </a:lnSpc>
            </a:pPr>
            <a:r>
              <a:rPr lang="en-US" sz="2400" dirty="0">
                <a:latin typeface="Trebuchet MS" panose="020B0703020202090204" pitchFamily="34" charset="0"/>
              </a:rPr>
              <a:t>7.   1.523 + 34.609 = </a:t>
            </a:r>
            <a:r>
              <a:rPr lang="en-US" sz="2400" dirty="0">
                <a:solidFill>
                  <a:srgbClr val="FF0000"/>
                </a:solidFill>
                <a:latin typeface="Trebuchet MS" panose="020B0703020202090204" pitchFamily="34" charset="0"/>
              </a:rPr>
              <a:t>36.132</a:t>
            </a:r>
          </a:p>
          <a:p>
            <a:pPr>
              <a:lnSpc>
                <a:spcPct val="150000"/>
              </a:lnSpc>
            </a:pPr>
            <a:r>
              <a:rPr lang="en-US" sz="2400" dirty="0">
                <a:latin typeface="Trebuchet MS" panose="020B0703020202090204" pitchFamily="34" charset="0"/>
              </a:rPr>
              <a:t>8.   45.6 – 1.99 = </a:t>
            </a:r>
            <a:r>
              <a:rPr lang="en-US" sz="2400" dirty="0">
                <a:solidFill>
                  <a:srgbClr val="FF0000"/>
                </a:solidFill>
                <a:latin typeface="Trebuchet MS" panose="020B0703020202090204" pitchFamily="34" charset="0"/>
              </a:rPr>
              <a:t>43.61</a:t>
            </a:r>
          </a:p>
          <a:p>
            <a:pPr>
              <a:lnSpc>
                <a:spcPct val="150000"/>
              </a:lnSpc>
            </a:pPr>
            <a:r>
              <a:rPr lang="en-US" sz="2400" dirty="0">
                <a:latin typeface="Trebuchet MS" panose="020B0703020202090204" pitchFamily="34" charset="0"/>
              </a:rPr>
              <a:t>9.   1000012.98 – 922.42 = </a:t>
            </a:r>
            <a:r>
              <a:rPr lang="en-US" sz="2400" dirty="0">
                <a:solidFill>
                  <a:srgbClr val="FF0000"/>
                </a:solidFill>
                <a:latin typeface="Trebuchet MS" panose="020B0703020202090204" pitchFamily="34" charset="0"/>
              </a:rPr>
              <a:t>999090.56</a:t>
            </a:r>
          </a:p>
          <a:p>
            <a:pPr>
              <a:lnSpc>
                <a:spcPct val="150000"/>
              </a:lnSpc>
            </a:pPr>
            <a:r>
              <a:rPr lang="en-US" sz="2400" dirty="0">
                <a:latin typeface="Trebuchet MS" panose="020B0703020202090204" pitchFamily="34" charset="0"/>
              </a:rPr>
              <a:t>10.  56.1 – 0.0009 = </a:t>
            </a:r>
            <a:r>
              <a:rPr lang="en-US" sz="2400" dirty="0">
                <a:solidFill>
                  <a:srgbClr val="FF0000"/>
                </a:solidFill>
                <a:latin typeface="Trebuchet MS" panose="020B0703020202090204" pitchFamily="34" charset="0"/>
              </a:rPr>
              <a:t>56.0991</a:t>
            </a:r>
          </a:p>
          <a:p>
            <a:endParaRPr lang="en-US" sz="2400" dirty="0">
              <a:latin typeface="Trebuchet MS" panose="020B0703020202090204" pitchFamily="34" charset="0"/>
            </a:endParaRPr>
          </a:p>
          <a:p>
            <a:endParaRPr lang="en-US" sz="2400" dirty="0">
              <a:latin typeface="Trebuchet MS" panose="020B0703020202090204" pitchFamily="34" charset="0"/>
            </a:endParaRP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 name="TextBox 1">
            <a:extLst>
              <a:ext uri="{FF2B5EF4-FFF2-40B4-BE49-F238E27FC236}">
                <a16:creationId xmlns:a16="http://schemas.microsoft.com/office/drawing/2014/main" id="{3077C626-19C4-4B41-8126-BCB91C855FB0}"/>
              </a:ext>
            </a:extLst>
          </p:cNvPr>
          <p:cNvSpPr txBox="1"/>
          <p:nvPr/>
        </p:nvSpPr>
        <p:spPr>
          <a:xfrm rot="21249306">
            <a:off x="7895968" y="2916195"/>
            <a:ext cx="2259658" cy="707886"/>
          </a:xfrm>
          <a:prstGeom prst="rect">
            <a:avLst/>
          </a:prstGeom>
          <a:noFill/>
        </p:spPr>
        <p:txBody>
          <a:bodyPr wrap="none" rtlCol="0">
            <a:spAutoFit/>
          </a:bodyPr>
          <a:lstStyle/>
          <a:p>
            <a:r>
              <a:rPr lang="en-US" sz="4000" dirty="0">
                <a:solidFill>
                  <a:srgbClr val="FF0000"/>
                </a:solidFill>
              </a:rPr>
              <a:t>ANSWERS</a:t>
            </a:r>
          </a:p>
        </p:txBody>
      </p:sp>
      <p:sp>
        <p:nvSpPr>
          <p:cNvPr id="9" name="Rounded Rectangle 8">
            <a:extLst>
              <a:ext uri="{FF2B5EF4-FFF2-40B4-BE49-F238E27FC236}">
                <a16:creationId xmlns:a16="http://schemas.microsoft.com/office/drawing/2014/main" id="{33D38931-59A8-504C-8865-6F08D368329F}"/>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2110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4121641" cy="430887"/>
          </a:xfrm>
          <a:prstGeom prst="rect">
            <a:avLst/>
          </a:prstGeom>
          <a:noFill/>
        </p:spPr>
        <p:txBody>
          <a:bodyPr wrap="none" rtlCol="0">
            <a:spAutoFit/>
          </a:bodyPr>
          <a:lstStyle/>
          <a:p>
            <a:r>
              <a:rPr lang="en-US" sz="2200" dirty="0">
                <a:latin typeface="Trebuchet MS" panose="020B0703020202090204" pitchFamily="34" charset="0"/>
              </a:rPr>
              <a:t>Basic Operations and decimals.</a:t>
            </a:r>
          </a:p>
        </p:txBody>
      </p:sp>
      <p:sp>
        <p:nvSpPr>
          <p:cNvPr id="11" name="TextBox 10">
            <a:extLst>
              <a:ext uri="{FF2B5EF4-FFF2-40B4-BE49-F238E27FC236}">
                <a16:creationId xmlns:a16="http://schemas.microsoft.com/office/drawing/2014/main" id="{B5CA9F9D-4170-9743-BEBE-A13B2A2C7F23}"/>
              </a:ext>
            </a:extLst>
          </p:cNvPr>
          <p:cNvSpPr txBox="1"/>
          <p:nvPr/>
        </p:nvSpPr>
        <p:spPr>
          <a:xfrm>
            <a:off x="669073" y="1194132"/>
            <a:ext cx="10615961" cy="430887"/>
          </a:xfrm>
          <a:prstGeom prst="rect">
            <a:avLst/>
          </a:prstGeom>
          <a:noFill/>
        </p:spPr>
        <p:txBody>
          <a:bodyPr wrap="square" rtlCol="0">
            <a:spAutoFit/>
          </a:bodyPr>
          <a:lstStyle/>
          <a:p>
            <a:r>
              <a:rPr lang="en-US" sz="2200" b="1" u="sng" dirty="0">
                <a:latin typeface="Trebuchet MS" panose="020B0703020202090204" pitchFamily="34" charset="0"/>
              </a:rPr>
              <a:t>Multiplying and Dividing</a:t>
            </a:r>
          </a:p>
        </p:txBody>
      </p:sp>
      <p:sp>
        <p:nvSpPr>
          <p:cNvPr id="14" name="TextBox 13">
            <a:extLst>
              <a:ext uri="{FF2B5EF4-FFF2-40B4-BE49-F238E27FC236}">
                <a16:creationId xmlns:a16="http://schemas.microsoft.com/office/drawing/2014/main" id="{6A3892DE-7CFC-B54E-9F4E-14F4811CF75B}"/>
              </a:ext>
            </a:extLst>
          </p:cNvPr>
          <p:cNvSpPr txBox="1"/>
          <p:nvPr/>
        </p:nvSpPr>
        <p:spPr>
          <a:xfrm>
            <a:off x="669073" y="1860479"/>
            <a:ext cx="3055435" cy="461665"/>
          </a:xfrm>
          <a:prstGeom prst="rect">
            <a:avLst/>
          </a:prstGeom>
          <a:noFill/>
        </p:spPr>
        <p:txBody>
          <a:bodyPr wrap="square" rtlCol="0">
            <a:spAutoFit/>
          </a:bodyPr>
          <a:lstStyle/>
          <a:p>
            <a:r>
              <a:rPr lang="en-US" sz="2400" dirty="0">
                <a:latin typeface="Trebuchet MS" panose="020B0703020202090204" pitchFamily="34" charset="0"/>
              </a:rPr>
              <a:t>Ex1.   67.82 x 6</a:t>
            </a:r>
          </a:p>
        </p:txBody>
      </p:sp>
      <p:sp>
        <p:nvSpPr>
          <p:cNvPr id="15" name="TextBox 14">
            <a:extLst>
              <a:ext uri="{FF2B5EF4-FFF2-40B4-BE49-F238E27FC236}">
                <a16:creationId xmlns:a16="http://schemas.microsoft.com/office/drawing/2014/main" id="{AC4E0175-455F-4245-BFD8-F403123669F2}"/>
              </a:ext>
            </a:extLst>
          </p:cNvPr>
          <p:cNvSpPr txBox="1"/>
          <p:nvPr/>
        </p:nvSpPr>
        <p:spPr>
          <a:xfrm>
            <a:off x="6939776" y="1852345"/>
            <a:ext cx="3055435" cy="461665"/>
          </a:xfrm>
          <a:prstGeom prst="rect">
            <a:avLst/>
          </a:prstGeom>
          <a:noFill/>
        </p:spPr>
        <p:txBody>
          <a:bodyPr wrap="square" rtlCol="0">
            <a:spAutoFit/>
          </a:bodyPr>
          <a:lstStyle/>
          <a:p>
            <a:r>
              <a:rPr lang="en-US" sz="2400" dirty="0">
                <a:latin typeface="Trebuchet MS" panose="020B0703020202090204" pitchFamily="34" charset="0"/>
              </a:rPr>
              <a:t>Ex2.   99.99 x 8</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2456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4121641" cy="430887"/>
          </a:xfrm>
          <a:prstGeom prst="rect">
            <a:avLst/>
          </a:prstGeom>
          <a:noFill/>
        </p:spPr>
        <p:txBody>
          <a:bodyPr wrap="none" rtlCol="0">
            <a:spAutoFit/>
          </a:bodyPr>
          <a:lstStyle/>
          <a:p>
            <a:r>
              <a:rPr lang="en-US" sz="2200" dirty="0">
                <a:latin typeface="Trebuchet MS" panose="020B0703020202090204" pitchFamily="34" charset="0"/>
              </a:rPr>
              <a:t>Basic Operations and decimals.</a:t>
            </a:r>
          </a:p>
        </p:txBody>
      </p:sp>
      <p:sp>
        <p:nvSpPr>
          <p:cNvPr id="11" name="TextBox 10">
            <a:extLst>
              <a:ext uri="{FF2B5EF4-FFF2-40B4-BE49-F238E27FC236}">
                <a16:creationId xmlns:a16="http://schemas.microsoft.com/office/drawing/2014/main" id="{B5CA9F9D-4170-9743-BEBE-A13B2A2C7F23}"/>
              </a:ext>
            </a:extLst>
          </p:cNvPr>
          <p:cNvSpPr txBox="1"/>
          <p:nvPr/>
        </p:nvSpPr>
        <p:spPr>
          <a:xfrm>
            <a:off x="669073" y="1194132"/>
            <a:ext cx="10615961" cy="430887"/>
          </a:xfrm>
          <a:prstGeom prst="rect">
            <a:avLst/>
          </a:prstGeom>
          <a:noFill/>
        </p:spPr>
        <p:txBody>
          <a:bodyPr wrap="square" rtlCol="0">
            <a:spAutoFit/>
          </a:bodyPr>
          <a:lstStyle/>
          <a:p>
            <a:r>
              <a:rPr lang="en-US" sz="2200" b="1" u="sng" dirty="0">
                <a:latin typeface="Trebuchet MS" panose="020B0703020202090204" pitchFamily="34" charset="0"/>
              </a:rPr>
              <a:t>Multiplying and Dividing</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54E85848-878C-AB49-8FD4-023B6F4A0ECB}"/>
                  </a:ext>
                </a:extLst>
              </p:cNvPr>
              <p:cNvSpPr txBox="1"/>
              <p:nvPr/>
            </p:nvSpPr>
            <p:spPr>
              <a:xfrm>
                <a:off x="669069" y="1887837"/>
                <a:ext cx="3055435" cy="461665"/>
              </a:xfrm>
              <a:prstGeom prst="rect">
                <a:avLst/>
              </a:prstGeom>
              <a:noFill/>
            </p:spPr>
            <p:txBody>
              <a:bodyPr wrap="square" rtlCol="0">
                <a:spAutoFit/>
              </a:bodyPr>
              <a:lstStyle/>
              <a:p>
                <a:r>
                  <a:rPr lang="en-US" sz="2400" dirty="0">
                    <a:latin typeface="Trebuchet MS" panose="020B0703020202090204" pitchFamily="34" charset="0"/>
                  </a:rPr>
                  <a:t>Ex3.   289.6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8</a:t>
                </a:r>
              </a:p>
            </p:txBody>
          </p:sp>
        </mc:Choice>
        <mc:Fallback>
          <p:sp>
            <p:nvSpPr>
              <p:cNvPr id="16" name="TextBox 15">
                <a:extLst>
                  <a:ext uri="{FF2B5EF4-FFF2-40B4-BE49-F238E27FC236}">
                    <a16:creationId xmlns:a16="http://schemas.microsoft.com/office/drawing/2014/main" id="{54E85848-878C-AB49-8FD4-023B6F4A0ECB}"/>
                  </a:ext>
                </a:extLst>
              </p:cNvPr>
              <p:cNvSpPr txBox="1">
                <a:spLocks noRot="1" noChangeAspect="1" noMove="1" noResize="1" noEditPoints="1" noAdjustHandles="1" noChangeArrowheads="1" noChangeShapeType="1" noTextEdit="1"/>
              </p:cNvSpPr>
              <p:nvPr/>
            </p:nvSpPr>
            <p:spPr>
              <a:xfrm>
                <a:off x="669069" y="1887837"/>
                <a:ext cx="3055435" cy="461665"/>
              </a:xfrm>
              <a:prstGeom prst="rect">
                <a:avLst/>
              </a:prstGeom>
              <a:blipFill>
                <a:blip r:embed="rId3"/>
                <a:stretch>
                  <a:fillRect l="-2905" t="-10811" b="-27027"/>
                </a:stretch>
              </a:blipFill>
            </p:spPr>
            <p:txBody>
              <a:bodyPr/>
              <a:lstStyle/>
              <a:p>
                <a:r>
                  <a:rPr lang="en-US">
                    <a:noFill/>
                  </a:rPr>
                  <a:t> </a:t>
                </a:r>
              </a:p>
            </p:txBody>
          </p:sp>
        </mc:Fallback>
      </mc:AlternateContent>
      <p:sp>
        <p:nvSpPr>
          <p:cNvPr id="18" name="TextBox 17">
            <a:hlinkClick r:id="rId4"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4"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51D1A9A5-1122-9B4C-B458-3E1BACCCC8DA}"/>
                  </a:ext>
                </a:extLst>
              </p:cNvPr>
              <p:cNvSpPr txBox="1"/>
              <p:nvPr/>
            </p:nvSpPr>
            <p:spPr>
              <a:xfrm>
                <a:off x="6062817" y="1828558"/>
                <a:ext cx="3055435" cy="461665"/>
              </a:xfrm>
              <a:prstGeom prst="rect">
                <a:avLst/>
              </a:prstGeom>
              <a:noFill/>
            </p:spPr>
            <p:txBody>
              <a:bodyPr wrap="square" rtlCol="0">
                <a:spAutoFit/>
              </a:bodyPr>
              <a:lstStyle/>
              <a:p>
                <a:r>
                  <a:rPr lang="en-US" sz="2400" dirty="0">
                    <a:latin typeface="Trebuchet MS" panose="020B0703020202090204" pitchFamily="34" charset="0"/>
                  </a:rPr>
                  <a:t>Ex4.   591.36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6 </a:t>
                </a:r>
              </a:p>
            </p:txBody>
          </p:sp>
        </mc:Choice>
        <mc:Fallback>
          <p:sp>
            <p:nvSpPr>
              <p:cNvPr id="12" name="TextBox 11">
                <a:extLst>
                  <a:ext uri="{FF2B5EF4-FFF2-40B4-BE49-F238E27FC236}">
                    <a16:creationId xmlns:a16="http://schemas.microsoft.com/office/drawing/2014/main" id="{51D1A9A5-1122-9B4C-B458-3E1BACCCC8DA}"/>
                  </a:ext>
                </a:extLst>
              </p:cNvPr>
              <p:cNvSpPr txBox="1">
                <a:spLocks noRot="1" noChangeAspect="1" noMove="1" noResize="1" noEditPoints="1" noAdjustHandles="1" noChangeArrowheads="1" noChangeShapeType="1" noTextEdit="1"/>
              </p:cNvSpPr>
              <p:nvPr/>
            </p:nvSpPr>
            <p:spPr>
              <a:xfrm>
                <a:off x="6062817" y="1828558"/>
                <a:ext cx="3055435" cy="461665"/>
              </a:xfrm>
              <a:prstGeom prst="rect">
                <a:avLst/>
              </a:prstGeom>
              <a:blipFill>
                <a:blip r:embed="rId5"/>
                <a:stretch>
                  <a:fillRect l="-2893" t="-11111" b="-30556"/>
                </a:stretch>
              </a:blipFill>
            </p:spPr>
            <p:txBody>
              <a:bodyPr/>
              <a:lstStyle/>
              <a:p>
                <a:r>
                  <a:rPr lang="en-US">
                    <a:noFill/>
                  </a:rPr>
                  <a:t> </a:t>
                </a:r>
              </a:p>
            </p:txBody>
          </p:sp>
        </mc:Fallback>
      </mc:AlternateContent>
    </p:spTree>
    <p:extLst>
      <p:ext uri="{BB962C8B-B14F-4D97-AF65-F5344CB8AC3E}">
        <p14:creationId xmlns:p14="http://schemas.microsoft.com/office/powerpoint/2010/main" val="3200129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5CA9F9D-4170-9743-BEBE-A13B2A2C7F23}"/>
              </a:ext>
            </a:extLst>
          </p:cNvPr>
          <p:cNvSpPr txBox="1"/>
          <p:nvPr/>
        </p:nvSpPr>
        <p:spPr>
          <a:xfrm>
            <a:off x="669071" y="327666"/>
            <a:ext cx="3309806" cy="430887"/>
          </a:xfrm>
          <a:prstGeom prst="rect">
            <a:avLst/>
          </a:prstGeom>
          <a:noFill/>
        </p:spPr>
        <p:txBody>
          <a:bodyPr wrap="square" rtlCol="0">
            <a:spAutoFit/>
          </a:bodyPr>
          <a:lstStyle/>
          <a:p>
            <a:r>
              <a:rPr lang="en-US" sz="2200" b="1" u="sng" dirty="0">
                <a:latin typeface="Trebuchet MS" panose="020B0703020202090204" pitchFamily="34" charset="0"/>
              </a:rPr>
              <a:t>Adding and Subtracting</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A3892DE-7CFC-B54E-9F4E-14F4811CF75B}"/>
                  </a:ext>
                </a:extLst>
              </p:cNvPr>
              <p:cNvSpPr txBox="1"/>
              <p:nvPr/>
            </p:nvSpPr>
            <p:spPr>
              <a:xfrm>
                <a:off x="669071" y="758553"/>
                <a:ext cx="4014141" cy="6370975"/>
              </a:xfrm>
              <a:prstGeom prst="rect">
                <a:avLst/>
              </a:prstGeom>
              <a:noFill/>
            </p:spPr>
            <p:txBody>
              <a:bodyPr wrap="square" rtlCol="0">
                <a:spAutoFit/>
              </a:bodyPr>
              <a:lstStyle/>
              <a:p>
                <a:pPr>
                  <a:lnSpc>
                    <a:spcPct val="150000"/>
                  </a:lnSpc>
                </a:pPr>
                <a:r>
                  <a:rPr lang="en-US" sz="2400" dirty="0">
                    <a:latin typeface="Trebuchet MS" panose="020B0703020202090204" pitchFamily="34" charset="0"/>
                  </a:rPr>
                  <a:t>1.   45.72 x 4</a:t>
                </a:r>
              </a:p>
              <a:p>
                <a:pPr>
                  <a:lnSpc>
                    <a:spcPct val="150000"/>
                  </a:lnSpc>
                </a:pPr>
                <a:r>
                  <a:rPr lang="en-US" sz="2400" dirty="0">
                    <a:latin typeface="Trebuchet MS" panose="020B0703020202090204" pitchFamily="34" charset="0"/>
                  </a:rPr>
                  <a:t>2.   10.88 x 8</a:t>
                </a:r>
              </a:p>
              <a:p>
                <a:pPr>
                  <a:lnSpc>
                    <a:spcPct val="150000"/>
                  </a:lnSpc>
                </a:pPr>
                <a:r>
                  <a:rPr lang="en-US" sz="2400" dirty="0">
                    <a:latin typeface="Trebuchet MS" panose="020B0703020202090204" pitchFamily="34" charset="0"/>
                  </a:rPr>
                  <a:t>3.   9 x 113.45</a:t>
                </a:r>
              </a:p>
              <a:p>
                <a:pPr>
                  <a:lnSpc>
                    <a:spcPct val="150000"/>
                  </a:lnSpc>
                </a:pPr>
                <a:r>
                  <a:rPr lang="en-US" sz="2400" dirty="0">
                    <a:latin typeface="Trebuchet MS" panose="020B0703020202090204" pitchFamily="34" charset="0"/>
                  </a:rPr>
                  <a:t>4.   5.45 x 6 x 3</a:t>
                </a:r>
              </a:p>
              <a:p>
                <a:pPr>
                  <a:lnSpc>
                    <a:spcPct val="150000"/>
                  </a:lnSpc>
                </a:pPr>
                <a:r>
                  <a:rPr lang="en-US" sz="2400" dirty="0">
                    <a:latin typeface="Trebuchet MS" panose="020B0703020202090204" pitchFamily="34" charset="0"/>
                  </a:rPr>
                  <a:t>5.   345.66 x 7</a:t>
                </a:r>
              </a:p>
              <a:p>
                <a:pPr>
                  <a:lnSpc>
                    <a:spcPct val="150000"/>
                  </a:lnSpc>
                </a:pPr>
                <a:r>
                  <a:rPr lang="en-US" sz="2400" dirty="0">
                    <a:latin typeface="Trebuchet MS" panose="020B0703020202090204" pitchFamily="34" charset="0"/>
                  </a:rPr>
                  <a:t>6.   0.054 x 9</a:t>
                </a:r>
              </a:p>
              <a:p>
                <a:pPr>
                  <a:lnSpc>
                    <a:spcPct val="150000"/>
                  </a:lnSpc>
                </a:pPr>
                <a:r>
                  <a:rPr lang="en-US" sz="2400" dirty="0">
                    <a:latin typeface="Trebuchet MS" panose="020B0703020202090204" pitchFamily="34" charset="0"/>
                  </a:rPr>
                  <a:t>7.   37.94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7</a:t>
                </a:r>
              </a:p>
              <a:p>
                <a:pPr>
                  <a:lnSpc>
                    <a:spcPct val="150000"/>
                  </a:lnSpc>
                </a:pPr>
                <a:r>
                  <a:rPr lang="en-US" sz="2400" dirty="0">
                    <a:latin typeface="Trebuchet MS" panose="020B0703020202090204" pitchFamily="34" charset="0"/>
                  </a:rPr>
                  <a:t>8.   11.95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5</a:t>
                </a:r>
              </a:p>
              <a:p>
                <a:pPr>
                  <a:lnSpc>
                    <a:spcPct val="150000"/>
                  </a:lnSpc>
                </a:pPr>
                <a:r>
                  <a:rPr lang="en-US" sz="2400" dirty="0">
                    <a:latin typeface="Trebuchet MS" panose="020B0703020202090204" pitchFamily="34" charset="0"/>
                  </a:rPr>
                  <a:t>9.   123.000004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4</a:t>
                </a:r>
              </a:p>
              <a:p>
                <a:pPr>
                  <a:lnSpc>
                    <a:spcPct val="150000"/>
                  </a:lnSpc>
                </a:pPr>
                <a:r>
                  <a:rPr lang="en-US" sz="2400" dirty="0">
                    <a:latin typeface="Trebuchet MS" panose="020B0703020202090204" pitchFamily="34" charset="0"/>
                  </a:rPr>
                  <a:t>10.  51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4</a:t>
                </a:r>
              </a:p>
              <a:p>
                <a:endParaRPr lang="en-US" sz="2400" dirty="0">
                  <a:latin typeface="Trebuchet MS" panose="020B0703020202090204" pitchFamily="34" charset="0"/>
                </a:endParaRPr>
              </a:p>
              <a:p>
                <a:endParaRPr lang="en-US" sz="2400" dirty="0">
                  <a:latin typeface="Trebuchet MS" panose="020B0703020202090204" pitchFamily="34" charset="0"/>
                </a:endParaRPr>
              </a:p>
            </p:txBody>
          </p:sp>
        </mc:Choice>
        <mc:Fallback xmlns="">
          <p:sp>
            <p:nvSpPr>
              <p:cNvPr id="14" name="TextBox 13">
                <a:extLst>
                  <a:ext uri="{FF2B5EF4-FFF2-40B4-BE49-F238E27FC236}">
                    <a16:creationId xmlns:a16="http://schemas.microsoft.com/office/drawing/2014/main" id="{6A3892DE-7CFC-B54E-9F4E-14F4811CF75B}"/>
                  </a:ext>
                </a:extLst>
              </p:cNvPr>
              <p:cNvSpPr txBox="1">
                <a:spLocks noRot="1" noChangeAspect="1" noMove="1" noResize="1" noEditPoints="1" noAdjustHandles="1" noChangeArrowheads="1" noChangeShapeType="1" noTextEdit="1"/>
              </p:cNvSpPr>
              <p:nvPr/>
            </p:nvSpPr>
            <p:spPr>
              <a:xfrm>
                <a:off x="669071" y="758553"/>
                <a:ext cx="4014141" cy="6370975"/>
              </a:xfrm>
              <a:prstGeom prst="rect">
                <a:avLst/>
              </a:prstGeom>
              <a:blipFill>
                <a:blip r:embed="rId3"/>
                <a:stretch>
                  <a:fillRect l="-2208"/>
                </a:stretch>
              </a:blipFill>
            </p:spPr>
            <p:txBody>
              <a:bodyPr/>
              <a:lstStyle/>
              <a:p>
                <a:r>
                  <a:rPr lang="en-US">
                    <a:noFill/>
                  </a:rPr>
                  <a:t> </a:t>
                </a:r>
              </a:p>
            </p:txBody>
          </p:sp>
        </mc:Fallback>
      </mc:AlternateContent>
      <p:sp>
        <p:nvSpPr>
          <p:cNvPr id="18" name="TextBox 17">
            <a:hlinkClick r:id="rId4"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4"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13" name="Rounded Rectangle 12">
            <a:extLst>
              <a:ext uri="{FF2B5EF4-FFF2-40B4-BE49-F238E27FC236}">
                <a16:creationId xmlns:a16="http://schemas.microsoft.com/office/drawing/2014/main" id="{F3994D83-78FE-2C4D-82FA-7525FD18BC25}"/>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65954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5CA9F9D-4170-9743-BEBE-A13B2A2C7F23}"/>
              </a:ext>
            </a:extLst>
          </p:cNvPr>
          <p:cNvSpPr txBox="1"/>
          <p:nvPr/>
        </p:nvSpPr>
        <p:spPr>
          <a:xfrm>
            <a:off x="669070" y="327666"/>
            <a:ext cx="4431739" cy="430887"/>
          </a:xfrm>
          <a:prstGeom prst="rect">
            <a:avLst/>
          </a:prstGeom>
          <a:noFill/>
        </p:spPr>
        <p:txBody>
          <a:bodyPr wrap="square" rtlCol="0">
            <a:spAutoFit/>
          </a:bodyPr>
          <a:lstStyle/>
          <a:p>
            <a:r>
              <a:rPr lang="en-US" sz="2200" b="1" u="sng" dirty="0">
                <a:latin typeface="Trebuchet MS" panose="020B0703020202090204" pitchFamily="34" charset="0"/>
              </a:rPr>
              <a:t>Multiplying and Dividing</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A3892DE-7CFC-B54E-9F4E-14F4811CF75B}"/>
                  </a:ext>
                </a:extLst>
              </p:cNvPr>
              <p:cNvSpPr txBox="1"/>
              <p:nvPr/>
            </p:nvSpPr>
            <p:spPr>
              <a:xfrm>
                <a:off x="669071" y="758553"/>
                <a:ext cx="6524943" cy="6370975"/>
              </a:xfrm>
              <a:prstGeom prst="rect">
                <a:avLst/>
              </a:prstGeom>
              <a:noFill/>
            </p:spPr>
            <p:txBody>
              <a:bodyPr wrap="square" rtlCol="0">
                <a:spAutoFit/>
              </a:bodyPr>
              <a:lstStyle/>
              <a:p>
                <a:pPr>
                  <a:lnSpc>
                    <a:spcPct val="150000"/>
                  </a:lnSpc>
                </a:pPr>
                <a:r>
                  <a:rPr lang="en-US" sz="2400" dirty="0">
                    <a:latin typeface="Trebuchet MS" panose="020B0703020202090204" pitchFamily="34" charset="0"/>
                  </a:rPr>
                  <a:t>1.   45.72 x 4 = </a:t>
                </a:r>
                <a:r>
                  <a:rPr lang="en-US" sz="2400" dirty="0">
                    <a:solidFill>
                      <a:srgbClr val="FF0000"/>
                    </a:solidFill>
                    <a:latin typeface="Trebuchet MS" panose="020B0703020202090204" pitchFamily="34" charset="0"/>
                  </a:rPr>
                  <a:t>182.99</a:t>
                </a:r>
              </a:p>
              <a:p>
                <a:pPr>
                  <a:lnSpc>
                    <a:spcPct val="150000"/>
                  </a:lnSpc>
                </a:pPr>
                <a:r>
                  <a:rPr lang="en-US" sz="2400" dirty="0">
                    <a:latin typeface="Trebuchet MS" panose="020B0703020202090204" pitchFamily="34" charset="0"/>
                  </a:rPr>
                  <a:t>2.   10.88 x 8 = </a:t>
                </a:r>
                <a:r>
                  <a:rPr lang="en-US" sz="2400" dirty="0">
                    <a:solidFill>
                      <a:srgbClr val="FF0000"/>
                    </a:solidFill>
                    <a:latin typeface="Trebuchet MS" panose="020B0703020202090204" pitchFamily="34" charset="0"/>
                  </a:rPr>
                  <a:t>87.04</a:t>
                </a:r>
              </a:p>
              <a:p>
                <a:pPr>
                  <a:lnSpc>
                    <a:spcPct val="150000"/>
                  </a:lnSpc>
                </a:pPr>
                <a:r>
                  <a:rPr lang="en-US" sz="2400" dirty="0">
                    <a:latin typeface="Trebuchet MS" panose="020B0703020202090204" pitchFamily="34" charset="0"/>
                  </a:rPr>
                  <a:t>3.   9 x 113.45 = </a:t>
                </a:r>
                <a:r>
                  <a:rPr lang="en-US" sz="2400" dirty="0">
                    <a:solidFill>
                      <a:srgbClr val="FF0000"/>
                    </a:solidFill>
                    <a:latin typeface="Trebuchet MS" panose="020B0703020202090204" pitchFamily="34" charset="0"/>
                  </a:rPr>
                  <a:t>1021.05</a:t>
                </a:r>
              </a:p>
              <a:p>
                <a:pPr>
                  <a:lnSpc>
                    <a:spcPct val="150000"/>
                  </a:lnSpc>
                </a:pPr>
                <a:r>
                  <a:rPr lang="en-US" sz="2400" dirty="0">
                    <a:latin typeface="Trebuchet MS" panose="020B0703020202090204" pitchFamily="34" charset="0"/>
                  </a:rPr>
                  <a:t>4.   5.45 x 6 x 3 = </a:t>
                </a:r>
                <a:r>
                  <a:rPr lang="en-US" sz="2400" dirty="0">
                    <a:solidFill>
                      <a:srgbClr val="FF0000"/>
                    </a:solidFill>
                    <a:latin typeface="Trebuchet MS" panose="020B0703020202090204" pitchFamily="34" charset="0"/>
                  </a:rPr>
                  <a:t>98.1</a:t>
                </a:r>
              </a:p>
              <a:p>
                <a:pPr>
                  <a:lnSpc>
                    <a:spcPct val="150000"/>
                  </a:lnSpc>
                </a:pPr>
                <a:r>
                  <a:rPr lang="en-US" sz="2400" dirty="0">
                    <a:latin typeface="Trebuchet MS" panose="020B0703020202090204" pitchFamily="34" charset="0"/>
                  </a:rPr>
                  <a:t>5.   345.66 x 7 = </a:t>
                </a:r>
                <a:r>
                  <a:rPr lang="en-US" sz="2400" dirty="0">
                    <a:solidFill>
                      <a:srgbClr val="FF0000"/>
                    </a:solidFill>
                    <a:latin typeface="Trebuchet MS" panose="020B0703020202090204" pitchFamily="34" charset="0"/>
                  </a:rPr>
                  <a:t>2419.62</a:t>
                </a:r>
              </a:p>
              <a:p>
                <a:pPr>
                  <a:lnSpc>
                    <a:spcPct val="150000"/>
                  </a:lnSpc>
                </a:pPr>
                <a:r>
                  <a:rPr lang="en-US" sz="2400" dirty="0">
                    <a:latin typeface="Trebuchet MS" panose="020B0703020202090204" pitchFamily="34" charset="0"/>
                  </a:rPr>
                  <a:t>6.   0.054 x 9 = </a:t>
                </a:r>
                <a:r>
                  <a:rPr lang="en-US" sz="2400" dirty="0">
                    <a:solidFill>
                      <a:srgbClr val="FF0000"/>
                    </a:solidFill>
                    <a:latin typeface="Trebuchet MS" panose="020B0703020202090204" pitchFamily="34" charset="0"/>
                  </a:rPr>
                  <a:t>0.486</a:t>
                </a:r>
              </a:p>
              <a:p>
                <a:pPr>
                  <a:lnSpc>
                    <a:spcPct val="150000"/>
                  </a:lnSpc>
                </a:pPr>
                <a:r>
                  <a:rPr lang="en-US" sz="2400" dirty="0">
                    <a:latin typeface="Trebuchet MS" panose="020B0703020202090204" pitchFamily="34" charset="0"/>
                  </a:rPr>
                  <a:t>7.   37.94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7 = </a:t>
                </a:r>
                <a:r>
                  <a:rPr lang="en-US" sz="2400" dirty="0">
                    <a:solidFill>
                      <a:srgbClr val="FF0000"/>
                    </a:solidFill>
                    <a:latin typeface="Trebuchet MS" panose="020B0703020202090204" pitchFamily="34" charset="0"/>
                  </a:rPr>
                  <a:t>5.42</a:t>
                </a:r>
              </a:p>
              <a:p>
                <a:pPr>
                  <a:lnSpc>
                    <a:spcPct val="150000"/>
                  </a:lnSpc>
                </a:pPr>
                <a:r>
                  <a:rPr lang="en-US" sz="2400" dirty="0">
                    <a:latin typeface="Trebuchet MS" panose="020B0703020202090204" pitchFamily="34" charset="0"/>
                  </a:rPr>
                  <a:t>8.   11.95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5 = </a:t>
                </a:r>
                <a:r>
                  <a:rPr lang="en-US" sz="2400" dirty="0">
                    <a:solidFill>
                      <a:srgbClr val="FF0000"/>
                    </a:solidFill>
                    <a:latin typeface="Trebuchet MS" panose="020B0703020202090204" pitchFamily="34" charset="0"/>
                  </a:rPr>
                  <a:t>2.39</a:t>
                </a:r>
              </a:p>
              <a:p>
                <a:pPr>
                  <a:lnSpc>
                    <a:spcPct val="150000"/>
                  </a:lnSpc>
                </a:pPr>
                <a:r>
                  <a:rPr lang="en-US" sz="2400" dirty="0">
                    <a:latin typeface="Trebuchet MS" panose="020B0703020202090204" pitchFamily="34" charset="0"/>
                  </a:rPr>
                  <a:t>9.   123.000004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4 = </a:t>
                </a:r>
                <a:r>
                  <a:rPr lang="en-US" sz="2400" dirty="0">
                    <a:solidFill>
                      <a:srgbClr val="FF0000"/>
                    </a:solidFill>
                    <a:latin typeface="Trebuchet MS" panose="020B0703020202090204" pitchFamily="34" charset="0"/>
                  </a:rPr>
                  <a:t>30.750001</a:t>
                </a:r>
              </a:p>
              <a:p>
                <a:pPr>
                  <a:lnSpc>
                    <a:spcPct val="150000"/>
                  </a:lnSpc>
                </a:pPr>
                <a:r>
                  <a:rPr lang="en-US" sz="2400" dirty="0">
                    <a:latin typeface="Trebuchet MS" panose="020B0703020202090204" pitchFamily="34" charset="0"/>
                  </a:rPr>
                  <a:t>10.  51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4 = </a:t>
                </a:r>
                <a:r>
                  <a:rPr lang="en-US" sz="2400" dirty="0">
                    <a:solidFill>
                      <a:srgbClr val="FF0000"/>
                    </a:solidFill>
                    <a:latin typeface="Trebuchet MS" panose="020B0703020202090204" pitchFamily="34" charset="0"/>
                  </a:rPr>
                  <a:t>12.75</a:t>
                </a:r>
              </a:p>
              <a:p>
                <a:endParaRPr lang="en-US" sz="2400" dirty="0">
                  <a:latin typeface="Trebuchet MS" panose="020B0703020202090204" pitchFamily="34" charset="0"/>
                </a:endParaRPr>
              </a:p>
              <a:p>
                <a:endParaRPr lang="en-US" sz="2400" dirty="0">
                  <a:latin typeface="Trebuchet MS" panose="020B0703020202090204" pitchFamily="34" charset="0"/>
                </a:endParaRPr>
              </a:p>
            </p:txBody>
          </p:sp>
        </mc:Choice>
        <mc:Fallback xmlns="">
          <p:sp>
            <p:nvSpPr>
              <p:cNvPr id="14" name="TextBox 13">
                <a:extLst>
                  <a:ext uri="{FF2B5EF4-FFF2-40B4-BE49-F238E27FC236}">
                    <a16:creationId xmlns:a16="http://schemas.microsoft.com/office/drawing/2014/main" id="{6A3892DE-7CFC-B54E-9F4E-14F4811CF75B}"/>
                  </a:ext>
                </a:extLst>
              </p:cNvPr>
              <p:cNvSpPr txBox="1">
                <a:spLocks noRot="1" noChangeAspect="1" noMove="1" noResize="1" noEditPoints="1" noAdjustHandles="1" noChangeArrowheads="1" noChangeShapeType="1" noTextEdit="1"/>
              </p:cNvSpPr>
              <p:nvPr/>
            </p:nvSpPr>
            <p:spPr>
              <a:xfrm>
                <a:off x="669071" y="758553"/>
                <a:ext cx="6524943" cy="6370975"/>
              </a:xfrm>
              <a:prstGeom prst="rect">
                <a:avLst/>
              </a:prstGeom>
              <a:blipFill>
                <a:blip r:embed="rId3"/>
                <a:stretch>
                  <a:fillRect l="-1362"/>
                </a:stretch>
              </a:blipFill>
            </p:spPr>
            <p:txBody>
              <a:bodyPr/>
              <a:lstStyle/>
              <a:p>
                <a:r>
                  <a:rPr lang="en-US">
                    <a:noFill/>
                  </a:rPr>
                  <a:t> </a:t>
                </a:r>
              </a:p>
            </p:txBody>
          </p:sp>
        </mc:Fallback>
      </mc:AlternateContent>
      <p:sp>
        <p:nvSpPr>
          <p:cNvPr id="18" name="TextBox 17">
            <a:hlinkClick r:id="rId4"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4"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13" name="Rounded Rectangle 12">
            <a:extLst>
              <a:ext uri="{FF2B5EF4-FFF2-40B4-BE49-F238E27FC236}">
                <a16:creationId xmlns:a16="http://schemas.microsoft.com/office/drawing/2014/main" id="{F3994D83-78FE-2C4D-82FA-7525FD18BC25}"/>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6C401B9E-C522-2946-9642-D9EC3A81CFFF}"/>
              </a:ext>
            </a:extLst>
          </p:cNvPr>
          <p:cNvSpPr txBox="1"/>
          <p:nvPr/>
        </p:nvSpPr>
        <p:spPr>
          <a:xfrm rot="21249306">
            <a:off x="7895968" y="2916195"/>
            <a:ext cx="2259658" cy="707886"/>
          </a:xfrm>
          <a:prstGeom prst="rect">
            <a:avLst/>
          </a:prstGeom>
          <a:noFill/>
        </p:spPr>
        <p:txBody>
          <a:bodyPr wrap="none" rtlCol="0">
            <a:spAutoFit/>
          </a:bodyPr>
          <a:lstStyle/>
          <a:p>
            <a:r>
              <a:rPr lang="en-US" sz="4000" dirty="0">
                <a:solidFill>
                  <a:srgbClr val="FF0000"/>
                </a:solidFill>
              </a:rPr>
              <a:t>ANSWERS</a:t>
            </a:r>
          </a:p>
        </p:txBody>
      </p:sp>
    </p:spTree>
    <p:extLst>
      <p:ext uri="{BB962C8B-B14F-4D97-AF65-F5344CB8AC3E}">
        <p14:creationId xmlns:p14="http://schemas.microsoft.com/office/powerpoint/2010/main" val="3216096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1743</Words>
  <Application>Microsoft Macintosh PowerPoint</Application>
  <PresentationFormat>Widescreen</PresentationFormat>
  <Paragraphs>331</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Cambria Math</vt:lpstr>
      <vt:lpstr>Comic Sans MS</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Falkirk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Shirra</dc:creator>
  <cp:lastModifiedBy>Andrew Shirra</cp:lastModifiedBy>
  <cp:revision>28</cp:revision>
  <cp:lastPrinted>2020-03-25T12:40:43Z</cp:lastPrinted>
  <dcterms:created xsi:type="dcterms:W3CDTF">2020-03-20T14:30:04Z</dcterms:created>
  <dcterms:modified xsi:type="dcterms:W3CDTF">2020-03-30T13:28:14Z</dcterms:modified>
</cp:coreProperties>
</file>