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4" r:id="rId5"/>
    <p:sldId id="265" r:id="rId6"/>
    <p:sldId id="266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110" d="100"/>
          <a:sy n="110" d="100"/>
        </p:scale>
        <p:origin x="6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36439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Hire Purchase 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Comparing Cost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4" action="ppaction://hlinksldjump"/>
              </a:rPr>
              <a:t>Buying Insurance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5" action="ppaction://hlinksldjump"/>
              </a:rPr>
              <a:t>Adding VAT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6" action="ppaction://hlinksldjump"/>
              </a:rPr>
              <a:t>Simple and Compound Interest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6305" y="559706"/>
            <a:ext cx="420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VAT: This will be calculated as 20%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4" y="904549"/>
            <a:ext cx="778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1: What is the total cost of a jacket that is priced as £90 + VAT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2018063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6305" y="559706"/>
            <a:ext cx="420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VAT: This will be calculated as 20%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4" y="904549"/>
            <a:ext cx="1050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2: The Smith family receive their bill as follows. Calculate the total cost of the bill.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E6B57A-BE2B-5D4A-8110-876225ABC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838377"/>
              </p:ext>
            </p:extLst>
          </p:nvPr>
        </p:nvGraphicFramePr>
        <p:xfrm>
          <a:off x="793509" y="1598787"/>
          <a:ext cx="3153458" cy="426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729">
                  <a:extLst>
                    <a:ext uri="{9D8B030D-6E8A-4147-A177-3AD203B41FA5}">
                      <a16:colId xmlns:a16="http://schemas.microsoft.com/office/drawing/2014/main" val="347123798"/>
                    </a:ext>
                  </a:extLst>
                </a:gridCol>
                <a:gridCol w="1576729">
                  <a:extLst>
                    <a:ext uri="{9D8B030D-6E8A-4147-A177-3AD203B41FA5}">
                      <a16:colId xmlns:a16="http://schemas.microsoft.com/office/drawing/2014/main" val="1550796664"/>
                    </a:ext>
                  </a:extLst>
                </a:gridCol>
              </a:tblGrid>
              <a:tr h="66918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530288"/>
                  </a:ext>
                </a:extLst>
              </a:tr>
              <a:tr h="6691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£87.35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318912"/>
                  </a:ext>
                </a:extLst>
              </a:tr>
              <a:tr h="6691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Drinks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£23.65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22021"/>
                  </a:ext>
                </a:extLst>
              </a:tr>
              <a:tr h="7964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before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6712790"/>
                  </a:ext>
                </a:extLst>
              </a:tr>
              <a:tr h="6691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050619"/>
                  </a:ext>
                </a:extLst>
              </a:tr>
              <a:tr h="7964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after 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519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670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6305" y="559706"/>
            <a:ext cx="4205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VAT: This will be calculated as 20%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4" y="904549"/>
            <a:ext cx="10509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3: A painting company charge £23.40 per hour + VAT. If they do a job that is 5 hours long, how much will they charge?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135887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6305" y="559706"/>
            <a:ext cx="2079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Simple Interest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808035" y="1665893"/>
            <a:ext cx="10509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rebuchet MS" panose="020B0603020202020204" pitchFamily="34" charset="0"/>
              </a:rPr>
              <a:t>Simple Interest </a:t>
            </a:r>
            <a:r>
              <a:rPr lang="en-GB" dirty="0">
                <a:latin typeface="Trebuchet MS" panose="020B0603020202020204" pitchFamily="34" charset="0"/>
              </a:rPr>
              <a:t>means that once the first amount of interest is calculated this remains the same with every new calculation.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>
                <a:latin typeface="Trebuchet MS" panose="020B0603020202020204" pitchFamily="34" charset="0"/>
              </a:rPr>
              <a:t>So if your interest in calculated annually and you receive £40 in the first year, you will receive £40 the following year as well.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1392367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683154" y="559706"/>
            <a:ext cx="10509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1: Ryan invests £9 000 into a simple interest savings account that has an interest rate of 3% calculated annually.</a:t>
            </a:r>
          </a:p>
          <a:p>
            <a:r>
              <a:rPr lang="en-GB" dirty="0">
                <a:latin typeface="Trebuchet MS" panose="020B0603020202020204" pitchFamily="34" charset="0"/>
              </a:rPr>
              <a:t>How much will Ryan have in his savings account in 4 years?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4164578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17879" y="559706"/>
            <a:ext cx="10509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2: Elena puts £4000 into a savings account. She receives £88 from interest. What is her annual interest rate?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236442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17879" y="559706"/>
            <a:ext cx="10509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Compound Interest</a:t>
            </a:r>
          </a:p>
          <a:p>
            <a:r>
              <a:rPr lang="en-GB" dirty="0">
                <a:latin typeface="Trebuchet MS" panose="020B0603020202020204" pitchFamily="34" charset="0"/>
              </a:rPr>
              <a:t>Example 1: </a:t>
            </a:r>
            <a:r>
              <a:rPr lang="en-GB" dirty="0" err="1">
                <a:latin typeface="Trebuchet MS" panose="020B0603020202020204" pitchFamily="34" charset="0"/>
              </a:rPr>
              <a:t>Mauragh</a:t>
            </a:r>
            <a:r>
              <a:rPr lang="en-GB" dirty="0">
                <a:latin typeface="Trebuchet MS" panose="020B0603020202020204" pitchFamily="34" charset="0"/>
              </a:rPr>
              <a:t> puts £3000 into a bank account. She receive compound interest rate of 2.5%. How much will she have in 4 years, give your answer to 3 significant figures.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941544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5" y="559706"/>
            <a:ext cx="10779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Hire Purchase </a:t>
            </a:r>
          </a:p>
          <a:p>
            <a:r>
              <a:rPr lang="en-GB" dirty="0">
                <a:latin typeface="Trebuchet MS" panose="020B0603020202020204" pitchFamily="34" charset="0"/>
              </a:rPr>
              <a:t>Example 1: When buying a new car. Sarah pays a £2400 deposit and 30 instalments of £230.</a:t>
            </a:r>
          </a:p>
          <a:p>
            <a:r>
              <a:rPr lang="en-GB" dirty="0">
                <a:latin typeface="Trebuchet MS" panose="020B0603020202020204" pitchFamily="34" charset="0"/>
              </a:rPr>
              <a:t>How much will the car cost Sarah?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F20C53-BE5F-6240-AE9D-231CCDEF0B55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4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673122" y="666220"/>
            <a:ext cx="10779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2: The cost of a TV is £1440. Gareth pays for it using hire purchase, paying 30% as a deposit and then 10 instalments of £108. How much more than the price of the TV will Gareth pay using this method?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7835B0-0ADD-8848-A8E7-AA8E6011A7CD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0966C-38DB-A041-9FEA-46A3ECD247CE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184126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6305" y="559706"/>
            <a:ext cx="2085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Comparing Costs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5" y="904549"/>
            <a:ext cx="10779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1: In a shop it costs £1.20 for 500ml of Cola, or £2.00 for 800ml. Which of these is the better deal?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42917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5" y="559706"/>
            <a:ext cx="10779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2: In a shop you can buy pencils in packs of 6 of 10. 6 pencils cost £1.26 and 10 pens cost £2.40. Which is the better value for money.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532D55-C8EB-294F-B3E9-09F155D6E366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87B372-17BB-2142-85AA-D00BB40E6100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358701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5" y="559706"/>
            <a:ext cx="107793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3: Mel is looking to buy a new computer costing £1100. The shop has three options that Mel can use to purchase the computer.</a:t>
            </a:r>
          </a:p>
          <a:p>
            <a:r>
              <a:rPr lang="en-GB" dirty="0">
                <a:latin typeface="Trebuchet MS" panose="020B0603020202020204" pitchFamily="34" charset="0"/>
              </a:rPr>
              <a:t>Option 1: Deposit of 15% and 10 instalments of £98.85</a:t>
            </a:r>
          </a:p>
          <a:p>
            <a:r>
              <a:rPr lang="en-GB" dirty="0">
                <a:latin typeface="Trebuchet MS" panose="020B0603020202020204" pitchFamily="34" charset="0"/>
              </a:rPr>
              <a:t>Option 2: Deposit of 20% and 8 instalments of £117</a:t>
            </a:r>
          </a:p>
          <a:p>
            <a:r>
              <a:rPr lang="en-GB" dirty="0">
                <a:latin typeface="Trebuchet MS" panose="020B0603020202020204" pitchFamily="34" charset="0"/>
              </a:rPr>
              <a:t>Option 3: Deposit of 25% and 6 instalments of £138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8DFD01-3E32-9145-AC77-6E4AB66ED7EA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</p:spTree>
    <p:extLst>
      <p:ext uri="{BB962C8B-B14F-4D97-AF65-F5344CB8AC3E}">
        <p14:creationId xmlns:p14="http://schemas.microsoft.com/office/powerpoint/2010/main" val="352098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6305" y="559706"/>
            <a:ext cx="210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Buying Insurance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5" y="904549"/>
            <a:ext cx="65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1: Alison lives in area A and is looking for £40,000 worth of contents insurance. How much would this cost?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208871-F37E-9F41-92BF-4FF1997AA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101307"/>
              </p:ext>
            </p:extLst>
          </p:nvPr>
        </p:nvGraphicFramePr>
        <p:xfrm>
          <a:off x="7444946" y="959816"/>
          <a:ext cx="3898242" cy="2034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414">
                  <a:extLst>
                    <a:ext uri="{9D8B030D-6E8A-4147-A177-3AD203B41FA5}">
                      <a16:colId xmlns:a16="http://schemas.microsoft.com/office/drawing/2014/main" val="606220781"/>
                    </a:ext>
                  </a:extLst>
                </a:gridCol>
                <a:gridCol w="1299414">
                  <a:extLst>
                    <a:ext uri="{9D8B030D-6E8A-4147-A177-3AD203B41FA5}">
                      <a16:colId xmlns:a16="http://schemas.microsoft.com/office/drawing/2014/main" val="4236724135"/>
                    </a:ext>
                  </a:extLst>
                </a:gridCol>
                <a:gridCol w="1299414">
                  <a:extLst>
                    <a:ext uri="{9D8B030D-6E8A-4147-A177-3AD203B41FA5}">
                      <a16:colId xmlns:a16="http://schemas.microsoft.com/office/drawing/2014/main" val="1468606594"/>
                    </a:ext>
                  </a:extLst>
                </a:gridCol>
              </a:tblGrid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Building Ins.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Content Ins.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721517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£2.10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£8.10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243001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£2.90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£9.00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913052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£3.40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£9.40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03833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EC299A0-45CA-2343-BAF0-F1AE5648704A}"/>
              </a:ext>
            </a:extLst>
          </p:cNvPr>
          <p:cNvSpPr txBox="1"/>
          <p:nvPr/>
        </p:nvSpPr>
        <p:spPr>
          <a:xfrm>
            <a:off x="7905807" y="604523"/>
            <a:ext cx="297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cost below is per £10,000</a:t>
            </a:r>
          </a:p>
        </p:txBody>
      </p:sp>
    </p:spTree>
    <p:extLst>
      <p:ext uri="{BB962C8B-B14F-4D97-AF65-F5344CB8AC3E}">
        <p14:creationId xmlns:p14="http://schemas.microsoft.com/office/powerpoint/2010/main" val="121157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6305" y="559706"/>
            <a:ext cx="210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Buying Insurance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5" y="904549"/>
            <a:ext cx="65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2: Mark lives in area B is looking for £100,000 building insurance and £40,000 worth of contents insurance.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208871-F37E-9F41-92BF-4FF1997AA6CB}"/>
              </a:ext>
            </a:extLst>
          </p:cNvPr>
          <p:cNvGraphicFramePr>
            <a:graphicFrameLocks noGrp="1"/>
          </p:cNvGraphicFramePr>
          <p:nvPr/>
        </p:nvGraphicFramePr>
        <p:xfrm>
          <a:off x="7444946" y="959816"/>
          <a:ext cx="3898242" cy="2034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414">
                  <a:extLst>
                    <a:ext uri="{9D8B030D-6E8A-4147-A177-3AD203B41FA5}">
                      <a16:colId xmlns:a16="http://schemas.microsoft.com/office/drawing/2014/main" val="606220781"/>
                    </a:ext>
                  </a:extLst>
                </a:gridCol>
                <a:gridCol w="1299414">
                  <a:extLst>
                    <a:ext uri="{9D8B030D-6E8A-4147-A177-3AD203B41FA5}">
                      <a16:colId xmlns:a16="http://schemas.microsoft.com/office/drawing/2014/main" val="4236724135"/>
                    </a:ext>
                  </a:extLst>
                </a:gridCol>
                <a:gridCol w="1299414">
                  <a:extLst>
                    <a:ext uri="{9D8B030D-6E8A-4147-A177-3AD203B41FA5}">
                      <a16:colId xmlns:a16="http://schemas.microsoft.com/office/drawing/2014/main" val="1468606594"/>
                    </a:ext>
                  </a:extLst>
                </a:gridCol>
              </a:tblGrid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Building Ins.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Content Ins.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721517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£2.10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£8.10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243001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£2.90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£9.00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913052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£3.40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£9.40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03833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EC299A0-45CA-2343-BAF0-F1AE5648704A}"/>
              </a:ext>
            </a:extLst>
          </p:cNvPr>
          <p:cNvSpPr txBox="1"/>
          <p:nvPr/>
        </p:nvSpPr>
        <p:spPr>
          <a:xfrm>
            <a:off x="7905807" y="604523"/>
            <a:ext cx="297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cost below is per £10,000</a:t>
            </a:r>
          </a:p>
        </p:txBody>
      </p:sp>
    </p:spTree>
    <p:extLst>
      <p:ext uri="{BB962C8B-B14F-4D97-AF65-F5344CB8AC3E}">
        <p14:creationId xmlns:p14="http://schemas.microsoft.com/office/powerpoint/2010/main" val="61792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6305" y="559706"/>
            <a:ext cx="2109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Buying Insurance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2609BB-4508-3743-BEBB-300181CF0348}"/>
              </a:ext>
            </a:extLst>
          </p:cNvPr>
          <p:cNvSpPr txBox="1"/>
          <p:nvPr/>
        </p:nvSpPr>
        <p:spPr>
          <a:xfrm>
            <a:off x="706305" y="904549"/>
            <a:ext cx="652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Example 3: How much would it cost per month for a 45 year old female?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14D67-FB64-8C47-949F-3775F372A16C}"/>
              </a:ext>
            </a:extLst>
          </p:cNvPr>
          <p:cNvSpPr txBox="1"/>
          <p:nvPr/>
        </p:nvSpPr>
        <p:spPr>
          <a:xfrm>
            <a:off x="0" y="-44366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00CB74-A41F-374A-98DA-9EF0C28BD404}"/>
              </a:ext>
            </a:extLst>
          </p:cNvPr>
          <p:cNvSpPr txBox="1"/>
          <p:nvPr/>
        </p:nvSpPr>
        <p:spPr>
          <a:xfrm>
            <a:off x="10274888" y="-44366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More Money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208871-F37E-9F41-92BF-4FF1997AA6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10735"/>
              </p:ext>
            </p:extLst>
          </p:nvPr>
        </p:nvGraphicFramePr>
        <p:xfrm>
          <a:off x="7848239" y="1109732"/>
          <a:ext cx="2923683" cy="325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561">
                  <a:extLst>
                    <a:ext uri="{9D8B030D-6E8A-4147-A177-3AD203B41FA5}">
                      <a16:colId xmlns:a16="http://schemas.microsoft.com/office/drawing/2014/main" val="606220781"/>
                    </a:ext>
                  </a:extLst>
                </a:gridCol>
                <a:gridCol w="974561">
                  <a:extLst>
                    <a:ext uri="{9D8B030D-6E8A-4147-A177-3AD203B41FA5}">
                      <a16:colId xmlns:a16="http://schemas.microsoft.com/office/drawing/2014/main" val="4236724135"/>
                    </a:ext>
                  </a:extLst>
                </a:gridCol>
                <a:gridCol w="974561">
                  <a:extLst>
                    <a:ext uri="{9D8B030D-6E8A-4147-A177-3AD203B41FA5}">
                      <a16:colId xmlns:a16="http://schemas.microsoft.com/office/drawing/2014/main" val="1468606594"/>
                    </a:ext>
                  </a:extLst>
                </a:gridCol>
              </a:tblGrid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721517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16-25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£5.50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£4.80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243001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26-32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£6.10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£5.30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5913052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33-40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£7.00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£6.00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038338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41-50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£7.50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£6.40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153395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51-65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£8.30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£7.00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794753"/>
                  </a:ext>
                </a:extLst>
              </a:tr>
              <a:tr h="464891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66+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£10.80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£9.40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657892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EC299A0-45CA-2343-BAF0-F1AE5648704A}"/>
              </a:ext>
            </a:extLst>
          </p:cNvPr>
          <p:cNvSpPr txBox="1"/>
          <p:nvPr/>
        </p:nvSpPr>
        <p:spPr>
          <a:xfrm>
            <a:off x="7905807" y="604523"/>
            <a:ext cx="289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cost below is per month</a:t>
            </a:r>
          </a:p>
        </p:txBody>
      </p:sp>
    </p:spTree>
    <p:extLst>
      <p:ext uri="{BB962C8B-B14F-4D97-AF65-F5344CB8AC3E}">
        <p14:creationId xmlns:p14="http://schemas.microsoft.com/office/powerpoint/2010/main" val="408459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776</Words>
  <Application>Microsoft Macintosh PowerPoint</Application>
  <PresentationFormat>Widescreen</PresentationFormat>
  <Paragraphs>125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15</cp:revision>
  <dcterms:created xsi:type="dcterms:W3CDTF">2020-03-20T14:30:04Z</dcterms:created>
  <dcterms:modified xsi:type="dcterms:W3CDTF">2020-05-12T11:59:17Z</dcterms:modified>
</cp:coreProperties>
</file>