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4" r:id="rId7"/>
    <p:sldId id="265" r:id="rId8"/>
    <p:sldId id="266" r:id="rId9"/>
    <p:sldId id="267" r:id="rId10"/>
    <p:sldId id="269" r:id="rId11"/>
    <p:sldId id="263"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p:scale>
          <a:sx n="117" d="100"/>
          <a:sy n="117" d="100"/>
        </p:scale>
        <p:origin x="304"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58E1E5F-5FE3-467B-9E99-CFFB644B1606}"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390835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8E1E5F-5FE3-467B-9E99-CFFB644B1606}"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174264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8E1E5F-5FE3-467B-9E99-CFFB644B1606}"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344731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8E1E5F-5FE3-467B-9E99-CFFB644B1606}"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343378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8E1E5F-5FE3-467B-9E99-CFFB644B1606}"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177162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58E1E5F-5FE3-467B-9E99-CFFB644B1606}"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359237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58E1E5F-5FE3-467B-9E99-CFFB644B1606}" type="datetimeFigureOut">
              <a:rPr lang="en-GB" smtClean="0"/>
              <a:t>19/06/2022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135079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58E1E5F-5FE3-467B-9E99-CFFB644B1606}" type="datetimeFigureOut">
              <a:rPr lang="en-GB" smtClean="0"/>
              <a:t>19/06/2022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297520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E1E5F-5FE3-467B-9E99-CFFB644B1606}" type="datetimeFigureOut">
              <a:rPr lang="en-GB" smtClean="0"/>
              <a:t>19/06/2022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262488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8E1E5F-5FE3-467B-9E99-CFFB644B1606}"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347242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8E1E5F-5FE3-467B-9E99-CFFB644B1606}"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C1D1C-54BF-4EBD-A2DE-493C3C7253A8}" type="slidenum">
              <a:rPr lang="en-GB" smtClean="0"/>
              <a:t>‹#›</a:t>
            </a:fld>
            <a:endParaRPr lang="en-GB"/>
          </a:p>
        </p:txBody>
      </p:sp>
    </p:spTree>
    <p:extLst>
      <p:ext uri="{BB962C8B-B14F-4D97-AF65-F5344CB8AC3E}">
        <p14:creationId xmlns:p14="http://schemas.microsoft.com/office/powerpoint/2010/main" val="418452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E1E5F-5FE3-467B-9E99-CFFB644B1606}" type="datetimeFigureOut">
              <a:rPr lang="en-GB" smtClean="0"/>
              <a:t>19/06/2022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C1D1C-54BF-4EBD-A2DE-493C3C7253A8}" type="slidenum">
              <a:rPr lang="en-GB" smtClean="0"/>
              <a:t>‹#›</a:t>
            </a:fld>
            <a:endParaRPr lang="en-GB"/>
          </a:p>
        </p:txBody>
      </p:sp>
    </p:spTree>
    <p:extLst>
      <p:ext uri="{BB962C8B-B14F-4D97-AF65-F5344CB8AC3E}">
        <p14:creationId xmlns:p14="http://schemas.microsoft.com/office/powerpoint/2010/main" val="1135270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33104" y="698864"/>
            <a:ext cx="1678576" cy="369332"/>
          </a:xfrm>
          <a:prstGeom prst="rect">
            <a:avLst/>
          </a:prstGeom>
          <a:noFill/>
        </p:spPr>
        <p:txBody>
          <a:bodyPr wrap="square" rtlCol="0">
            <a:spAutoFit/>
          </a:bodyPr>
          <a:lstStyle/>
          <a:p>
            <a:r>
              <a:rPr lang="en-GB" dirty="0">
                <a:latin typeface="Trebuchet MS" panose="020B0603020202020204" pitchFamily="34" charset="0"/>
              </a:rPr>
              <a:t>Data</a:t>
            </a:r>
          </a:p>
        </p:txBody>
      </p:sp>
      <p:sp>
        <p:nvSpPr>
          <p:cNvPr id="8" name="Rectangle 7"/>
          <p:cNvSpPr/>
          <p:nvPr/>
        </p:nvSpPr>
        <p:spPr>
          <a:xfrm>
            <a:off x="333104" y="883530"/>
            <a:ext cx="11292839" cy="2031325"/>
          </a:xfrm>
          <a:prstGeom prst="rect">
            <a:avLst/>
          </a:prstGeom>
        </p:spPr>
        <p:txBody>
          <a:bodyPr wrap="square">
            <a:spAutoFit/>
          </a:bodyPr>
          <a:lstStyle/>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Many companies and organisations collect information to improve their products or services. They can do this through online surveys, via telephone, market research, census, etc. Have you been asked to provide feedback, e.g. rate the quality of a WhatsApp call? Then you have taken part in a survey! </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The information stored from these surveys is called </a:t>
            </a:r>
            <a:r>
              <a:rPr lang="en-GB" b="1" dirty="0">
                <a:latin typeface="Trebuchet MS" panose="020B0603020202020204" pitchFamily="34" charset="0"/>
                <a:ea typeface="Times New Roman" panose="02020603050405020304" pitchFamily="18" charset="0"/>
                <a:cs typeface="Times New Roman" panose="02020603050405020304" pitchFamily="18" charset="0"/>
              </a:rPr>
              <a:t>data</a:t>
            </a:r>
            <a:r>
              <a:rPr lang="en-GB" dirty="0">
                <a:latin typeface="Trebuchet MS" panose="020B0603020202020204" pitchFamily="34" charset="0"/>
                <a:ea typeface="Times New Roman" panose="02020603050405020304" pitchFamily="18" charset="0"/>
                <a:cs typeface="Times New Roman" panose="02020603050405020304" pitchFamily="18" charset="0"/>
              </a:rPr>
              <a:t> and it is used to make analysis and judgements about what to do next.</a:t>
            </a:r>
          </a:p>
        </p:txBody>
      </p:sp>
      <p:sp>
        <p:nvSpPr>
          <p:cNvPr id="9" name="TextBox 8"/>
          <p:cNvSpPr txBox="1"/>
          <p:nvPr/>
        </p:nvSpPr>
        <p:spPr>
          <a:xfrm>
            <a:off x="333104" y="3909673"/>
            <a:ext cx="8618065" cy="369332"/>
          </a:xfrm>
          <a:prstGeom prst="rect">
            <a:avLst/>
          </a:prstGeom>
          <a:noFill/>
        </p:spPr>
        <p:txBody>
          <a:bodyPr wrap="none" rtlCol="0">
            <a:spAutoFit/>
          </a:bodyPr>
          <a:lstStyle/>
          <a:p>
            <a:r>
              <a:rPr lang="en-GB" dirty="0">
                <a:latin typeface="Trebuchet MS" panose="020B0603020202020204" pitchFamily="34" charset="0"/>
              </a:rPr>
              <a:t>Think of different jobs, what data they might collect and how might they use it.?</a:t>
            </a:r>
          </a:p>
        </p:txBody>
      </p:sp>
    </p:spTree>
    <p:extLst>
      <p:ext uri="{BB962C8B-B14F-4D97-AF65-F5344CB8AC3E}">
        <p14:creationId xmlns:p14="http://schemas.microsoft.com/office/powerpoint/2010/main" val="130290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36A1198B-232A-9548-C29C-F42B7018236B}"/>
              </a:ext>
            </a:extLst>
          </p:cNvPr>
          <p:cNvSpPr txBox="1"/>
          <p:nvPr/>
        </p:nvSpPr>
        <p:spPr>
          <a:xfrm>
            <a:off x="1382596" y="465133"/>
            <a:ext cx="8726447" cy="1815882"/>
          </a:xfrm>
          <a:prstGeom prst="rect">
            <a:avLst/>
          </a:prstGeom>
          <a:noFill/>
          <a:ln w="31750">
            <a:solidFill>
              <a:srgbClr val="FFFF00"/>
            </a:solidFill>
          </a:ln>
        </p:spPr>
        <p:txBody>
          <a:bodyPr wrap="square" rtlCol="0">
            <a:spAutoFit/>
          </a:bodyPr>
          <a:lstStyle/>
          <a:p>
            <a:pPr algn="ctr"/>
            <a:r>
              <a:rPr lang="en-GB" sz="2800" dirty="0">
                <a:latin typeface="Trebuchet MS" panose="020B0703020202090204" pitchFamily="34" charset="0"/>
              </a:rPr>
              <a:t>We can now use a random number table like:</a:t>
            </a:r>
          </a:p>
          <a:p>
            <a:pPr algn="ctr"/>
            <a:endParaRPr lang="en-GB" sz="2800" dirty="0">
              <a:latin typeface="Trebuchet MS" panose="020B0703020202090204" pitchFamily="34" charset="0"/>
            </a:endParaRPr>
          </a:p>
          <a:p>
            <a:pPr algn="ctr"/>
            <a:r>
              <a:rPr lang="en-GB" sz="2800" dirty="0">
                <a:latin typeface="Trebuchet MS" panose="020B0703020202090204" pitchFamily="34" charset="0"/>
              </a:rPr>
              <a:t>3  4  5  4  7  3  0  7  7  1  4  0  2  6  0  5  8  8  8  5  6  6  4  5  5  7  6  0  2  7  8  2  7  6  1  5</a:t>
            </a:r>
          </a:p>
        </p:txBody>
      </p:sp>
      <p:pic>
        <p:nvPicPr>
          <p:cNvPr id="9" name="Picture 2">
            <a:extLst>
              <a:ext uri="{FF2B5EF4-FFF2-40B4-BE49-F238E27FC236}">
                <a16:creationId xmlns:a16="http://schemas.microsoft.com/office/drawing/2014/main" id="{5BAD71A8-C78D-21E3-0D65-FA0D914BC8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51" t="45805" r="33874" b="25685"/>
          <a:stretch/>
        </p:blipFill>
        <p:spPr bwMode="auto">
          <a:xfrm>
            <a:off x="4359502" y="2827179"/>
            <a:ext cx="5749541" cy="2720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214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3C942C7E-74A7-D9A7-EF6D-927AD77C5171}"/>
              </a:ext>
            </a:extLst>
          </p:cNvPr>
          <p:cNvSpPr txBox="1"/>
          <p:nvPr/>
        </p:nvSpPr>
        <p:spPr>
          <a:xfrm>
            <a:off x="143691" y="369332"/>
            <a:ext cx="2001317" cy="369332"/>
          </a:xfrm>
          <a:prstGeom prst="rect">
            <a:avLst/>
          </a:prstGeom>
          <a:noFill/>
        </p:spPr>
        <p:txBody>
          <a:bodyPr wrap="none" rtlCol="0">
            <a:spAutoFit/>
          </a:bodyPr>
          <a:lstStyle/>
          <a:p>
            <a:r>
              <a:rPr lang="en-US" dirty="0"/>
              <a:t>Extension Question</a:t>
            </a:r>
          </a:p>
        </p:txBody>
      </p:sp>
      <p:pic>
        <p:nvPicPr>
          <p:cNvPr id="7" name="Picture 6" descr="Graphical user interface, application, Word&#10;&#10;Description automatically generated">
            <a:extLst>
              <a:ext uri="{FF2B5EF4-FFF2-40B4-BE49-F238E27FC236}">
                <a16:creationId xmlns:a16="http://schemas.microsoft.com/office/drawing/2014/main" id="{2B3C4C55-70D4-C9E3-D015-40678143096D}"/>
              </a:ext>
            </a:extLst>
          </p:cNvPr>
          <p:cNvPicPr>
            <a:picLocks noChangeAspect="1"/>
          </p:cNvPicPr>
          <p:nvPr/>
        </p:nvPicPr>
        <p:blipFill rotWithShape="1">
          <a:blip r:embed="rId2"/>
          <a:srcRect l="30920" t="46363" r="27120" b="44535"/>
          <a:stretch/>
        </p:blipFill>
        <p:spPr bwMode="auto">
          <a:xfrm>
            <a:off x="233362" y="738664"/>
            <a:ext cx="6236570" cy="759936"/>
          </a:xfrm>
          <a:prstGeom prst="rect">
            <a:avLst/>
          </a:prstGeom>
          <a:ln>
            <a:noFill/>
          </a:ln>
          <a:extLst>
            <a:ext uri="{53640926-AAD7-44D8-BBD7-CCE9431645EC}">
              <a14:shadowObscured xmlns:a14="http://schemas.microsoft.com/office/drawing/2010/main"/>
            </a:ext>
          </a:extLst>
        </p:spPr>
      </p:pic>
      <p:pic>
        <p:nvPicPr>
          <p:cNvPr id="8" name="Picture 7" descr="Graphical user interface, text, application&#10;&#10;Description automatically generated">
            <a:extLst>
              <a:ext uri="{FF2B5EF4-FFF2-40B4-BE49-F238E27FC236}">
                <a16:creationId xmlns:a16="http://schemas.microsoft.com/office/drawing/2014/main" id="{10558B1B-316C-8058-AC6D-6AB82D726A1A}"/>
              </a:ext>
            </a:extLst>
          </p:cNvPr>
          <p:cNvPicPr>
            <a:picLocks noChangeAspect="1"/>
          </p:cNvPicPr>
          <p:nvPr/>
        </p:nvPicPr>
        <p:blipFill rotWithShape="1">
          <a:blip r:embed="rId3"/>
          <a:srcRect l="31130" t="13636" r="24937" b="20000"/>
          <a:stretch/>
        </p:blipFill>
        <p:spPr bwMode="auto">
          <a:xfrm>
            <a:off x="233362" y="1409700"/>
            <a:ext cx="6236570" cy="520337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1907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9FBF36B-20DB-29DF-A9C4-4D3EC9C4E939}"/>
              </a:ext>
            </a:extLst>
          </p:cNvPr>
          <p:cNvSpPr/>
          <p:nvPr/>
        </p:nvSpPr>
        <p:spPr>
          <a:xfrm>
            <a:off x="250372" y="3123346"/>
            <a:ext cx="6411685" cy="31141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3C942C7E-74A7-D9A7-EF6D-927AD77C5171}"/>
              </a:ext>
            </a:extLst>
          </p:cNvPr>
          <p:cNvSpPr txBox="1"/>
          <p:nvPr/>
        </p:nvSpPr>
        <p:spPr>
          <a:xfrm>
            <a:off x="143691" y="389539"/>
            <a:ext cx="2494594" cy="369332"/>
          </a:xfrm>
          <a:prstGeom prst="rect">
            <a:avLst/>
          </a:prstGeom>
          <a:noFill/>
        </p:spPr>
        <p:txBody>
          <a:bodyPr wrap="none" rtlCol="0">
            <a:spAutoFit/>
          </a:bodyPr>
          <a:lstStyle/>
          <a:p>
            <a:r>
              <a:rPr lang="en-US" dirty="0"/>
              <a:t>Sampling issues and Bias</a:t>
            </a:r>
          </a:p>
        </p:txBody>
      </p:sp>
      <p:sp>
        <p:nvSpPr>
          <p:cNvPr id="3" name="TextBox 2">
            <a:extLst>
              <a:ext uri="{FF2B5EF4-FFF2-40B4-BE49-F238E27FC236}">
                <a16:creationId xmlns:a16="http://schemas.microsoft.com/office/drawing/2014/main" id="{F77E9B6B-3021-6E2F-60E2-3DEC1904AABC}"/>
              </a:ext>
            </a:extLst>
          </p:cNvPr>
          <p:cNvSpPr txBox="1"/>
          <p:nvPr/>
        </p:nvSpPr>
        <p:spPr>
          <a:xfrm>
            <a:off x="359229" y="1055914"/>
            <a:ext cx="6728573" cy="923330"/>
          </a:xfrm>
          <a:prstGeom prst="rect">
            <a:avLst/>
          </a:prstGeom>
          <a:noFill/>
        </p:spPr>
        <p:txBody>
          <a:bodyPr wrap="none" rtlCol="0">
            <a:spAutoFit/>
          </a:bodyPr>
          <a:lstStyle/>
          <a:p>
            <a:r>
              <a:rPr lang="en-US" dirty="0"/>
              <a:t>When collecting data, there are several things you need to make sure;</a:t>
            </a:r>
          </a:p>
          <a:p>
            <a:pPr marL="285750" indent="-285750">
              <a:buFont typeface="Arial" panose="020B0604020202020204" pitchFamily="34" charset="0"/>
              <a:buChar char="•"/>
            </a:pPr>
            <a:r>
              <a:rPr lang="en-US" dirty="0"/>
              <a:t>That you avoid any potential bias</a:t>
            </a:r>
          </a:p>
          <a:p>
            <a:pPr marL="285750" indent="-285750">
              <a:buFont typeface="Arial" panose="020B0604020202020204" pitchFamily="34" charset="0"/>
              <a:buChar char="•"/>
            </a:pPr>
            <a:r>
              <a:rPr lang="en-US" dirty="0"/>
              <a:t>Questions are asked in a neutral way</a:t>
            </a:r>
          </a:p>
        </p:txBody>
      </p:sp>
      <p:sp>
        <p:nvSpPr>
          <p:cNvPr id="9" name="TextBox 8">
            <a:extLst>
              <a:ext uri="{FF2B5EF4-FFF2-40B4-BE49-F238E27FC236}">
                <a16:creationId xmlns:a16="http://schemas.microsoft.com/office/drawing/2014/main" id="{C31BD588-C8AA-8757-963E-0DB518533EB9}"/>
              </a:ext>
            </a:extLst>
          </p:cNvPr>
          <p:cNvSpPr txBox="1"/>
          <p:nvPr/>
        </p:nvSpPr>
        <p:spPr>
          <a:xfrm>
            <a:off x="359229" y="2163910"/>
            <a:ext cx="10650993" cy="369332"/>
          </a:xfrm>
          <a:prstGeom prst="rect">
            <a:avLst/>
          </a:prstGeom>
          <a:noFill/>
        </p:spPr>
        <p:txBody>
          <a:bodyPr wrap="none" rtlCol="0">
            <a:spAutoFit/>
          </a:bodyPr>
          <a:lstStyle/>
          <a:p>
            <a:r>
              <a:rPr lang="en-US" dirty="0"/>
              <a:t>Example: An online shop sells individualized T-shirts. They have added a voluntary survey which is shown below.</a:t>
            </a:r>
          </a:p>
        </p:txBody>
      </p:sp>
      <p:sp>
        <p:nvSpPr>
          <p:cNvPr id="10" name="TextBox 9">
            <a:extLst>
              <a:ext uri="{FF2B5EF4-FFF2-40B4-BE49-F238E27FC236}">
                <a16:creationId xmlns:a16="http://schemas.microsoft.com/office/drawing/2014/main" id="{563F5957-1854-F25E-8F7E-409B10E3AD4B}"/>
              </a:ext>
            </a:extLst>
          </p:cNvPr>
          <p:cNvSpPr txBox="1"/>
          <p:nvPr/>
        </p:nvSpPr>
        <p:spPr>
          <a:xfrm>
            <a:off x="250372" y="3123346"/>
            <a:ext cx="6074099" cy="2862322"/>
          </a:xfrm>
          <a:prstGeom prst="rect">
            <a:avLst/>
          </a:prstGeom>
          <a:noFill/>
        </p:spPr>
        <p:txBody>
          <a:bodyPr wrap="none" rtlCol="0">
            <a:spAutoFit/>
          </a:bodyPr>
          <a:lstStyle/>
          <a:p>
            <a:r>
              <a:rPr lang="en-US" dirty="0"/>
              <a:t>Survey</a:t>
            </a:r>
          </a:p>
          <a:p>
            <a:r>
              <a:rPr lang="en-US" dirty="0"/>
              <a:t>Q.1. How old are you?</a:t>
            </a:r>
          </a:p>
          <a:p>
            <a:r>
              <a:rPr lang="en-US" dirty="0"/>
              <a:t>15 – 20		20-30		30-40		45+</a:t>
            </a:r>
          </a:p>
          <a:p>
            <a:endParaRPr lang="en-US" dirty="0"/>
          </a:p>
          <a:p>
            <a:r>
              <a:rPr lang="en-US" dirty="0"/>
              <a:t>Q.2. How easy is it to use and get around our website?</a:t>
            </a:r>
          </a:p>
          <a:p>
            <a:endParaRPr lang="en-US" dirty="0"/>
          </a:p>
          <a:p>
            <a:r>
              <a:rPr lang="en-US" dirty="0"/>
              <a:t>Q.3. Have you made a purchase this visit?</a:t>
            </a:r>
          </a:p>
          <a:p>
            <a:endParaRPr lang="en-US" dirty="0"/>
          </a:p>
          <a:p>
            <a:r>
              <a:rPr lang="en-US" dirty="0"/>
              <a:t>Q.4. Did you not like the bargain basement t shirts?</a:t>
            </a:r>
          </a:p>
          <a:p>
            <a:r>
              <a:rPr lang="en-US" dirty="0"/>
              <a:t>Yes		No</a:t>
            </a:r>
          </a:p>
        </p:txBody>
      </p:sp>
      <p:sp>
        <p:nvSpPr>
          <p:cNvPr id="13" name="TextBox 12">
            <a:extLst>
              <a:ext uri="{FF2B5EF4-FFF2-40B4-BE49-F238E27FC236}">
                <a16:creationId xmlns:a16="http://schemas.microsoft.com/office/drawing/2014/main" id="{42EC66EB-49BE-5B11-D52D-A8BB5DA0C9BA}"/>
              </a:ext>
            </a:extLst>
          </p:cNvPr>
          <p:cNvSpPr txBox="1"/>
          <p:nvPr/>
        </p:nvSpPr>
        <p:spPr>
          <a:xfrm>
            <a:off x="6805748" y="3123346"/>
            <a:ext cx="5037909" cy="2031325"/>
          </a:xfrm>
          <a:prstGeom prst="rect">
            <a:avLst/>
          </a:prstGeom>
          <a:noFill/>
        </p:spPr>
        <p:txBody>
          <a:bodyPr wrap="square" rtlCol="0">
            <a:spAutoFit/>
          </a:bodyPr>
          <a:lstStyle/>
          <a:p>
            <a:r>
              <a:rPr lang="en-US" dirty="0"/>
              <a:t>1. What are the issues with the questions shown?</a:t>
            </a:r>
          </a:p>
          <a:p>
            <a:endParaRPr lang="en-US" dirty="0"/>
          </a:p>
          <a:p>
            <a:endParaRPr lang="en-US" dirty="0"/>
          </a:p>
          <a:p>
            <a:endParaRPr lang="en-US" dirty="0"/>
          </a:p>
          <a:p>
            <a:r>
              <a:rPr lang="en-US" dirty="0"/>
              <a:t>2. What is an advantage of doing an online survey compared to asking customers who come into the shop?</a:t>
            </a:r>
          </a:p>
        </p:txBody>
      </p:sp>
    </p:spTree>
    <p:extLst>
      <p:ext uri="{BB962C8B-B14F-4D97-AF65-F5344CB8AC3E}">
        <p14:creationId xmlns:p14="http://schemas.microsoft.com/office/powerpoint/2010/main" val="72409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493482" y="738664"/>
            <a:ext cx="6096000" cy="1754326"/>
          </a:xfrm>
          <a:prstGeom prst="rect">
            <a:avLst/>
          </a:prstGeom>
        </p:spPr>
        <p:txBody>
          <a:bodyPr>
            <a:spAutoFit/>
          </a:bodyPr>
          <a:lstStyle/>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There are two types of data </a:t>
            </a:r>
            <a:r>
              <a:rPr lang="en-GB" b="1" dirty="0">
                <a:latin typeface="Trebuchet MS" panose="020B0603020202020204" pitchFamily="34" charset="0"/>
                <a:ea typeface="Times New Roman" panose="02020603050405020304" pitchFamily="18" charset="0"/>
                <a:cs typeface="Times New Roman" panose="02020603050405020304" pitchFamily="18" charset="0"/>
              </a:rPr>
              <a:t>numerical </a:t>
            </a:r>
            <a:r>
              <a:rPr lang="en-GB" dirty="0">
                <a:latin typeface="Trebuchet MS" panose="020B0603020202020204" pitchFamily="34" charset="0"/>
                <a:ea typeface="Times New Roman" panose="02020603050405020304" pitchFamily="18" charset="0"/>
                <a:cs typeface="Times New Roman" panose="02020603050405020304" pitchFamily="18" charset="0"/>
              </a:rPr>
              <a:t>and </a:t>
            </a:r>
            <a:r>
              <a:rPr lang="en-GB" b="1" dirty="0">
                <a:latin typeface="Trebuchet MS" panose="020B0603020202020204" pitchFamily="34" charset="0"/>
                <a:ea typeface="Times New Roman" panose="02020603050405020304" pitchFamily="18" charset="0"/>
                <a:cs typeface="Times New Roman" panose="02020603050405020304" pitchFamily="18" charset="0"/>
              </a:rPr>
              <a:t>categorical</a:t>
            </a: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r>
              <a:rPr lang="en-GB" b="1" dirty="0">
                <a:latin typeface="Trebuchet MS" panose="020B0603020202020204" pitchFamily="34" charset="0"/>
                <a:ea typeface="Times New Roman" panose="02020603050405020304" pitchFamily="18" charset="0"/>
                <a:cs typeface="Times New Roman" panose="02020603050405020304" pitchFamily="18" charset="0"/>
              </a:rPr>
              <a:t>Numerical (quantitative) - </a:t>
            </a:r>
          </a:p>
          <a:p>
            <a:endParaRPr lang="en-GB" b="1" dirty="0">
              <a:latin typeface="Trebuchet MS" panose="020B0603020202020204" pitchFamily="34" charset="0"/>
              <a:cs typeface="Times New Roman" panose="02020603050405020304" pitchFamily="18" charset="0"/>
            </a:endParaRPr>
          </a:p>
          <a:p>
            <a:endParaRPr lang="en-GB" b="1" dirty="0">
              <a:latin typeface="Trebuchet MS" panose="020B0603020202020204" pitchFamily="34" charset="0"/>
              <a:cs typeface="Times New Roman" panose="02020603050405020304" pitchFamily="18" charset="0"/>
            </a:endParaRPr>
          </a:p>
          <a:p>
            <a:r>
              <a:rPr lang="en-GB" b="1" dirty="0">
                <a:latin typeface="Trebuchet MS" panose="020B0603020202020204" pitchFamily="34" charset="0"/>
                <a:cs typeface="Times New Roman" panose="02020603050405020304" pitchFamily="18" charset="0"/>
              </a:rPr>
              <a:t>Categorical (Qualitative) - </a:t>
            </a:r>
            <a:endParaRPr lang="en-GB" dirty="0"/>
          </a:p>
        </p:txBody>
      </p:sp>
      <p:sp>
        <p:nvSpPr>
          <p:cNvPr id="20" name="Rectangle 19"/>
          <p:cNvSpPr/>
          <p:nvPr/>
        </p:nvSpPr>
        <p:spPr>
          <a:xfrm>
            <a:off x="3685173" y="1989392"/>
            <a:ext cx="6096000" cy="646331"/>
          </a:xfrm>
          <a:prstGeom prst="rect">
            <a:avLst/>
          </a:prstGeom>
        </p:spPr>
        <p:txBody>
          <a:bodyPr>
            <a:spAutoFit/>
          </a:bodyPr>
          <a:lstStyle/>
          <a:p>
            <a:r>
              <a:rPr lang="en-GB" dirty="0">
                <a:solidFill>
                  <a:srgbClr val="000000"/>
                </a:solidFill>
                <a:latin typeface="Trebuchet MS" panose="020B0603020202020204" pitchFamily="34" charset="0"/>
              </a:rPr>
              <a:t>describes qualities, characteristics or categories e.g. colour, gender, etc. </a:t>
            </a:r>
            <a:endParaRPr lang="en-GB" dirty="0">
              <a:latin typeface="Trebuchet MS" panose="020B0603020202020204" pitchFamily="34" charset="0"/>
            </a:endParaRPr>
          </a:p>
        </p:txBody>
      </p:sp>
      <p:sp>
        <p:nvSpPr>
          <p:cNvPr id="21" name="Rectangle 20"/>
          <p:cNvSpPr/>
          <p:nvPr/>
        </p:nvSpPr>
        <p:spPr>
          <a:xfrm>
            <a:off x="3685173" y="1246495"/>
            <a:ext cx="5525872" cy="369332"/>
          </a:xfrm>
          <a:prstGeom prst="rect">
            <a:avLst/>
          </a:prstGeom>
        </p:spPr>
        <p:txBody>
          <a:bodyPr wrap="none">
            <a:spAutoFit/>
          </a:bodyPr>
          <a:lstStyle/>
          <a:p>
            <a:r>
              <a:rPr lang="en-GB" dirty="0">
                <a:solidFill>
                  <a:srgbClr val="000000"/>
                </a:solidFill>
                <a:latin typeface="Trebuchet MS" panose="020B0603020202020204" pitchFamily="34" charset="0"/>
              </a:rPr>
              <a:t>describes data which can be counted or measured. </a:t>
            </a:r>
            <a:endParaRPr lang="en-GB" dirty="0">
              <a:latin typeface="Trebuchet MS" panose="020B0603020202020204" pitchFamily="34" charset="0"/>
            </a:endParaRPr>
          </a:p>
        </p:txBody>
      </p:sp>
      <p:sp>
        <p:nvSpPr>
          <p:cNvPr id="22" name="Rectangle 21"/>
          <p:cNvSpPr/>
          <p:nvPr/>
        </p:nvSpPr>
        <p:spPr>
          <a:xfrm>
            <a:off x="493482" y="3054195"/>
            <a:ext cx="10884267" cy="1200329"/>
          </a:xfrm>
          <a:prstGeom prst="rect">
            <a:avLst/>
          </a:prstGeom>
        </p:spPr>
        <p:txBody>
          <a:bodyPr wrap="square">
            <a:spAutoFit/>
          </a:bodyPr>
          <a:lstStyle/>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Each of these can be classified in two different ways.</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r>
              <a:rPr lang="en-GB" b="1" dirty="0">
                <a:latin typeface="Trebuchet MS" panose="020B0603020202020204" pitchFamily="34" charset="0"/>
                <a:ea typeface="Times New Roman" panose="02020603050405020304" pitchFamily="18" charset="0"/>
                <a:cs typeface="Times New Roman" panose="02020603050405020304" pitchFamily="18" charset="0"/>
              </a:rPr>
              <a:t>Categorical </a:t>
            </a:r>
            <a:r>
              <a:rPr lang="en-GB" dirty="0">
                <a:latin typeface="Trebuchet MS" panose="020B0603020202020204" pitchFamily="34" charset="0"/>
                <a:ea typeface="Times New Roman" panose="02020603050405020304" pitchFamily="18" charset="0"/>
                <a:cs typeface="Times New Roman" panose="02020603050405020304" pitchFamily="18" charset="0"/>
              </a:rPr>
              <a:t>can be </a:t>
            </a:r>
            <a:r>
              <a:rPr lang="en-GB" b="1" dirty="0">
                <a:latin typeface="Trebuchet MS" panose="020B0603020202020204" pitchFamily="34" charset="0"/>
                <a:ea typeface="Times New Roman" panose="02020603050405020304" pitchFamily="18" charset="0"/>
                <a:cs typeface="Times New Roman" panose="02020603050405020304" pitchFamily="18" charset="0"/>
              </a:rPr>
              <a:t>Nominal </a:t>
            </a:r>
            <a:r>
              <a:rPr lang="en-GB" dirty="0">
                <a:latin typeface="Trebuchet MS" panose="020B0603020202020204" pitchFamily="34" charset="0"/>
                <a:ea typeface="Times New Roman" panose="02020603050405020304" pitchFamily="18" charset="0"/>
                <a:cs typeface="Times New Roman" panose="02020603050405020304" pitchFamily="18" charset="0"/>
              </a:rPr>
              <a:t>or </a:t>
            </a:r>
            <a:r>
              <a:rPr lang="en-GB" b="1" dirty="0">
                <a:latin typeface="Trebuchet MS" panose="020B0603020202020204" pitchFamily="34" charset="0"/>
                <a:ea typeface="Times New Roman" panose="02020603050405020304" pitchFamily="18" charset="0"/>
                <a:cs typeface="Times New Roman" panose="02020603050405020304" pitchFamily="18" charset="0"/>
              </a:rPr>
              <a:t>Ordinal. 			</a:t>
            </a:r>
            <a:r>
              <a:rPr lang="en-GB" b="1" dirty="0"/>
              <a:t>Numerical </a:t>
            </a:r>
            <a:r>
              <a:rPr lang="en-GB" dirty="0"/>
              <a:t>can be </a:t>
            </a:r>
            <a:r>
              <a:rPr lang="en-GB" b="1" dirty="0"/>
              <a:t>Discrete </a:t>
            </a:r>
            <a:r>
              <a:rPr lang="en-GB" dirty="0"/>
              <a:t>or </a:t>
            </a:r>
            <a:r>
              <a:rPr lang="en-GB" b="1" dirty="0"/>
              <a:t>Continuous</a:t>
            </a:r>
            <a:r>
              <a:rPr lang="en-GB" dirty="0"/>
              <a:t>.</a:t>
            </a:r>
          </a:p>
          <a:p>
            <a:pPr>
              <a:spcAft>
                <a:spcPts val="0"/>
              </a:spcAft>
            </a:pPr>
            <a:endParaRPr lang="en-GB" dirty="0">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915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324571" y="1863243"/>
            <a:ext cx="5769252" cy="369332"/>
          </a:xfrm>
          <a:prstGeom prst="rect">
            <a:avLst/>
          </a:prstGeom>
          <a:noFill/>
        </p:spPr>
        <p:txBody>
          <a:bodyPr wrap="square" rtlCol="0">
            <a:spAutoFit/>
          </a:bodyPr>
          <a:lstStyle/>
          <a:p>
            <a:r>
              <a:rPr lang="en-GB" dirty="0">
                <a:latin typeface="Trebuchet MS" panose="020B0703020202090204" pitchFamily="34" charset="0"/>
              </a:rPr>
              <a:t>Nominal – </a:t>
            </a:r>
          </a:p>
        </p:txBody>
      </p:sp>
      <p:sp>
        <p:nvSpPr>
          <p:cNvPr id="10" name="TextBox 9"/>
          <p:cNvSpPr txBox="1"/>
          <p:nvPr/>
        </p:nvSpPr>
        <p:spPr>
          <a:xfrm>
            <a:off x="369454" y="2987822"/>
            <a:ext cx="1162498" cy="369332"/>
          </a:xfrm>
          <a:prstGeom prst="rect">
            <a:avLst/>
          </a:prstGeom>
          <a:noFill/>
        </p:spPr>
        <p:txBody>
          <a:bodyPr wrap="none" rtlCol="0">
            <a:spAutoFit/>
          </a:bodyPr>
          <a:lstStyle/>
          <a:p>
            <a:r>
              <a:rPr lang="en-GB" dirty="0">
                <a:latin typeface="Trebuchet MS" panose="020B0703020202090204" pitchFamily="34" charset="0"/>
              </a:rPr>
              <a:t>Ordinal - </a:t>
            </a:r>
          </a:p>
        </p:txBody>
      </p:sp>
      <p:sp>
        <p:nvSpPr>
          <p:cNvPr id="11" name="TextBox 10"/>
          <p:cNvSpPr txBox="1"/>
          <p:nvPr/>
        </p:nvSpPr>
        <p:spPr>
          <a:xfrm>
            <a:off x="6093822" y="1859900"/>
            <a:ext cx="1255472" cy="369332"/>
          </a:xfrm>
          <a:prstGeom prst="rect">
            <a:avLst/>
          </a:prstGeom>
          <a:noFill/>
        </p:spPr>
        <p:txBody>
          <a:bodyPr wrap="none" rtlCol="0">
            <a:spAutoFit/>
          </a:bodyPr>
          <a:lstStyle/>
          <a:p>
            <a:r>
              <a:rPr lang="en-GB" dirty="0">
                <a:latin typeface="Trebuchet MS" panose="020B0703020202090204" pitchFamily="34" charset="0"/>
              </a:rPr>
              <a:t>Discrete - </a:t>
            </a:r>
          </a:p>
        </p:txBody>
      </p:sp>
      <p:sp>
        <p:nvSpPr>
          <p:cNvPr id="12" name="TextBox 11"/>
          <p:cNvSpPr txBox="1"/>
          <p:nvPr/>
        </p:nvSpPr>
        <p:spPr>
          <a:xfrm>
            <a:off x="5800472" y="2987822"/>
            <a:ext cx="1548822" cy="369332"/>
          </a:xfrm>
          <a:prstGeom prst="rect">
            <a:avLst/>
          </a:prstGeom>
          <a:noFill/>
        </p:spPr>
        <p:txBody>
          <a:bodyPr wrap="none" rtlCol="0">
            <a:spAutoFit/>
          </a:bodyPr>
          <a:lstStyle/>
          <a:p>
            <a:r>
              <a:rPr lang="en-GB" dirty="0">
                <a:latin typeface="Trebuchet MS" panose="020B0703020202090204" pitchFamily="34" charset="0"/>
              </a:rPr>
              <a:t>Continuous - </a:t>
            </a:r>
          </a:p>
        </p:txBody>
      </p:sp>
      <p:sp>
        <p:nvSpPr>
          <p:cNvPr id="3" name="TextBox 2"/>
          <p:cNvSpPr txBox="1"/>
          <p:nvPr/>
        </p:nvSpPr>
        <p:spPr>
          <a:xfrm>
            <a:off x="2014538" y="1128713"/>
            <a:ext cx="1359668" cy="369332"/>
          </a:xfrm>
          <a:prstGeom prst="rect">
            <a:avLst/>
          </a:prstGeom>
          <a:noFill/>
        </p:spPr>
        <p:txBody>
          <a:bodyPr wrap="none" rtlCol="0">
            <a:spAutoFit/>
          </a:bodyPr>
          <a:lstStyle/>
          <a:p>
            <a:r>
              <a:rPr lang="en-GB" dirty="0">
                <a:latin typeface="Trebuchet MS" panose="020B0703020202090204" pitchFamily="34" charset="0"/>
              </a:rPr>
              <a:t>Categorical</a:t>
            </a:r>
          </a:p>
        </p:txBody>
      </p:sp>
      <p:sp>
        <p:nvSpPr>
          <p:cNvPr id="13" name="TextBox 12">
            <a:extLst>
              <a:ext uri="{FF2B5EF4-FFF2-40B4-BE49-F238E27FC236}">
                <a16:creationId xmlns:a16="http://schemas.microsoft.com/office/drawing/2014/main" id="{0624AF31-6D4F-63A9-DBF4-BFA8A0D1DD06}"/>
              </a:ext>
            </a:extLst>
          </p:cNvPr>
          <p:cNvSpPr txBox="1"/>
          <p:nvPr/>
        </p:nvSpPr>
        <p:spPr>
          <a:xfrm>
            <a:off x="7349294" y="1859900"/>
            <a:ext cx="4516986" cy="646331"/>
          </a:xfrm>
          <a:prstGeom prst="rect">
            <a:avLst/>
          </a:prstGeom>
          <a:noFill/>
        </p:spPr>
        <p:txBody>
          <a:bodyPr wrap="square" rtlCol="0">
            <a:spAutoFit/>
          </a:bodyPr>
          <a:lstStyle/>
          <a:p>
            <a:r>
              <a:rPr lang="en-US" dirty="0">
                <a:latin typeface="Trebuchet MS" panose="020B0703020202090204" pitchFamily="34" charset="0"/>
              </a:rPr>
              <a:t>Numerical data that can be counted. e.g. Number of pupil in a class.</a:t>
            </a:r>
          </a:p>
        </p:txBody>
      </p:sp>
      <p:sp>
        <p:nvSpPr>
          <p:cNvPr id="14" name="TextBox 13">
            <a:extLst>
              <a:ext uri="{FF2B5EF4-FFF2-40B4-BE49-F238E27FC236}">
                <a16:creationId xmlns:a16="http://schemas.microsoft.com/office/drawing/2014/main" id="{30017FAE-C775-8DEF-E8A1-3ED2702C8B2D}"/>
              </a:ext>
            </a:extLst>
          </p:cNvPr>
          <p:cNvSpPr txBox="1"/>
          <p:nvPr/>
        </p:nvSpPr>
        <p:spPr>
          <a:xfrm>
            <a:off x="7305560" y="2987822"/>
            <a:ext cx="4516986" cy="646331"/>
          </a:xfrm>
          <a:prstGeom prst="rect">
            <a:avLst/>
          </a:prstGeom>
          <a:noFill/>
        </p:spPr>
        <p:txBody>
          <a:bodyPr wrap="square" rtlCol="0">
            <a:spAutoFit/>
          </a:bodyPr>
          <a:lstStyle/>
          <a:p>
            <a:r>
              <a:rPr lang="en-US" dirty="0">
                <a:latin typeface="Trebuchet MS" panose="020B0703020202090204" pitchFamily="34" charset="0"/>
              </a:rPr>
              <a:t>Numerical data that is measured. E.g. height.</a:t>
            </a:r>
          </a:p>
        </p:txBody>
      </p:sp>
      <p:sp>
        <p:nvSpPr>
          <p:cNvPr id="15" name="TextBox 14">
            <a:extLst>
              <a:ext uri="{FF2B5EF4-FFF2-40B4-BE49-F238E27FC236}">
                <a16:creationId xmlns:a16="http://schemas.microsoft.com/office/drawing/2014/main" id="{A16DF9FB-0449-FB58-A6B1-D63F8DE7D26F}"/>
              </a:ext>
            </a:extLst>
          </p:cNvPr>
          <p:cNvSpPr txBox="1"/>
          <p:nvPr/>
        </p:nvSpPr>
        <p:spPr>
          <a:xfrm>
            <a:off x="5989626" y="1101310"/>
            <a:ext cx="1236236" cy="369332"/>
          </a:xfrm>
          <a:prstGeom prst="rect">
            <a:avLst/>
          </a:prstGeom>
          <a:noFill/>
        </p:spPr>
        <p:txBody>
          <a:bodyPr wrap="none" rtlCol="0">
            <a:spAutoFit/>
          </a:bodyPr>
          <a:lstStyle/>
          <a:p>
            <a:r>
              <a:rPr lang="en-GB" dirty="0">
                <a:latin typeface="Trebuchet MS" panose="020B0703020202090204" pitchFamily="34" charset="0"/>
              </a:rPr>
              <a:t>Numerical</a:t>
            </a:r>
          </a:p>
        </p:txBody>
      </p:sp>
      <p:sp>
        <p:nvSpPr>
          <p:cNvPr id="17" name="TextBox 16">
            <a:extLst>
              <a:ext uri="{FF2B5EF4-FFF2-40B4-BE49-F238E27FC236}">
                <a16:creationId xmlns:a16="http://schemas.microsoft.com/office/drawing/2014/main" id="{F094F41C-F932-A16A-360A-8EA6567C2CC3}"/>
              </a:ext>
            </a:extLst>
          </p:cNvPr>
          <p:cNvSpPr txBox="1"/>
          <p:nvPr/>
        </p:nvSpPr>
        <p:spPr>
          <a:xfrm>
            <a:off x="1641475" y="1833660"/>
            <a:ext cx="3819525" cy="646331"/>
          </a:xfrm>
          <a:prstGeom prst="rect">
            <a:avLst/>
          </a:prstGeom>
          <a:noFill/>
        </p:spPr>
        <p:txBody>
          <a:bodyPr wrap="square">
            <a:spAutoFit/>
          </a:bodyPr>
          <a:lstStyle/>
          <a:p>
            <a:r>
              <a:rPr lang="en-GB" dirty="0">
                <a:latin typeface="Trebuchet MS" panose="020B0703020202090204" pitchFamily="34" charset="0"/>
              </a:rPr>
              <a:t>Data that is not ranked, e.g. Eye colour, who you voted for. </a:t>
            </a:r>
            <a:endParaRPr lang="en-US" dirty="0"/>
          </a:p>
        </p:txBody>
      </p:sp>
      <p:sp>
        <p:nvSpPr>
          <p:cNvPr id="18" name="TextBox 17">
            <a:extLst>
              <a:ext uri="{FF2B5EF4-FFF2-40B4-BE49-F238E27FC236}">
                <a16:creationId xmlns:a16="http://schemas.microsoft.com/office/drawing/2014/main" id="{16AC5030-0A81-50FA-8F1E-BF5F34AFC482}"/>
              </a:ext>
            </a:extLst>
          </p:cNvPr>
          <p:cNvSpPr txBox="1"/>
          <p:nvPr/>
        </p:nvSpPr>
        <p:spPr>
          <a:xfrm>
            <a:off x="1641475" y="3020146"/>
            <a:ext cx="3819525" cy="646331"/>
          </a:xfrm>
          <a:prstGeom prst="rect">
            <a:avLst/>
          </a:prstGeom>
          <a:noFill/>
        </p:spPr>
        <p:txBody>
          <a:bodyPr wrap="square">
            <a:spAutoFit/>
          </a:bodyPr>
          <a:lstStyle/>
          <a:p>
            <a:r>
              <a:rPr lang="en-GB" dirty="0">
                <a:latin typeface="Trebuchet MS" panose="020B0703020202090204" pitchFamily="34" charset="0"/>
              </a:rPr>
              <a:t>Data that can be put in order. E.g. Cleanliness ratings 1-5.</a:t>
            </a:r>
            <a:endParaRPr lang="en-US" dirty="0"/>
          </a:p>
        </p:txBody>
      </p:sp>
    </p:spTree>
    <p:extLst>
      <p:ext uri="{BB962C8B-B14F-4D97-AF65-F5344CB8AC3E}">
        <p14:creationId xmlns:p14="http://schemas.microsoft.com/office/powerpoint/2010/main" val="36344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FE8816A9-1677-ED50-32DC-4EFBAF677281}"/>
              </a:ext>
            </a:extLst>
          </p:cNvPr>
          <p:cNvGraphicFramePr>
            <a:graphicFrameLocks noGrp="1"/>
          </p:cNvGraphicFramePr>
          <p:nvPr>
            <p:extLst>
              <p:ext uri="{D42A27DB-BD31-4B8C-83A1-F6EECF244321}">
                <p14:modId xmlns:p14="http://schemas.microsoft.com/office/powerpoint/2010/main" val="3435095518"/>
              </p:ext>
            </p:extLst>
          </p:nvPr>
        </p:nvGraphicFramePr>
        <p:xfrm>
          <a:off x="1619249" y="1103420"/>
          <a:ext cx="8949145" cy="4876800"/>
        </p:xfrm>
        <a:graphic>
          <a:graphicData uri="http://schemas.openxmlformats.org/drawingml/2006/table">
            <a:tbl>
              <a:tblPr firstRow="1" firstCol="1" bandRow="1">
                <a:tableStyleId>{5C22544A-7EE6-4342-B048-85BDC9FD1C3A}</a:tableStyleId>
              </a:tblPr>
              <a:tblGrid>
                <a:gridCol w="1789829">
                  <a:extLst>
                    <a:ext uri="{9D8B030D-6E8A-4147-A177-3AD203B41FA5}">
                      <a16:colId xmlns:a16="http://schemas.microsoft.com/office/drawing/2014/main" val="509083874"/>
                    </a:ext>
                  </a:extLst>
                </a:gridCol>
                <a:gridCol w="1789829">
                  <a:extLst>
                    <a:ext uri="{9D8B030D-6E8A-4147-A177-3AD203B41FA5}">
                      <a16:colId xmlns:a16="http://schemas.microsoft.com/office/drawing/2014/main" val="3936742457"/>
                    </a:ext>
                  </a:extLst>
                </a:gridCol>
                <a:gridCol w="1789829">
                  <a:extLst>
                    <a:ext uri="{9D8B030D-6E8A-4147-A177-3AD203B41FA5}">
                      <a16:colId xmlns:a16="http://schemas.microsoft.com/office/drawing/2014/main" val="3130363481"/>
                    </a:ext>
                  </a:extLst>
                </a:gridCol>
                <a:gridCol w="1789829">
                  <a:extLst>
                    <a:ext uri="{9D8B030D-6E8A-4147-A177-3AD203B41FA5}">
                      <a16:colId xmlns:a16="http://schemas.microsoft.com/office/drawing/2014/main" val="3659085011"/>
                    </a:ext>
                  </a:extLst>
                </a:gridCol>
                <a:gridCol w="1789829">
                  <a:extLst>
                    <a:ext uri="{9D8B030D-6E8A-4147-A177-3AD203B41FA5}">
                      <a16:colId xmlns:a16="http://schemas.microsoft.com/office/drawing/2014/main" val="849255423"/>
                    </a:ext>
                  </a:extLst>
                </a:gridCol>
              </a:tblGrid>
              <a:tr h="127635">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2000">
                          <a:solidFill>
                            <a:sysClr val="windowText" lastClr="000000"/>
                          </a:solidFill>
                          <a:effectLst/>
                        </a:rPr>
                        <a:t>Categorical</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gridSpan="2">
                  <a:txBody>
                    <a:bodyPr/>
                    <a:lstStyle/>
                    <a:p>
                      <a:pPr algn="ctr"/>
                      <a:r>
                        <a:rPr lang="en-GB" sz="2000">
                          <a:solidFill>
                            <a:sysClr val="windowText" lastClr="000000"/>
                          </a:solidFill>
                          <a:effectLst/>
                        </a:rPr>
                        <a:t>Numerical</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711519173"/>
                  </a:ext>
                </a:extLst>
              </a:tr>
              <a:tr h="120015">
                <a:tc>
                  <a:txBody>
                    <a:bodyPr/>
                    <a:lstStyle/>
                    <a:p>
                      <a:pPr algn="ctr"/>
                      <a:r>
                        <a:rPr lang="en-GB" sz="2000" dirty="0">
                          <a:solidFill>
                            <a:sysClr val="windowText" lastClr="000000"/>
                          </a:solidFill>
                          <a:effectLst/>
                        </a:rPr>
                        <a:t>House</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Nominal</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Ordinal</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Discrete</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Continuous</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54148066"/>
                  </a:ext>
                </a:extLst>
              </a:tr>
              <a:tr h="127635">
                <a:tc>
                  <a:txBody>
                    <a:bodyPr/>
                    <a:lstStyle/>
                    <a:p>
                      <a:pPr algn="ctr"/>
                      <a:r>
                        <a:rPr lang="en-GB" sz="2000">
                          <a:solidFill>
                            <a:sysClr val="windowText" lastClr="000000"/>
                          </a:solidFill>
                          <a:effectLst/>
                        </a:rPr>
                        <a:t>Type of house</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99977224"/>
                  </a:ext>
                </a:extLst>
              </a:tr>
              <a:tr h="255270">
                <a:tc>
                  <a:txBody>
                    <a:bodyPr/>
                    <a:lstStyle/>
                    <a:p>
                      <a:pPr algn="ctr"/>
                      <a:r>
                        <a:rPr lang="en-GB" sz="2000" dirty="0">
                          <a:solidFill>
                            <a:sysClr val="windowText" lastClr="000000"/>
                          </a:solidFill>
                          <a:effectLst/>
                        </a:rPr>
                        <a:t>Number of rooms</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95473443"/>
                  </a:ext>
                </a:extLst>
              </a:tr>
              <a:tr h="127635">
                <a:tc>
                  <a:txBody>
                    <a:bodyPr/>
                    <a:lstStyle/>
                    <a:p>
                      <a:pPr algn="ctr"/>
                      <a:r>
                        <a:rPr lang="en-GB" sz="2000">
                          <a:solidFill>
                            <a:sysClr val="windowText" lastClr="000000"/>
                          </a:solidFill>
                          <a:effectLst/>
                        </a:rPr>
                        <a:t>Height of House</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38986046"/>
                  </a:ext>
                </a:extLst>
              </a:tr>
              <a:tr h="247650">
                <a:tc>
                  <a:txBody>
                    <a:bodyPr/>
                    <a:lstStyle/>
                    <a:p>
                      <a:pPr algn="ctr"/>
                      <a:r>
                        <a:rPr lang="en-GB" sz="2000">
                          <a:solidFill>
                            <a:sysClr val="windowText" lastClr="000000"/>
                          </a:solidFill>
                          <a:effectLst/>
                        </a:rPr>
                        <a:t>Number of Windows</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24023681"/>
                  </a:ext>
                </a:extLst>
              </a:tr>
              <a:tr h="255270">
                <a:tc>
                  <a:txBody>
                    <a:bodyPr/>
                    <a:lstStyle/>
                    <a:p>
                      <a:pPr algn="ctr"/>
                      <a:r>
                        <a:rPr lang="en-GB" sz="2000">
                          <a:solidFill>
                            <a:sysClr val="windowText" lastClr="000000"/>
                          </a:solidFill>
                          <a:effectLst/>
                        </a:rPr>
                        <a:t>Colour of front door</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96014121"/>
                  </a:ext>
                </a:extLst>
              </a:tr>
              <a:tr h="630555">
                <a:tc>
                  <a:txBody>
                    <a:bodyPr/>
                    <a:lstStyle/>
                    <a:p>
                      <a:pPr algn="ctr"/>
                      <a:r>
                        <a:rPr lang="en-GB" sz="2000">
                          <a:solidFill>
                            <a:sysClr val="windowText" lastClr="000000"/>
                          </a:solidFill>
                          <a:effectLst/>
                        </a:rPr>
                        <a:t>What people think of the house (1 – very bad…. 5 very good)</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a:solidFill>
                            <a:sysClr val="windowText" lastClr="000000"/>
                          </a:solidFill>
                          <a:effectLst/>
                        </a:rPr>
                        <a:t> </a:t>
                      </a:r>
                      <a:endParaRPr lang="en-GB" sz="200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2000" dirty="0">
                          <a:solidFill>
                            <a:sysClr val="windowText" lastClr="000000"/>
                          </a:solidFill>
                          <a:effectLst/>
                        </a:rPr>
                        <a:t> </a:t>
                      </a:r>
                      <a:endParaRPr lang="en-GB" sz="2000" dirty="0">
                        <a:solidFill>
                          <a:sysClr val="windowText" lastClr="000000"/>
                        </a:solidFill>
                        <a:effectLst/>
                        <a:latin typeface="Trebuchet MS" panose="020B070302020209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5525953"/>
                  </a:ext>
                </a:extLst>
              </a:tr>
            </a:tbl>
          </a:graphicData>
        </a:graphic>
      </p:graphicFrame>
    </p:spTree>
    <p:extLst>
      <p:ext uri="{BB962C8B-B14F-4D97-AF65-F5344CB8AC3E}">
        <p14:creationId xmlns:p14="http://schemas.microsoft.com/office/powerpoint/2010/main" val="131869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CBCEE1C-ABB1-6BE8-D482-42165A56BDE1}"/>
              </a:ext>
            </a:extLst>
          </p:cNvPr>
          <p:cNvSpPr txBox="1"/>
          <p:nvPr/>
        </p:nvSpPr>
        <p:spPr>
          <a:xfrm>
            <a:off x="452206" y="858441"/>
            <a:ext cx="10241193" cy="3416320"/>
          </a:xfrm>
          <a:prstGeom prst="rect">
            <a:avLst/>
          </a:prstGeom>
          <a:noFill/>
        </p:spPr>
        <p:txBody>
          <a:bodyPr wrap="square">
            <a:spAutoFit/>
          </a:bodyPr>
          <a:lstStyle/>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Population, Sampling and Bias</a:t>
            </a:r>
            <a:endParaRPr lang="en-GB" sz="1800" dirty="0">
              <a:effectLst/>
              <a:latin typeface="Trebuchet MS" panose="020B0703020202090204" pitchFamily="34" charset="0"/>
              <a:ea typeface="Times New Roman" panose="02020603050405020304" pitchFamily="18" charset="0"/>
              <a:cs typeface="Times New Roman" panose="02020603050405020304" pitchFamily="18" charset="0"/>
            </a:endParaRPr>
          </a:p>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 </a:t>
            </a:r>
            <a:endParaRPr lang="en-GB" sz="1800" dirty="0">
              <a:effectLst/>
              <a:latin typeface="Trebuchet MS" panose="020B0703020202090204" pitchFamily="34" charset="0"/>
              <a:ea typeface="Times New Roman" panose="02020603050405020304" pitchFamily="18" charset="0"/>
              <a:cs typeface="Times New Roman" panose="02020603050405020304" pitchFamily="18" charset="0"/>
            </a:endParaRPr>
          </a:p>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Population –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The whole set of individuals, items or data from which a statistical sample is drawn. It does not just have to involve people.</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a:t>
            </a:r>
          </a:p>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Sample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A small section of the population.</a:t>
            </a:r>
          </a:p>
          <a:p>
            <a:endParaRPr lang="en-GB" dirty="0">
              <a:latin typeface="Trebuchet MS" panose="020B0703020202090204" pitchFamily="34" charset="0"/>
              <a:ea typeface="Times New Roman" panose="02020603050405020304" pitchFamily="18" charset="0"/>
              <a:cs typeface="Times New Roman" panose="02020603050405020304" pitchFamily="18" charset="0"/>
            </a:endParaRPr>
          </a:p>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Census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The entire population</a:t>
            </a:r>
            <a:endParaRPr lang="en-GB" sz="1800" b="1" dirty="0">
              <a:effectLst/>
              <a:latin typeface="Trebuchet MS" panose="020B0703020202090204" pitchFamily="34" charset="0"/>
              <a:ea typeface="Times New Roman" panose="02020603050405020304" pitchFamily="18" charset="0"/>
              <a:cs typeface="Times New Roman" panose="02020603050405020304" pitchFamily="18" charset="0"/>
            </a:endParaRP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So a School may want to improve the quality of its food at lunch so they would take a survey from the pupils. The </a:t>
            </a:r>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population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in the example is all the pupils. But they wouldn’t ask all the pupils they would ask a select number who are the </a:t>
            </a:r>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sample</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1690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7E129EFB-10BC-078E-089E-A78DFAE2DAA0}"/>
              </a:ext>
            </a:extLst>
          </p:cNvPr>
          <p:cNvSpPr txBox="1"/>
          <p:nvPr/>
        </p:nvSpPr>
        <p:spPr>
          <a:xfrm>
            <a:off x="452206" y="738664"/>
            <a:ext cx="11168293" cy="3139321"/>
          </a:xfrm>
          <a:prstGeom prst="rect">
            <a:avLst/>
          </a:prstGeom>
          <a:noFill/>
        </p:spPr>
        <p:txBody>
          <a:bodyPr wrap="square">
            <a:spAutoFit/>
          </a:bodyPr>
          <a:lstStyle/>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Trials and Sampling</a:t>
            </a:r>
            <a:endParaRPr lang="en-GB" sz="1800" dirty="0">
              <a:effectLst/>
              <a:latin typeface="Trebuchet MS" panose="020B0703020202090204" pitchFamily="34" charset="0"/>
              <a:ea typeface="Times New Roman" panose="02020603050405020304" pitchFamily="18" charset="0"/>
              <a:cs typeface="Times New Roman" panose="02020603050405020304" pitchFamily="18" charset="0"/>
            </a:endParaRP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These are the different ways of choosing the sample from the population.</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a:t>
            </a:r>
          </a:p>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Random Sample –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Pick randomly from the sample.</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a:t>
            </a:r>
          </a:p>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Systematic Sample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Set it up so only every 4</a:t>
            </a:r>
            <a:r>
              <a:rPr lang="en-GB" sz="1800" baseline="30000" dirty="0">
                <a:effectLst/>
                <a:latin typeface="Trebuchet MS" panose="020B0703020202090204" pitchFamily="34" charset="0"/>
                <a:ea typeface="Times New Roman" panose="02020603050405020304" pitchFamily="18" charset="0"/>
                <a:cs typeface="Times New Roman" panose="02020603050405020304" pitchFamily="18" charset="0"/>
              </a:rPr>
              <a:t>th</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person is task for example</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a:t>
            </a:r>
          </a:p>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Stratified Sample –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This is random but in ratio of group size. So if a gym has 400 members, 300 are men and 100 are women. If they were doing a survey they would take a larger sample from men than women.</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 </a:t>
            </a:r>
          </a:p>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Cluster Sample –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Whole group chosen at random.</a:t>
            </a:r>
          </a:p>
        </p:txBody>
      </p:sp>
      <p:sp>
        <p:nvSpPr>
          <p:cNvPr id="2" name="TextBox 1">
            <a:extLst>
              <a:ext uri="{FF2B5EF4-FFF2-40B4-BE49-F238E27FC236}">
                <a16:creationId xmlns:a16="http://schemas.microsoft.com/office/drawing/2014/main" id="{A20252B7-78AF-90B0-F19F-502DBF638CA0}"/>
              </a:ext>
            </a:extLst>
          </p:cNvPr>
          <p:cNvSpPr txBox="1"/>
          <p:nvPr/>
        </p:nvSpPr>
        <p:spPr>
          <a:xfrm>
            <a:off x="452206" y="4549676"/>
            <a:ext cx="4485010" cy="1323439"/>
          </a:xfrm>
          <a:prstGeom prst="rect">
            <a:avLst/>
          </a:prstGeom>
          <a:noFill/>
        </p:spPr>
        <p:txBody>
          <a:bodyPr wrap="none" rtlCol="0">
            <a:spAutoFit/>
          </a:bodyPr>
          <a:lstStyle/>
          <a:p>
            <a:r>
              <a:rPr lang="en-US" sz="2000" dirty="0"/>
              <a:t>There are others that we won’t use much</a:t>
            </a:r>
          </a:p>
          <a:p>
            <a:r>
              <a:rPr lang="en-US" sz="2000" dirty="0"/>
              <a:t>Opportunity Sampling</a:t>
            </a:r>
          </a:p>
          <a:p>
            <a:r>
              <a:rPr lang="en-US" sz="2000" dirty="0"/>
              <a:t>Quota Sampling</a:t>
            </a:r>
          </a:p>
          <a:p>
            <a:r>
              <a:rPr lang="en-US" sz="2000" dirty="0"/>
              <a:t>Self-Selected Sampling</a:t>
            </a:r>
          </a:p>
        </p:txBody>
      </p:sp>
    </p:spTree>
    <p:extLst>
      <p:ext uri="{BB962C8B-B14F-4D97-AF65-F5344CB8AC3E}">
        <p14:creationId xmlns:p14="http://schemas.microsoft.com/office/powerpoint/2010/main" val="392767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D1810184-F5D5-BE63-4E0D-6FA39950C5A0}"/>
              </a:ext>
            </a:extLst>
          </p:cNvPr>
          <p:cNvSpPr txBox="1"/>
          <p:nvPr/>
        </p:nvSpPr>
        <p:spPr>
          <a:xfrm>
            <a:off x="143690" y="596037"/>
            <a:ext cx="10854509" cy="1477328"/>
          </a:xfrm>
          <a:prstGeom prst="rect">
            <a:avLst/>
          </a:prstGeom>
          <a:noFill/>
        </p:spPr>
        <p:txBody>
          <a:bodyPr wrap="square">
            <a:spAutoFit/>
          </a:bodyPr>
          <a:lstStyle/>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Example: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A company runs 3 restaurants in Glasgow</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Each restaurant has 60 employees.</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The owner of the company wants to conduct face to face interviews with its employees.</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The owner wants to use a cluster sample</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(a) Is this a suitable sampling method to use?</a:t>
            </a:r>
          </a:p>
        </p:txBody>
      </p:sp>
      <p:sp>
        <p:nvSpPr>
          <p:cNvPr id="11" name="TextBox 10">
            <a:extLst>
              <a:ext uri="{FF2B5EF4-FFF2-40B4-BE49-F238E27FC236}">
                <a16:creationId xmlns:a16="http://schemas.microsoft.com/office/drawing/2014/main" id="{B90171C3-F4BA-5848-D0A0-4571605226F6}"/>
              </a:ext>
            </a:extLst>
          </p:cNvPr>
          <p:cNvSpPr txBox="1"/>
          <p:nvPr/>
        </p:nvSpPr>
        <p:spPr>
          <a:xfrm>
            <a:off x="143690" y="3947636"/>
            <a:ext cx="11286310" cy="923330"/>
          </a:xfrm>
          <a:prstGeom prst="rect">
            <a:avLst/>
          </a:prstGeom>
          <a:noFill/>
        </p:spPr>
        <p:txBody>
          <a:bodyPr wrap="square">
            <a:spAutoFit/>
          </a:bodyPr>
          <a:lstStyle/>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The owner then decides to try a different method that takes into account that of the 180 employees 72 are Male and 108 are female.</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(b) What kind of sampling method should they use that takes this into account?</a:t>
            </a:r>
          </a:p>
        </p:txBody>
      </p:sp>
    </p:spTree>
    <p:extLst>
      <p:ext uri="{BB962C8B-B14F-4D97-AF65-F5344CB8AC3E}">
        <p14:creationId xmlns:p14="http://schemas.microsoft.com/office/powerpoint/2010/main" val="1086309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1D4AA088-EC14-4304-9386-9858CC7663BF}"/>
              </a:ext>
            </a:extLst>
          </p:cNvPr>
          <p:cNvSpPr txBox="1"/>
          <p:nvPr/>
        </p:nvSpPr>
        <p:spPr>
          <a:xfrm>
            <a:off x="143690" y="415498"/>
            <a:ext cx="11591109" cy="369332"/>
          </a:xfrm>
          <a:prstGeom prst="rect">
            <a:avLst/>
          </a:prstGeom>
          <a:noFill/>
        </p:spPr>
        <p:txBody>
          <a:bodyPr wrap="square">
            <a:spAutoFit/>
          </a:bodyPr>
          <a:lstStyle/>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(c) The owner requires a sample of 50 members. How many more Females than Males should be in the sample?</a:t>
            </a:r>
          </a:p>
        </p:txBody>
      </p:sp>
    </p:spTree>
    <p:extLst>
      <p:ext uri="{BB962C8B-B14F-4D97-AF65-F5344CB8AC3E}">
        <p14:creationId xmlns:p14="http://schemas.microsoft.com/office/powerpoint/2010/main" val="50082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2B69B2AE-3BE9-4CC3-A84E-7904E60DDFD9}"/>
              </a:ext>
            </a:extLst>
          </p:cNvPr>
          <p:cNvSpPr txBox="1"/>
          <p:nvPr/>
        </p:nvSpPr>
        <p:spPr>
          <a:xfrm>
            <a:off x="333374" y="629841"/>
            <a:ext cx="11503025" cy="2031325"/>
          </a:xfrm>
          <a:prstGeom prst="rect">
            <a:avLst/>
          </a:prstGeom>
          <a:noFill/>
        </p:spPr>
        <p:txBody>
          <a:bodyPr wrap="square">
            <a:spAutoFit/>
          </a:bodyPr>
          <a:lstStyle/>
          <a:p>
            <a:r>
              <a:rPr lang="en-GB" sz="1800" b="1" dirty="0">
                <a:effectLst/>
                <a:latin typeface="Trebuchet MS" panose="020B0703020202090204" pitchFamily="34" charset="0"/>
                <a:ea typeface="Times New Roman" panose="02020603050405020304" pitchFamily="18" charset="0"/>
                <a:cs typeface="Times New Roman" panose="02020603050405020304" pitchFamily="18" charset="0"/>
              </a:rPr>
              <a:t>Example 2: </a:t>
            </a:r>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Look at the list of people below.</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Mr Adams		Miss Evans		Mr Johnson		Mr Rashid</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Miss Booth		Mrs Grant		Miss Klein		Miss Ryan</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Mrs Carlisle		Mr Graham		Mr Khan			Mr Thomson</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Mr Carter		Mr Henry		Miss MacDonald		Miss Violet</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Miss Davidson		Mr Hutton		Mrs McCulloch		Mr Zacharias</a:t>
            </a:r>
          </a:p>
          <a:p>
            <a:r>
              <a:rPr lang="en-GB" sz="1800" dirty="0">
                <a:effectLst/>
                <a:latin typeface="Trebuchet MS" panose="020B0703020202090204" pitchFamily="34" charset="0"/>
                <a:ea typeface="Times New Roman" panose="02020603050405020304" pitchFamily="18" charset="0"/>
                <a:cs typeface="Times New Roman" panose="02020603050405020304" pitchFamily="18" charset="0"/>
              </a:rPr>
              <a:t>Give a way you could create a random sample using the names above. </a:t>
            </a:r>
          </a:p>
        </p:txBody>
      </p:sp>
    </p:spTree>
    <p:extLst>
      <p:ext uri="{BB962C8B-B14F-4D97-AF65-F5344CB8AC3E}">
        <p14:creationId xmlns:p14="http://schemas.microsoft.com/office/powerpoint/2010/main" val="1653228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1054</Words>
  <Application>Microsoft Macintosh PowerPoint</Application>
  <PresentationFormat>Widescreen</PresentationFormat>
  <Paragraphs>151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Shirra</dc:creator>
  <cp:lastModifiedBy>Andrew Shirra</cp:lastModifiedBy>
  <cp:revision>9</cp:revision>
  <dcterms:created xsi:type="dcterms:W3CDTF">2021-12-14T09:43:39Z</dcterms:created>
  <dcterms:modified xsi:type="dcterms:W3CDTF">2022-06-19T18:49:29Z</dcterms:modified>
</cp:coreProperties>
</file>