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9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8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846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07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51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01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8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1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6402-E90F-44B9-91D8-8EB4912486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69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86402-E90F-44B9-91D8-8EB4912486B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2EAE2-A8BC-4B60-9A5F-2D264D465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27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19190" y="616449"/>
            <a:ext cx="3501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National 5 Applications of Maths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190" y="1212351"/>
            <a:ext cx="2088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Trebuchet MS" panose="020B0603020202020204" pitchFamily="34" charset="0"/>
              </a:rPr>
              <a:t>Precedence Tables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190" y="1746072"/>
            <a:ext cx="3390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</a:rPr>
              <a:t>What are Precedence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rebuchet MS" panose="020B0603020202020204" pitchFamily="34" charset="0"/>
              </a:rPr>
              <a:t>Precedence Table Questions</a:t>
            </a:r>
          </a:p>
        </p:txBody>
      </p:sp>
    </p:spTree>
    <p:extLst>
      <p:ext uri="{BB962C8B-B14F-4D97-AF65-F5344CB8AC3E}">
        <p14:creationId xmlns:p14="http://schemas.microsoft.com/office/powerpoint/2010/main" val="59316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069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Precedence Tables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5069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Precedence Tables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593923-04F1-C34E-88EF-331A49300633}"/>
              </a:ext>
            </a:extLst>
          </p:cNvPr>
          <p:cNvSpPr txBox="1"/>
          <p:nvPr/>
        </p:nvSpPr>
        <p:spPr>
          <a:xfrm>
            <a:off x="506148" y="1369716"/>
            <a:ext cx="107212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603020202020204" pitchFamily="34" charset="0"/>
              </a:rPr>
              <a:t>These are used in order to put tasks into an order that they must be completed in.</a:t>
            </a:r>
          </a:p>
          <a:p>
            <a:endParaRPr lang="en-GB" sz="2000" dirty="0">
              <a:latin typeface="Trebuchet MS" panose="020B0603020202020204" pitchFamily="34" charset="0"/>
            </a:endParaRPr>
          </a:p>
          <a:p>
            <a:r>
              <a:rPr lang="en-GB" sz="2000" dirty="0">
                <a:latin typeface="Trebuchet MS" panose="020B0603020202020204" pitchFamily="34" charset="0"/>
              </a:rPr>
              <a:t>Precedence comes from Prerequisite Tasks, which are tasks that must be completed before another is started.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4454B-202E-7242-ACCA-50936BBBF254}"/>
              </a:ext>
            </a:extLst>
          </p:cNvPr>
          <p:cNvSpPr txBox="1"/>
          <p:nvPr/>
        </p:nvSpPr>
        <p:spPr>
          <a:xfrm>
            <a:off x="506148" y="3079807"/>
            <a:ext cx="10860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rebuchet MS" panose="020B0703020202090204" pitchFamily="34" charset="0"/>
              </a:rPr>
              <a:t>Example: When wanting to boil the kettle, ‘filling the kettle’ would be a </a:t>
            </a:r>
            <a:r>
              <a:rPr lang="en-US" b="1" dirty="0">
                <a:latin typeface="Trebuchet MS" panose="020B0703020202090204" pitchFamily="34" charset="0"/>
              </a:rPr>
              <a:t>prerequisite task</a:t>
            </a:r>
            <a:r>
              <a:rPr lang="en-US" dirty="0">
                <a:latin typeface="Trebuchet MS" panose="020B0703020202090204" pitchFamily="34" charset="0"/>
              </a:rPr>
              <a:t> to ‘turning the kettle on’.</a:t>
            </a:r>
          </a:p>
        </p:txBody>
      </p:sp>
    </p:spTree>
    <p:extLst>
      <p:ext uri="{BB962C8B-B14F-4D97-AF65-F5344CB8AC3E}">
        <p14:creationId xmlns:p14="http://schemas.microsoft.com/office/powerpoint/2010/main" val="243198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069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Precedence Tables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5069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Precedence Tables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226250-C3C9-B64C-BD65-64E58953ECCF}"/>
              </a:ext>
            </a:extLst>
          </p:cNvPr>
          <p:cNvSpPr txBox="1"/>
          <p:nvPr/>
        </p:nvSpPr>
        <p:spPr>
          <a:xfrm>
            <a:off x="506148" y="943218"/>
            <a:ext cx="19784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Basic Example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AC823D1-D814-894A-A85B-CA6830F29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132182"/>
              </p:ext>
            </p:extLst>
          </p:nvPr>
        </p:nvGraphicFramePr>
        <p:xfrm>
          <a:off x="3422218" y="965592"/>
          <a:ext cx="5585323" cy="1811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2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1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1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94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TASK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        PREREQUISITE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Prepare Food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none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Cook Potatoes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Cook Carrots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Cook Meat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Serve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B, C, 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25A68B0-8210-C94A-A556-F599671C5FC5}"/>
              </a:ext>
            </a:extLst>
          </p:cNvPr>
          <p:cNvSpPr/>
          <p:nvPr/>
        </p:nvSpPr>
        <p:spPr>
          <a:xfrm>
            <a:off x="3958127" y="4080757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69CE15-3F82-F546-9660-6DB5FA2A4630}"/>
              </a:ext>
            </a:extLst>
          </p:cNvPr>
          <p:cNvSpPr/>
          <p:nvPr/>
        </p:nvSpPr>
        <p:spPr>
          <a:xfrm>
            <a:off x="5711231" y="4080757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009CBF-3F00-6549-836C-ADCAFD4AB3A1}"/>
              </a:ext>
            </a:extLst>
          </p:cNvPr>
          <p:cNvSpPr/>
          <p:nvPr/>
        </p:nvSpPr>
        <p:spPr>
          <a:xfrm>
            <a:off x="5711231" y="3020201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A26C5AD-ED44-E441-8763-051A9A80C85A}"/>
              </a:ext>
            </a:extLst>
          </p:cNvPr>
          <p:cNvSpPr/>
          <p:nvPr/>
        </p:nvSpPr>
        <p:spPr>
          <a:xfrm>
            <a:off x="5711231" y="5141313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17EF63-BD7F-5141-92F7-D5950D2115E3}"/>
              </a:ext>
            </a:extLst>
          </p:cNvPr>
          <p:cNvSpPr/>
          <p:nvPr/>
        </p:nvSpPr>
        <p:spPr>
          <a:xfrm>
            <a:off x="7469024" y="4080757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3D1EC22-3216-7A4B-BD50-E8D981FDF5D8}"/>
              </a:ext>
            </a:extLst>
          </p:cNvPr>
          <p:cNvCxnSpPr>
            <a:stCxn id="3" idx="3"/>
            <a:endCxn id="11" idx="1"/>
          </p:cNvCxnSpPr>
          <p:nvPr/>
        </p:nvCxnSpPr>
        <p:spPr>
          <a:xfrm>
            <a:off x="4727665" y="4495754"/>
            <a:ext cx="9835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F8792CE-3983-0A47-829C-FEBAB32154F6}"/>
              </a:ext>
            </a:extLst>
          </p:cNvPr>
          <p:cNvCxnSpPr/>
          <p:nvPr/>
        </p:nvCxnSpPr>
        <p:spPr>
          <a:xfrm>
            <a:off x="6485458" y="4495754"/>
            <a:ext cx="9835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95FFEA0-B2C7-444F-AF2A-FE3F33D180A6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5219449" y="4495756"/>
            <a:ext cx="491782" cy="106055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28F7A9E-9B09-094B-A65B-E8BABC9956A5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5237965" y="3435198"/>
            <a:ext cx="473266" cy="10576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BF5AD7-997C-B643-AD92-6F2E412DE287}"/>
              </a:ext>
            </a:extLst>
          </p:cNvPr>
          <p:cNvCxnSpPr>
            <a:cxnSpLocks/>
            <a:stCxn id="13" idx="3"/>
            <a:endCxn id="19" idx="1"/>
          </p:cNvCxnSpPr>
          <p:nvPr/>
        </p:nvCxnSpPr>
        <p:spPr>
          <a:xfrm>
            <a:off x="6480769" y="3435198"/>
            <a:ext cx="988255" cy="1060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B6A0EB9-56B6-9243-9936-164C097E16C4}"/>
              </a:ext>
            </a:extLst>
          </p:cNvPr>
          <p:cNvCxnSpPr>
            <a:cxnSpLocks/>
            <a:stCxn id="14" idx="3"/>
            <a:endCxn id="19" idx="1"/>
          </p:cNvCxnSpPr>
          <p:nvPr/>
        </p:nvCxnSpPr>
        <p:spPr>
          <a:xfrm flipV="1">
            <a:off x="6480769" y="4495754"/>
            <a:ext cx="988255" cy="10605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41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069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Precedence Tables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50690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Precedence Tables</a:t>
            </a:r>
          </a:p>
          <a:p>
            <a:endParaRPr lang="en-GB" sz="2200" dirty="0">
              <a:latin typeface="Trebuchet MS" panose="020B0603020202020204" pitchFamily="34" charset="0"/>
            </a:endParaRPr>
          </a:p>
          <a:p>
            <a:r>
              <a:rPr lang="en-GB" sz="2200" dirty="0">
                <a:latin typeface="Trebuchet MS" panose="020B0603020202020204" pitchFamily="34" charset="0"/>
              </a:rPr>
              <a:t>Example 2: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84C6CF4-3077-D943-896D-BA736110B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652985"/>
              </p:ext>
            </p:extLst>
          </p:nvPr>
        </p:nvGraphicFramePr>
        <p:xfrm>
          <a:off x="3515862" y="577911"/>
          <a:ext cx="5160276" cy="2084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2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8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9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64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 TASK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        PREREQUISITE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Buy Ingredients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None 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B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Go home from shops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Turn on oven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Make  cake mixture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Bake cake mixture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C, 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Make icing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G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Remove from oven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H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Ice Cake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F, 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3C565EFE-3D66-0D41-A513-10F6ED71B993}"/>
              </a:ext>
            </a:extLst>
          </p:cNvPr>
          <p:cNvSpPr/>
          <p:nvPr/>
        </p:nvSpPr>
        <p:spPr>
          <a:xfrm>
            <a:off x="2171674" y="4218580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103A3A-8EA5-8F40-AB76-812AE43E8D1B}"/>
              </a:ext>
            </a:extLst>
          </p:cNvPr>
          <p:cNvSpPr/>
          <p:nvPr/>
        </p:nvSpPr>
        <p:spPr>
          <a:xfrm>
            <a:off x="3632369" y="4218580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8DC11F-59D7-A94C-BE91-AEE028B775F4}"/>
              </a:ext>
            </a:extLst>
          </p:cNvPr>
          <p:cNvSpPr/>
          <p:nvPr/>
        </p:nvSpPr>
        <p:spPr>
          <a:xfrm>
            <a:off x="5181662" y="2924213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40E92E-89CF-0947-9195-09050B663628}"/>
              </a:ext>
            </a:extLst>
          </p:cNvPr>
          <p:cNvSpPr/>
          <p:nvPr/>
        </p:nvSpPr>
        <p:spPr>
          <a:xfrm>
            <a:off x="5181662" y="3868534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AD2E1A-613C-7945-8141-5783349922D2}"/>
              </a:ext>
            </a:extLst>
          </p:cNvPr>
          <p:cNvSpPr/>
          <p:nvPr/>
        </p:nvSpPr>
        <p:spPr>
          <a:xfrm>
            <a:off x="6003540" y="5206830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FBB53B-FC9D-ED47-9A30-6B110979A8F1}"/>
              </a:ext>
            </a:extLst>
          </p:cNvPr>
          <p:cNvSpPr/>
          <p:nvPr/>
        </p:nvSpPr>
        <p:spPr>
          <a:xfrm>
            <a:off x="6388309" y="3410848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D8E349A-7D0C-BA42-AAD3-CA6F205D32C9}"/>
              </a:ext>
            </a:extLst>
          </p:cNvPr>
          <p:cNvSpPr/>
          <p:nvPr/>
        </p:nvSpPr>
        <p:spPr>
          <a:xfrm>
            <a:off x="7459332" y="3388586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A898B0-6F2B-A446-B180-60B361BCFF89}"/>
              </a:ext>
            </a:extLst>
          </p:cNvPr>
          <p:cNvSpPr/>
          <p:nvPr/>
        </p:nvSpPr>
        <p:spPr>
          <a:xfrm>
            <a:off x="7261471" y="5206830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73E38A-DF8C-CE48-9EB5-C55D6FDD4571}"/>
              </a:ext>
            </a:extLst>
          </p:cNvPr>
          <p:cNvSpPr/>
          <p:nvPr/>
        </p:nvSpPr>
        <p:spPr>
          <a:xfrm>
            <a:off x="9022879" y="4283531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E2ECBD6-8C9E-F349-AAFC-48F5F4EEC01A}"/>
              </a:ext>
            </a:extLst>
          </p:cNvPr>
          <p:cNvCxnSpPr>
            <a:cxnSpLocks/>
          </p:cNvCxnSpPr>
          <p:nvPr/>
        </p:nvCxnSpPr>
        <p:spPr>
          <a:xfrm>
            <a:off x="2941212" y="4698528"/>
            <a:ext cx="69115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181201A-CE8F-D147-A641-EFC39626165C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4401907" y="3339210"/>
            <a:ext cx="779755" cy="13146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B462CB9-548F-5B44-9FA7-2535BC3D4D98}"/>
              </a:ext>
            </a:extLst>
          </p:cNvPr>
          <p:cNvCxnSpPr>
            <a:cxnSpLocks/>
            <a:stCxn id="10" idx="3"/>
            <a:endCxn id="13" idx="1"/>
          </p:cNvCxnSpPr>
          <p:nvPr/>
        </p:nvCxnSpPr>
        <p:spPr>
          <a:xfrm flipV="1">
            <a:off x="4401907" y="4283531"/>
            <a:ext cx="779755" cy="3500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E8CD8E9-ABBB-E54C-87F6-A20237A3B886}"/>
              </a:ext>
            </a:extLst>
          </p:cNvPr>
          <p:cNvCxnSpPr>
            <a:cxnSpLocks/>
            <a:stCxn id="10" idx="3"/>
            <a:endCxn id="14" idx="1"/>
          </p:cNvCxnSpPr>
          <p:nvPr/>
        </p:nvCxnSpPr>
        <p:spPr>
          <a:xfrm>
            <a:off x="4401907" y="4633577"/>
            <a:ext cx="1601633" cy="9882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F3BF3ED-9976-044D-A15A-EBE67858507C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5951200" y="3339210"/>
            <a:ext cx="424175" cy="5569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FAA90DA-5A1C-AD43-BC9F-993559C637AF}"/>
              </a:ext>
            </a:extLst>
          </p:cNvPr>
          <p:cNvCxnSpPr>
            <a:cxnSpLocks/>
            <a:stCxn id="13" idx="3"/>
            <a:endCxn id="15" idx="1"/>
          </p:cNvCxnSpPr>
          <p:nvPr/>
        </p:nvCxnSpPr>
        <p:spPr>
          <a:xfrm flipV="1">
            <a:off x="5951200" y="3825845"/>
            <a:ext cx="437109" cy="4576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6574BCF-0F6C-3942-B1EA-5CB570F120F7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7173371" y="3803583"/>
            <a:ext cx="285961" cy="146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34B2747-C5FC-904B-985D-91C0E94541BA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6776533" y="5621827"/>
            <a:ext cx="484938" cy="173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871AD02-F85D-3540-9B8B-0C588734CD8A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8031009" y="4698528"/>
            <a:ext cx="991870" cy="9632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3B04786-F47C-514C-BB00-EE59A45F4B7D}"/>
              </a:ext>
            </a:extLst>
          </p:cNvPr>
          <p:cNvCxnSpPr>
            <a:cxnSpLocks/>
            <a:stCxn id="16" idx="3"/>
            <a:endCxn id="18" idx="1"/>
          </p:cNvCxnSpPr>
          <p:nvPr/>
        </p:nvCxnSpPr>
        <p:spPr>
          <a:xfrm>
            <a:off x="8228870" y="3803583"/>
            <a:ext cx="794009" cy="8949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80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069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Precedence Tables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A20D66-B3AE-F24D-9975-261B3ADC3126}"/>
              </a:ext>
            </a:extLst>
          </p:cNvPr>
          <p:cNvSpPr txBox="1"/>
          <p:nvPr/>
        </p:nvSpPr>
        <p:spPr>
          <a:xfrm>
            <a:off x="506148" y="512331"/>
            <a:ext cx="25069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Precedence Tables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20249F-29CA-A740-9600-B4A0CFF67170}"/>
              </a:ext>
            </a:extLst>
          </p:cNvPr>
          <p:cNvSpPr txBox="1"/>
          <p:nvPr/>
        </p:nvSpPr>
        <p:spPr>
          <a:xfrm>
            <a:off x="506148" y="898982"/>
            <a:ext cx="27799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Exam type questions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447443-D2C3-2542-B033-81454CD7CE22}"/>
              </a:ext>
            </a:extLst>
          </p:cNvPr>
          <p:cNvSpPr txBox="1"/>
          <p:nvPr/>
        </p:nvSpPr>
        <p:spPr>
          <a:xfrm>
            <a:off x="618978" y="1329869"/>
            <a:ext cx="922840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  <a:latin typeface="Trebuchet MS" panose="020B0703020202090204" pitchFamily="34" charset="0"/>
              </a:rPr>
              <a:t>The Clark family are having a new kitchen. </a:t>
            </a:r>
          </a:p>
          <a:p>
            <a:r>
              <a:rPr lang="en-GB" sz="2000" dirty="0">
                <a:solidFill>
                  <a:schemeClr val="tx1"/>
                </a:solidFill>
                <a:latin typeface="Trebuchet MS" panose="020B0703020202090204" pitchFamily="34" charset="0"/>
              </a:rPr>
              <a:t>The precedence table shows the list of tasks and the time required for each.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06700FA-48D7-0044-9ACA-A7EDCDF92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625087"/>
              </p:ext>
            </p:extLst>
          </p:nvPr>
        </p:nvGraphicFramePr>
        <p:xfrm>
          <a:off x="3013053" y="2246277"/>
          <a:ext cx="6382301" cy="2552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9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4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92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TASK           Details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        PREREQUISITE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Time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Begin electrics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Build cupboards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Begin plumping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Plaster walls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A, B, C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Fit wall cupboards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Fit floor cupboards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Fit worktops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Finish plumping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Finish electrics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, H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2BFBBBD-4D7F-474F-A423-DAFB28DC1CE0}"/>
              </a:ext>
            </a:extLst>
          </p:cNvPr>
          <p:cNvSpPr txBox="1"/>
          <p:nvPr/>
        </p:nvSpPr>
        <p:spPr>
          <a:xfrm>
            <a:off x="618978" y="5137116"/>
            <a:ext cx="106070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Trebuchet MS" panose="020B0703020202090204" pitchFamily="34" charset="0"/>
              </a:rPr>
              <a:t>(a) Fill in the table.</a:t>
            </a:r>
          </a:p>
          <a:p>
            <a:r>
              <a:rPr lang="en-GB" sz="2000" dirty="0">
                <a:latin typeface="Trebuchet MS" panose="020B0703020202090204" pitchFamily="34" charset="0"/>
              </a:rPr>
              <a:t>(b) What is the minimum possible time that in which this kitchen can be</a:t>
            </a:r>
          </a:p>
          <a:p>
            <a:r>
              <a:rPr lang="en-GB" sz="2000" dirty="0">
                <a:latin typeface="Trebuchet MS" panose="020B0703020202090204" pitchFamily="34" charset="0"/>
              </a:rPr>
              <a:t>      installed?</a:t>
            </a:r>
          </a:p>
        </p:txBody>
      </p:sp>
    </p:spTree>
    <p:extLst>
      <p:ext uri="{BB962C8B-B14F-4D97-AF65-F5344CB8AC3E}">
        <p14:creationId xmlns:p14="http://schemas.microsoft.com/office/powerpoint/2010/main" val="357351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9782" y="296888"/>
            <a:ext cx="11246070" cy="6001406"/>
          </a:xfrm>
          <a:prstGeom prst="roundRect">
            <a:avLst>
              <a:gd name="adj" fmla="val 3810"/>
            </a:avLst>
          </a:prstGeom>
          <a:noFill/>
          <a:ln w="7620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407648" y="-89764"/>
            <a:ext cx="25069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</a:rPr>
              <a:t>Precedence Tables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8FC1F6-5FC9-4643-84E4-98F5C2A183AD}"/>
              </a:ext>
            </a:extLst>
          </p:cNvPr>
          <p:cNvSpPr txBox="1"/>
          <p:nvPr/>
        </p:nvSpPr>
        <p:spPr>
          <a:xfrm>
            <a:off x="2673" y="-89764"/>
            <a:ext cx="42359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Trebuchet MS" panose="020B0603020202020204" pitchFamily="34" charset="0"/>
                <a:hlinkClick r:id="" action="ppaction://hlinkshowjump?jump=firstslide"/>
              </a:rPr>
              <a:t>National 5 Applications of Maths</a:t>
            </a:r>
            <a:endParaRPr lang="en-GB" sz="2200" dirty="0">
              <a:latin typeface="Trebuchet MS" panose="020B0603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06700FA-48D7-0044-9ACA-A7EDCDF92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166753"/>
              </p:ext>
            </p:extLst>
          </p:nvPr>
        </p:nvGraphicFramePr>
        <p:xfrm>
          <a:off x="777903" y="462406"/>
          <a:ext cx="5382933" cy="2552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6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6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1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92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TASK           Details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        PREREQUISITE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Time</a:t>
                      </a:r>
                      <a:endParaRPr lang="en-GB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Begin electrics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Build cupboards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Begin plumping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None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Plaster walls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A, B, C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Fit wall cupboards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Fit floor cupboards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Fit worktops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Finish plumping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2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Finish electrics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E, H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42680EA8-06D2-944D-92EC-9FE2B17F5456}"/>
              </a:ext>
            </a:extLst>
          </p:cNvPr>
          <p:cNvSpPr/>
          <p:nvPr/>
        </p:nvSpPr>
        <p:spPr>
          <a:xfrm>
            <a:off x="2872691" y="5177373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894FD9-57FE-F24E-B62F-08A7DC8F85F7}"/>
              </a:ext>
            </a:extLst>
          </p:cNvPr>
          <p:cNvSpPr/>
          <p:nvPr/>
        </p:nvSpPr>
        <p:spPr>
          <a:xfrm>
            <a:off x="2872691" y="4124858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928F47-3566-F444-BE8E-62A36E6FE62A}"/>
              </a:ext>
            </a:extLst>
          </p:cNvPr>
          <p:cNvSpPr/>
          <p:nvPr/>
        </p:nvSpPr>
        <p:spPr>
          <a:xfrm>
            <a:off x="2872691" y="3094908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CCEBD90-1156-6A49-AA8C-D89759BDE135}"/>
              </a:ext>
            </a:extLst>
          </p:cNvPr>
          <p:cNvSpPr/>
          <p:nvPr/>
        </p:nvSpPr>
        <p:spPr>
          <a:xfrm>
            <a:off x="4464990" y="4124858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C73A0B7-BD4F-B64B-99B9-4637F8A7740C}"/>
              </a:ext>
            </a:extLst>
          </p:cNvPr>
          <p:cNvSpPr/>
          <p:nvPr/>
        </p:nvSpPr>
        <p:spPr>
          <a:xfrm>
            <a:off x="7101714" y="3241379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8D7FF8-4EA9-104B-B0B8-C05BD9ED4B3F}"/>
              </a:ext>
            </a:extLst>
          </p:cNvPr>
          <p:cNvSpPr/>
          <p:nvPr/>
        </p:nvSpPr>
        <p:spPr>
          <a:xfrm>
            <a:off x="5948163" y="4765789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B66DCE5-FCC2-3C4E-9F70-7B149CDF84FF}"/>
              </a:ext>
            </a:extLst>
          </p:cNvPr>
          <p:cNvSpPr/>
          <p:nvPr/>
        </p:nvSpPr>
        <p:spPr>
          <a:xfrm>
            <a:off x="9407648" y="4037930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BC1EF43-9A7C-AA40-96A9-13A268B24097}"/>
              </a:ext>
            </a:extLst>
          </p:cNvPr>
          <p:cNvSpPr/>
          <p:nvPr/>
        </p:nvSpPr>
        <p:spPr>
          <a:xfrm>
            <a:off x="7002281" y="4762376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AFA2CD8-97B0-AC48-B20A-2AC2C32889A0}"/>
              </a:ext>
            </a:extLst>
          </p:cNvPr>
          <p:cNvSpPr/>
          <p:nvPr/>
        </p:nvSpPr>
        <p:spPr>
          <a:xfrm>
            <a:off x="8056397" y="4762376"/>
            <a:ext cx="769538" cy="82999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6B36330-8926-0948-ACE5-DD47FF02DF20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3642229" y="4539855"/>
            <a:ext cx="822761" cy="1226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D1B4B19-4365-2445-B231-8003CFF04C2C}"/>
              </a:ext>
            </a:extLst>
          </p:cNvPr>
          <p:cNvCxnSpPr>
            <a:cxnSpLocks/>
            <a:endCxn id="16" idx="1"/>
          </p:cNvCxnSpPr>
          <p:nvPr/>
        </p:nvCxnSpPr>
        <p:spPr>
          <a:xfrm flipV="1">
            <a:off x="3642228" y="4539855"/>
            <a:ext cx="822762" cy="10394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4A1387F-CB7F-A948-AE12-60A4BF0F0746}"/>
              </a:ext>
            </a:extLst>
          </p:cNvPr>
          <p:cNvCxnSpPr>
            <a:cxnSpLocks/>
            <a:stCxn id="15" idx="3"/>
            <a:endCxn id="16" idx="1"/>
          </p:cNvCxnSpPr>
          <p:nvPr/>
        </p:nvCxnSpPr>
        <p:spPr>
          <a:xfrm>
            <a:off x="3642229" y="3509905"/>
            <a:ext cx="822761" cy="10299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FEBCE00-1957-254D-ADF2-6CCED47C025C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5219958" y="3656376"/>
            <a:ext cx="1881756" cy="8608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D63C731-FCD7-984D-8ED3-4755EAF7B9C5}"/>
              </a:ext>
            </a:extLst>
          </p:cNvPr>
          <p:cNvCxnSpPr>
            <a:cxnSpLocks/>
            <a:stCxn id="18" idx="1"/>
            <a:endCxn id="16" idx="3"/>
          </p:cNvCxnSpPr>
          <p:nvPr/>
        </p:nvCxnSpPr>
        <p:spPr>
          <a:xfrm flipH="1" flipV="1">
            <a:off x="5234528" y="4539855"/>
            <a:ext cx="713635" cy="6409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3828F77-865E-7448-B0BB-16A0EEF9F654}"/>
              </a:ext>
            </a:extLst>
          </p:cNvPr>
          <p:cNvCxnSpPr>
            <a:cxnSpLocks/>
            <a:stCxn id="18" idx="1"/>
          </p:cNvCxnSpPr>
          <p:nvPr/>
        </p:nvCxnSpPr>
        <p:spPr>
          <a:xfrm flipH="1" flipV="1">
            <a:off x="5386929" y="4692256"/>
            <a:ext cx="561234" cy="4885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401DDCB-49E6-D240-9E6C-4493712F0B0D}"/>
              </a:ext>
            </a:extLst>
          </p:cNvPr>
          <p:cNvCxnSpPr>
            <a:cxnSpLocks/>
          </p:cNvCxnSpPr>
          <p:nvPr/>
        </p:nvCxnSpPr>
        <p:spPr>
          <a:xfrm flipH="1">
            <a:off x="6717703" y="5177373"/>
            <a:ext cx="284578" cy="9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8407B3C-157F-E44D-9500-97D176CDEE79}"/>
              </a:ext>
            </a:extLst>
          </p:cNvPr>
          <p:cNvCxnSpPr>
            <a:cxnSpLocks/>
          </p:cNvCxnSpPr>
          <p:nvPr/>
        </p:nvCxnSpPr>
        <p:spPr>
          <a:xfrm flipH="1">
            <a:off x="7771819" y="5177373"/>
            <a:ext cx="284578" cy="9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49EFA988-B6BA-6041-95A1-2E1FD3C8E3BD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8859872" y="4452927"/>
            <a:ext cx="547776" cy="7244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6F7B69B-0C1B-4243-A660-AAC7CE5E786A}"/>
              </a:ext>
            </a:extLst>
          </p:cNvPr>
          <p:cNvCxnSpPr>
            <a:cxnSpLocks/>
            <a:stCxn id="19" idx="1"/>
            <a:endCxn id="17" idx="3"/>
          </p:cNvCxnSpPr>
          <p:nvPr/>
        </p:nvCxnSpPr>
        <p:spPr>
          <a:xfrm flipH="1" flipV="1">
            <a:off x="7871252" y="3656376"/>
            <a:ext cx="1536396" cy="7965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04B73C27-15B1-D549-BF0A-88C949C96FD7}"/>
              </a:ext>
            </a:extLst>
          </p:cNvPr>
          <p:cNvSpPr/>
          <p:nvPr/>
        </p:nvSpPr>
        <p:spPr>
          <a:xfrm>
            <a:off x="6498957" y="800552"/>
            <a:ext cx="49375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rebuchet MS" panose="020B0703020202090204" pitchFamily="34" charset="0"/>
              </a:rPr>
              <a:t>(a) Fill in the table.</a:t>
            </a:r>
          </a:p>
          <a:p>
            <a:r>
              <a:rPr lang="en-GB" dirty="0">
                <a:latin typeface="Trebuchet MS" panose="020B0703020202090204" pitchFamily="34" charset="0"/>
              </a:rPr>
              <a:t>(b) What is the minimum possible time that in which this kitchen can be installed?</a:t>
            </a:r>
          </a:p>
        </p:txBody>
      </p:sp>
    </p:spTree>
    <p:extLst>
      <p:ext uri="{BB962C8B-B14F-4D97-AF65-F5344CB8AC3E}">
        <p14:creationId xmlns:p14="http://schemas.microsoft.com/office/powerpoint/2010/main" val="69414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395</Words>
  <Application>Microsoft Macintosh PowerPoint</Application>
  <PresentationFormat>Widescreen</PresentationFormat>
  <Paragraphs>154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Falkirk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Shirra</dc:creator>
  <cp:lastModifiedBy>Andrew Shirra</cp:lastModifiedBy>
  <cp:revision>12</cp:revision>
  <dcterms:created xsi:type="dcterms:W3CDTF">2020-03-20T14:30:04Z</dcterms:created>
  <dcterms:modified xsi:type="dcterms:W3CDTF">2020-04-27T13:31:01Z</dcterms:modified>
</cp:coreProperties>
</file>