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345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  <a:hlinkClick r:id="rId2" action="ppaction://hlinksldjump"/>
              </a:rPr>
              <a:t>Basic Problems</a:t>
            </a:r>
            <a:endParaRPr lang="en-GB" sz="22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  <a:hlinkClick r:id="rId3" action="ppaction://hlinksldjump"/>
              </a:rPr>
              <a:t>Exam Style</a:t>
            </a:r>
            <a:endParaRPr lang="en-GB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D656DF-F0AE-704A-855F-A92BF2B0227B}"/>
              </a:ext>
            </a:extLst>
          </p:cNvPr>
          <p:cNvSpPr txBox="1"/>
          <p:nvPr/>
        </p:nvSpPr>
        <p:spPr>
          <a:xfrm>
            <a:off x="938137" y="94321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Trebuchet MS" panose="020B0703020202090204" pitchFamily="34" charset="0"/>
              </a:rPr>
              <a:t>Basic Example: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2B6739-5C63-E54A-9423-1A422142E3A7}"/>
              </a:ext>
            </a:extLst>
          </p:cNvPr>
          <p:cNvSpPr txBox="1"/>
          <p:nvPr/>
        </p:nvSpPr>
        <p:spPr>
          <a:xfrm>
            <a:off x="722113" y="1385640"/>
            <a:ext cx="835292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703020202090204" pitchFamily="34" charset="0"/>
              </a:rPr>
              <a:t>A tin of beans has diameter 8·5cm.</a:t>
            </a:r>
          </a:p>
          <a:p>
            <a:r>
              <a:rPr lang="en-GB" sz="2000" b="1" dirty="0">
                <a:latin typeface="Trebuchet MS" panose="020B0703020202090204" pitchFamily="34" charset="0"/>
              </a:rPr>
              <a:t>A supermarket shelf measures 120cm by 48cm. What is the largest</a:t>
            </a:r>
          </a:p>
          <a:p>
            <a:r>
              <a:rPr lang="en-GB" sz="2000" b="1" dirty="0">
                <a:latin typeface="Trebuchet MS" panose="020B0703020202090204" pitchFamily="34" charset="0"/>
              </a:rPr>
              <a:t>number of tins that can be fitted in one layer on the shelf?</a:t>
            </a:r>
            <a:endParaRPr lang="en-GB" sz="2000" dirty="0">
              <a:latin typeface="Trebuchet MS" panose="020B070302020209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E4862D23-662F-9940-9344-1267F5552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362" y="1231680"/>
            <a:ext cx="8001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A26077-4C5A-CA4C-A50A-3307F69339C4}"/>
              </a:ext>
            </a:extLst>
          </p:cNvPr>
          <p:cNvSpPr txBox="1"/>
          <p:nvPr/>
        </p:nvSpPr>
        <p:spPr>
          <a:xfrm>
            <a:off x="1270850" y="260611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rgbClr val="0070C0"/>
                </a:solidFill>
                <a:latin typeface="Trebuchet MS" panose="020B0703020202090204" pitchFamily="34" charset="0"/>
              </a:rPr>
              <a:t>Solution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3A743F-BA73-1840-978F-C12F7AFE02BA}"/>
              </a:ext>
            </a:extLst>
          </p:cNvPr>
          <p:cNvSpPr txBox="1"/>
          <p:nvPr/>
        </p:nvSpPr>
        <p:spPr>
          <a:xfrm>
            <a:off x="1036490" y="3272433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For the 120cm edge: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81D3A5-6276-BE4B-A034-5F80AAF40CF5}"/>
              </a:ext>
            </a:extLst>
          </p:cNvPr>
          <p:cNvSpPr txBox="1"/>
          <p:nvPr/>
        </p:nvSpPr>
        <p:spPr>
          <a:xfrm>
            <a:off x="3628778" y="3255465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120 ÷ 8·5 = 14·111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1D7C7-6AAC-1543-A2F5-0962FDEF38AF}"/>
              </a:ext>
            </a:extLst>
          </p:cNvPr>
          <p:cNvSpPr txBox="1"/>
          <p:nvPr/>
        </p:nvSpPr>
        <p:spPr>
          <a:xfrm>
            <a:off x="3628778" y="3672543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Trebuchet MS" panose="020B0703020202090204" pitchFamily="34" charset="0"/>
              </a:rPr>
              <a:t>so 14 cans can be fitted along that edge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67671B-03B3-7E49-9B1A-DD3B02420588}"/>
              </a:ext>
            </a:extLst>
          </p:cNvPr>
          <p:cNvSpPr txBox="1"/>
          <p:nvPr/>
        </p:nvSpPr>
        <p:spPr>
          <a:xfrm>
            <a:off x="1068538" y="4280545"/>
            <a:ext cx="22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For the 48cm edge: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5A274B-D74C-DD42-85E1-1DF0D689BBAF}"/>
              </a:ext>
            </a:extLst>
          </p:cNvPr>
          <p:cNvSpPr txBox="1"/>
          <p:nvPr/>
        </p:nvSpPr>
        <p:spPr>
          <a:xfrm>
            <a:off x="3628778" y="4280545"/>
            <a:ext cx="2124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48 ÷ 8·5 = 5·647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0473D6-3090-A740-9A7B-DF051F6D7692}"/>
              </a:ext>
            </a:extLst>
          </p:cNvPr>
          <p:cNvSpPr txBox="1"/>
          <p:nvPr/>
        </p:nvSpPr>
        <p:spPr>
          <a:xfrm>
            <a:off x="3628778" y="478721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Trebuchet MS" panose="020B0703020202090204" pitchFamily="34" charset="0"/>
              </a:rPr>
              <a:t>so 5 cans can be fitted along that edge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ED9C9B-63A4-4B40-944D-9A0CDC07707A}"/>
              </a:ext>
            </a:extLst>
          </p:cNvPr>
          <p:cNvSpPr txBox="1"/>
          <p:nvPr/>
        </p:nvSpPr>
        <p:spPr>
          <a:xfrm>
            <a:off x="1136394" y="5432673"/>
            <a:ext cx="7470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Trebuchet MS" panose="020B0703020202090204" pitchFamily="34" charset="0"/>
              </a:rPr>
              <a:t>In total, 14 × 5 = 70 cans can be fitted on the shelf.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1F135C-89D0-8847-B5A2-6F9E2E9FBC18}"/>
              </a:ext>
            </a:extLst>
          </p:cNvPr>
          <p:cNvSpPr txBox="1"/>
          <p:nvPr/>
        </p:nvSpPr>
        <p:spPr>
          <a:xfrm>
            <a:off x="686168" y="359651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Trebuchet MS" panose="020B0703020202090204" pitchFamily="34" charset="0"/>
              </a:rPr>
              <a:t>What should an exam question look like?</a:t>
            </a:r>
            <a:endParaRPr lang="en-GB" sz="2000" dirty="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A97382-EB70-8947-8F94-8B0A3C58D641}"/>
              </a:ext>
            </a:extLst>
          </p:cNvPr>
          <p:cNvSpPr txBox="1"/>
          <p:nvPr/>
        </p:nvSpPr>
        <p:spPr>
          <a:xfrm>
            <a:off x="506148" y="795217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In assessments for National 5 Application Mathematics, container packing questions should always: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11CFAB-03F2-254D-AAE5-611E03187745}"/>
              </a:ext>
            </a:extLst>
          </p:cNvPr>
          <p:cNvSpPr txBox="1"/>
          <p:nvPr/>
        </p:nvSpPr>
        <p:spPr>
          <a:xfrm>
            <a:off x="506148" y="1700185"/>
            <a:ext cx="8460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Involve smaller containers that are all the same size.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6EE44C-792C-9D47-A3E7-C1D1B8E5DC8F}"/>
              </a:ext>
            </a:extLst>
          </p:cNvPr>
          <p:cNvSpPr txBox="1"/>
          <p:nvPr/>
        </p:nvSpPr>
        <p:spPr>
          <a:xfrm>
            <a:off x="536708" y="2105553"/>
            <a:ext cx="7812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Require you to work out how many can fit into a given space.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7E06A1-65E8-F646-B629-C7CFF05B6DBD}"/>
              </a:ext>
            </a:extLst>
          </p:cNvPr>
          <p:cNvSpPr txBox="1"/>
          <p:nvPr/>
        </p:nvSpPr>
        <p:spPr>
          <a:xfrm>
            <a:off x="534004" y="2584105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Ask you to find the best way of packing, so that you can fit the maximum possible items in to each larger 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D685A3-1DFC-704A-8CBD-9C17B4E02EAE}"/>
              </a:ext>
            </a:extLst>
          </p:cNvPr>
          <p:cNvSpPr txBox="1"/>
          <p:nvPr/>
        </p:nvSpPr>
        <p:spPr>
          <a:xfrm>
            <a:off x="536708" y="3291991"/>
            <a:ext cx="818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Be set in a real-life context.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1B4A72-C7A8-3A40-BB78-2D495C3E9B3E}"/>
              </a:ext>
            </a:extLst>
          </p:cNvPr>
          <p:cNvSpPr txBox="1"/>
          <p:nvPr/>
        </p:nvSpPr>
        <p:spPr>
          <a:xfrm>
            <a:off x="506148" y="3961792"/>
            <a:ext cx="8211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You </a:t>
            </a:r>
            <a:r>
              <a:rPr lang="en-GB" sz="2000" b="1" dirty="0">
                <a:latin typeface="Trebuchet MS" panose="020B0703020202090204" pitchFamily="34" charset="0"/>
              </a:rPr>
              <a:t>might </a:t>
            </a:r>
            <a:r>
              <a:rPr lang="en-GB" sz="2000" dirty="0">
                <a:latin typeface="Trebuchet MS" panose="020B0703020202090204" pitchFamily="34" charset="0"/>
              </a:rPr>
              <a:t>also have to: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04BE09-20E2-B045-9730-C94592FB1B5B}"/>
              </a:ext>
            </a:extLst>
          </p:cNvPr>
          <p:cNvSpPr txBox="1"/>
          <p:nvPr/>
        </p:nvSpPr>
        <p:spPr>
          <a:xfrm>
            <a:off x="506148" y="4537856"/>
            <a:ext cx="84609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Decide which way to turn the smaller objects so that the maximum number can fit it.</a:t>
            </a:r>
          </a:p>
          <a:p>
            <a:endParaRPr lang="en-GB" sz="2000" dirty="0">
              <a:latin typeface="Trebuchet MS" panose="020B070302020209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703020202090204" pitchFamily="34" charset="0"/>
              </a:rPr>
              <a:t>Be wary of boxes needing to be stacked a certain way.</a:t>
            </a:r>
          </a:p>
        </p:txBody>
      </p:sp>
    </p:spTree>
    <p:extLst>
      <p:ext uri="{BB962C8B-B14F-4D97-AF65-F5344CB8AC3E}">
        <p14:creationId xmlns:p14="http://schemas.microsoft.com/office/powerpoint/2010/main" val="75186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A54A8C-639C-944B-8F2F-157502E7AA25}"/>
              </a:ext>
            </a:extLst>
          </p:cNvPr>
          <p:cNvSpPr txBox="1"/>
          <p:nvPr/>
        </p:nvSpPr>
        <p:spPr>
          <a:xfrm>
            <a:off x="1821276" y="727775"/>
            <a:ext cx="8783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rgbClr val="FF0000"/>
                </a:solidFill>
                <a:latin typeface="Trebuchet MS" panose="020B0703020202090204" pitchFamily="34" charset="0"/>
              </a:rPr>
              <a:t>Example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A28E4C-2222-1247-8002-8B0CDCFF58BF}"/>
              </a:ext>
            </a:extLst>
          </p:cNvPr>
          <p:cNvSpPr txBox="1"/>
          <p:nvPr/>
        </p:nvSpPr>
        <p:spPr>
          <a:xfrm>
            <a:off x="1677261" y="1305580"/>
            <a:ext cx="926740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Trebuchet MS" panose="020B0703020202090204" pitchFamily="34" charset="0"/>
              </a:rPr>
              <a:t>Shoe boxes measuring 30cm by 22cm by 12cm are being packed into a large</a:t>
            </a:r>
          </a:p>
          <a:p>
            <a:r>
              <a:rPr lang="en-GB" sz="2000" b="1" dirty="0">
                <a:solidFill>
                  <a:srgbClr val="FF0000"/>
                </a:solidFill>
                <a:latin typeface="Trebuchet MS" panose="020B0703020202090204" pitchFamily="34" charset="0"/>
              </a:rPr>
              <a:t>crate measuring 200cm by 245cm by 290cm.</a:t>
            </a:r>
            <a:endParaRPr lang="en-GB" sz="2000" dirty="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294B093-0052-8043-8599-DC3C83C07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03" y="2191161"/>
            <a:ext cx="8971277" cy="356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46141B8-241C-9C47-9608-2C4C64B3F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90" y="570257"/>
            <a:ext cx="3715750" cy="140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22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D8112-2F6B-EC46-8298-99F44A865D3A}"/>
              </a:ext>
            </a:extLst>
          </p:cNvPr>
          <p:cNvSpPr/>
          <p:nvPr/>
        </p:nvSpPr>
        <p:spPr>
          <a:xfrm>
            <a:off x="506148" y="489520"/>
            <a:ext cx="10529995" cy="476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Trebuchet MS" panose="020B0703020202090204" pitchFamily="34" charset="0"/>
              </a:rPr>
              <a:t>Example 2: What is the maximum number of boxes of 1m x 1m x 1.5, that you can fit in a larger container on 2m x 3m x 4m?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5F103768-A6FC-6C4A-8BD1-EEC39882CCCC}"/>
              </a:ext>
            </a:extLst>
          </p:cNvPr>
          <p:cNvSpPr/>
          <p:nvPr/>
        </p:nvSpPr>
        <p:spPr>
          <a:xfrm>
            <a:off x="2584091" y="1396637"/>
            <a:ext cx="1728192" cy="1080120"/>
          </a:xfrm>
          <a:prstGeom prst="cub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5EE561-6FD6-7447-8E6C-BBD9E79790E0}"/>
              </a:ext>
            </a:extLst>
          </p:cNvPr>
          <p:cNvSpPr txBox="1"/>
          <p:nvPr/>
        </p:nvSpPr>
        <p:spPr>
          <a:xfrm>
            <a:off x="4186294" y="229209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2C8A78-03DD-AF44-9356-11BDE0F15884}"/>
              </a:ext>
            </a:extLst>
          </p:cNvPr>
          <p:cNvSpPr txBox="1"/>
          <p:nvPr/>
        </p:nvSpPr>
        <p:spPr>
          <a:xfrm>
            <a:off x="4367293" y="165324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1FDABC-D67D-E840-94EE-F9F7068BB2C8}"/>
              </a:ext>
            </a:extLst>
          </p:cNvPr>
          <p:cNvSpPr txBox="1"/>
          <p:nvPr/>
        </p:nvSpPr>
        <p:spPr>
          <a:xfrm>
            <a:off x="2962157" y="2430035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1.5m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D62CC40C-40AF-6F48-83EA-ED0C2FDD741A}"/>
              </a:ext>
            </a:extLst>
          </p:cNvPr>
          <p:cNvSpPr/>
          <p:nvPr/>
        </p:nvSpPr>
        <p:spPr>
          <a:xfrm>
            <a:off x="5980166" y="1035059"/>
            <a:ext cx="2631685" cy="157687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5527EB-294E-804E-8FA2-3826ACDD55A4}"/>
              </a:ext>
            </a:extLst>
          </p:cNvPr>
          <p:cNvSpPr txBox="1"/>
          <p:nvPr/>
        </p:nvSpPr>
        <p:spPr>
          <a:xfrm>
            <a:off x="8357387" y="230199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FB42A5-AD90-9643-9F2C-382D6DCB3BB2}"/>
              </a:ext>
            </a:extLst>
          </p:cNvPr>
          <p:cNvSpPr txBox="1"/>
          <p:nvPr/>
        </p:nvSpPr>
        <p:spPr>
          <a:xfrm>
            <a:off x="8562930" y="1430803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ECEAB7-534D-9A4C-88BE-FF215D4597B9}"/>
              </a:ext>
            </a:extLst>
          </p:cNvPr>
          <p:cNvSpPr txBox="1"/>
          <p:nvPr/>
        </p:nvSpPr>
        <p:spPr>
          <a:xfrm>
            <a:off x="6951683" y="259834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4m</a:t>
            </a:r>
          </a:p>
        </p:txBody>
      </p:sp>
    </p:spTree>
    <p:extLst>
      <p:ext uri="{BB962C8B-B14F-4D97-AF65-F5344CB8AC3E}">
        <p14:creationId xmlns:p14="http://schemas.microsoft.com/office/powerpoint/2010/main" val="200336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D8112-2F6B-EC46-8298-99F44A865D3A}"/>
              </a:ext>
            </a:extLst>
          </p:cNvPr>
          <p:cNvSpPr/>
          <p:nvPr/>
        </p:nvSpPr>
        <p:spPr>
          <a:xfrm>
            <a:off x="621981" y="1068441"/>
            <a:ext cx="10529995" cy="545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Trebuchet MS" panose="020B0703020202090204" pitchFamily="34" charset="0"/>
              </a:rPr>
              <a:t>Example 3: What is the maximum number of boxes you can fit in the large container. a) The boxes must be stacked as shown in the arrow.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5F103768-A6FC-6C4A-8BD1-EEC39882CCCC}"/>
              </a:ext>
            </a:extLst>
          </p:cNvPr>
          <p:cNvSpPr/>
          <p:nvPr/>
        </p:nvSpPr>
        <p:spPr>
          <a:xfrm>
            <a:off x="2699925" y="2213704"/>
            <a:ext cx="1728192" cy="1080120"/>
          </a:xfrm>
          <a:prstGeom prst="cube">
            <a:avLst>
              <a:gd name="adj" fmla="val 549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5EE561-6FD6-7447-8E6C-BBD9E79790E0}"/>
              </a:ext>
            </a:extLst>
          </p:cNvPr>
          <p:cNvSpPr txBox="1"/>
          <p:nvPr/>
        </p:nvSpPr>
        <p:spPr>
          <a:xfrm>
            <a:off x="4156890" y="29244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1FDABC-D67D-E840-94EE-F9F7068BB2C8}"/>
              </a:ext>
            </a:extLst>
          </p:cNvPr>
          <p:cNvSpPr txBox="1"/>
          <p:nvPr/>
        </p:nvSpPr>
        <p:spPr>
          <a:xfrm>
            <a:off x="3077991" y="324710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30cm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D62CC40C-40AF-6F48-83EA-ED0C2FDD741A}"/>
              </a:ext>
            </a:extLst>
          </p:cNvPr>
          <p:cNvSpPr/>
          <p:nvPr/>
        </p:nvSpPr>
        <p:spPr>
          <a:xfrm>
            <a:off x="6096000" y="1852126"/>
            <a:ext cx="2631685" cy="157687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5527EB-294E-804E-8FA2-3826ACDD55A4}"/>
              </a:ext>
            </a:extLst>
          </p:cNvPr>
          <p:cNvSpPr txBox="1"/>
          <p:nvPr/>
        </p:nvSpPr>
        <p:spPr>
          <a:xfrm>
            <a:off x="8473221" y="311906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2.7m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FB42A5-AD90-9643-9F2C-382D6DCB3BB2}"/>
              </a:ext>
            </a:extLst>
          </p:cNvPr>
          <p:cNvSpPr txBox="1"/>
          <p:nvPr/>
        </p:nvSpPr>
        <p:spPr>
          <a:xfrm>
            <a:off x="8678764" y="224787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3.5m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ECEAB7-534D-9A4C-88BE-FF215D4597B9}"/>
              </a:ext>
            </a:extLst>
          </p:cNvPr>
          <p:cNvSpPr txBox="1"/>
          <p:nvPr/>
        </p:nvSpPr>
        <p:spPr>
          <a:xfrm>
            <a:off x="7067517" y="341540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4.8m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1219B2-5C61-AB4B-96F3-90B3A3584E2A}"/>
              </a:ext>
            </a:extLst>
          </p:cNvPr>
          <p:cNvSpPr/>
          <p:nvPr/>
        </p:nvSpPr>
        <p:spPr>
          <a:xfrm>
            <a:off x="621981" y="559706"/>
            <a:ext cx="10529995" cy="31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rebuchet MS" panose="020B0703020202090204" pitchFamily="34" charset="0"/>
              </a:rPr>
              <a:t>Exam Style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1241BE-F919-7140-8858-2077DB644587}"/>
              </a:ext>
            </a:extLst>
          </p:cNvPr>
          <p:cNvSpPr txBox="1"/>
          <p:nvPr/>
        </p:nvSpPr>
        <p:spPr>
          <a:xfrm>
            <a:off x="4454202" y="230921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B31CD75C-2EC5-8F49-A44B-740973857A38}"/>
              </a:ext>
            </a:extLst>
          </p:cNvPr>
          <p:cNvSpPr/>
          <p:nvPr/>
        </p:nvSpPr>
        <p:spPr>
          <a:xfrm rot="16200000">
            <a:off x="3461503" y="2914032"/>
            <a:ext cx="369332" cy="276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67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Packing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D8112-2F6B-EC46-8298-99F44A865D3A}"/>
              </a:ext>
            </a:extLst>
          </p:cNvPr>
          <p:cNvSpPr/>
          <p:nvPr/>
        </p:nvSpPr>
        <p:spPr>
          <a:xfrm>
            <a:off x="621981" y="1068441"/>
            <a:ext cx="10529995" cy="545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Trebuchet MS" panose="020B0703020202090204" pitchFamily="34" charset="0"/>
              </a:rPr>
              <a:t>Example 3: What is the maximum number of boxes you can fit in the large container. b) It costs £1.40 to pack each box and £600 for the container. What is the total cost of packing away </a:t>
            </a:r>
            <a:r>
              <a:rPr lang="en-US" sz="2200">
                <a:solidFill>
                  <a:schemeClr val="tx1"/>
                </a:solidFill>
                <a:latin typeface="Trebuchet MS" panose="020B0703020202090204" pitchFamily="34" charset="0"/>
              </a:rPr>
              <a:t>the containers?</a:t>
            </a:r>
            <a:endParaRPr lang="en-US" sz="22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5F103768-A6FC-6C4A-8BD1-EEC39882CCCC}"/>
              </a:ext>
            </a:extLst>
          </p:cNvPr>
          <p:cNvSpPr/>
          <p:nvPr/>
        </p:nvSpPr>
        <p:spPr>
          <a:xfrm>
            <a:off x="2699925" y="2213704"/>
            <a:ext cx="1728192" cy="1080120"/>
          </a:xfrm>
          <a:prstGeom prst="cube">
            <a:avLst>
              <a:gd name="adj" fmla="val 549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5EE561-6FD6-7447-8E6C-BBD9E79790E0}"/>
              </a:ext>
            </a:extLst>
          </p:cNvPr>
          <p:cNvSpPr txBox="1"/>
          <p:nvPr/>
        </p:nvSpPr>
        <p:spPr>
          <a:xfrm>
            <a:off x="4156890" y="29244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1FDABC-D67D-E840-94EE-F9F7068BB2C8}"/>
              </a:ext>
            </a:extLst>
          </p:cNvPr>
          <p:cNvSpPr txBox="1"/>
          <p:nvPr/>
        </p:nvSpPr>
        <p:spPr>
          <a:xfrm>
            <a:off x="3077991" y="324710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30cm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D62CC40C-40AF-6F48-83EA-ED0C2FDD741A}"/>
              </a:ext>
            </a:extLst>
          </p:cNvPr>
          <p:cNvSpPr/>
          <p:nvPr/>
        </p:nvSpPr>
        <p:spPr>
          <a:xfrm>
            <a:off x="6096000" y="1852126"/>
            <a:ext cx="2631685" cy="157687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5527EB-294E-804E-8FA2-3826ACDD55A4}"/>
              </a:ext>
            </a:extLst>
          </p:cNvPr>
          <p:cNvSpPr txBox="1"/>
          <p:nvPr/>
        </p:nvSpPr>
        <p:spPr>
          <a:xfrm>
            <a:off x="8473221" y="311906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2.7m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FB42A5-AD90-9643-9F2C-382D6DCB3BB2}"/>
              </a:ext>
            </a:extLst>
          </p:cNvPr>
          <p:cNvSpPr txBox="1"/>
          <p:nvPr/>
        </p:nvSpPr>
        <p:spPr>
          <a:xfrm>
            <a:off x="8678764" y="224787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3.5m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ECEAB7-534D-9A4C-88BE-FF215D4597B9}"/>
              </a:ext>
            </a:extLst>
          </p:cNvPr>
          <p:cNvSpPr txBox="1"/>
          <p:nvPr/>
        </p:nvSpPr>
        <p:spPr>
          <a:xfrm>
            <a:off x="7067517" y="341540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4.8m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1219B2-5C61-AB4B-96F3-90B3A3584E2A}"/>
              </a:ext>
            </a:extLst>
          </p:cNvPr>
          <p:cNvSpPr/>
          <p:nvPr/>
        </p:nvSpPr>
        <p:spPr>
          <a:xfrm>
            <a:off x="621981" y="559706"/>
            <a:ext cx="10529995" cy="31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rebuchet MS" panose="020B0703020202090204" pitchFamily="34" charset="0"/>
              </a:rPr>
              <a:t>Exam Style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1241BE-F919-7140-8858-2077DB644587}"/>
              </a:ext>
            </a:extLst>
          </p:cNvPr>
          <p:cNvSpPr txBox="1"/>
          <p:nvPr/>
        </p:nvSpPr>
        <p:spPr>
          <a:xfrm>
            <a:off x="4454202" y="230921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B31CD75C-2EC5-8F49-A44B-740973857A38}"/>
              </a:ext>
            </a:extLst>
          </p:cNvPr>
          <p:cNvSpPr/>
          <p:nvPr/>
        </p:nvSpPr>
        <p:spPr>
          <a:xfrm rot="16200000">
            <a:off x="3461503" y="2914032"/>
            <a:ext cx="369332" cy="276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422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12</cp:revision>
  <dcterms:created xsi:type="dcterms:W3CDTF">2020-03-20T14:30:04Z</dcterms:created>
  <dcterms:modified xsi:type="dcterms:W3CDTF">2020-04-02T09:57:33Z</dcterms:modified>
</cp:coreProperties>
</file>