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8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8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6402-E90F-44B9-91D8-8EB4912486B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EAE2-A8BC-4B60-9A5F-2D264D465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190" y="616449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National 5 Applications of Maths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90" y="1151453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90" y="2313035"/>
            <a:ext cx="69749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  <a:hlinkClick r:id="rId2" action="ppaction://hlinksldjump"/>
              </a:rPr>
              <a:t>Simplify</a:t>
            </a:r>
            <a:r>
              <a:rPr lang="en-GB" sz="2200" dirty="0">
                <a:latin typeface="Trebuchet MS" panose="020B0603020202020204" pitchFamily="34" charset="0"/>
              </a:rPr>
              <a:t> a ratio.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</a:rPr>
              <a:t>Complete </a:t>
            </a:r>
            <a:r>
              <a:rPr lang="en-GB" sz="2200" dirty="0">
                <a:latin typeface="Trebuchet MS" panose="020B0603020202020204" pitchFamily="34" charset="0"/>
                <a:hlinkClick r:id="rId3" action="ppaction://hlinksldjump"/>
              </a:rPr>
              <a:t>calculations</a:t>
            </a:r>
            <a:r>
              <a:rPr lang="en-GB" sz="2200" dirty="0">
                <a:latin typeface="Trebuchet MS" panose="020B0603020202020204" pitchFamily="34" charset="0"/>
              </a:rPr>
              <a:t> using missing terms in ratios.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  <a:hlinkClick r:id="rId4" action="ppaction://hlinksldjump"/>
              </a:rPr>
              <a:t>Share</a:t>
            </a:r>
            <a:r>
              <a:rPr lang="en-GB" sz="2200" dirty="0">
                <a:latin typeface="Trebuchet MS" panose="020B0603020202020204" pitchFamily="34" charset="0"/>
              </a:rPr>
              <a:t> out amounts using a ratio.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</a:rPr>
              <a:t>Use </a:t>
            </a:r>
            <a:r>
              <a:rPr lang="en-GB" sz="2200" dirty="0">
                <a:latin typeface="Trebuchet MS" panose="020B0603020202020204" pitchFamily="34" charset="0"/>
                <a:hlinkClick r:id="rId5" action="ppaction://hlinksldjump"/>
              </a:rPr>
              <a:t>direct proportion</a:t>
            </a:r>
            <a:r>
              <a:rPr lang="en-GB" sz="2200" dirty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  <a:hlinkClick r:id="rId6" action="ppaction://hlinksldjump"/>
              </a:rPr>
              <a:t>Indirect Proportion</a:t>
            </a:r>
            <a:r>
              <a:rPr lang="en-GB" sz="2200" dirty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rebuchet MS" panose="020B0603020202020204" pitchFamily="34" charset="0"/>
                <a:hlinkClick r:id="rId7" action="ppaction://hlinksldjump"/>
              </a:rPr>
              <a:t>Exam Style Question</a:t>
            </a:r>
            <a:r>
              <a:rPr lang="en-GB" sz="22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719190" y="1686457"/>
            <a:ext cx="5798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By the end of this topic, you will be able to:</a:t>
            </a:r>
          </a:p>
        </p:txBody>
      </p:sp>
    </p:spTree>
    <p:extLst>
      <p:ext uri="{BB962C8B-B14F-4D97-AF65-F5344CB8AC3E}">
        <p14:creationId xmlns:p14="http://schemas.microsoft.com/office/powerpoint/2010/main" val="59316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Calculations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F065-19E7-C243-BAA7-7D442EF4A024}"/>
              </a:ext>
            </a:extLst>
          </p:cNvPr>
          <p:cNvSpPr txBox="1"/>
          <p:nvPr/>
        </p:nvSpPr>
        <p:spPr>
          <a:xfrm>
            <a:off x="710544" y="1114426"/>
            <a:ext cx="10704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2: Gary, Jenny and Alice share money out in a ratio of 8 : 13: 11. Respectfully.</a:t>
            </a:r>
          </a:p>
          <a:p>
            <a:endParaRPr lang="en-US" sz="2200" dirty="0">
              <a:latin typeface="Trebuchet MS" panose="020B0703020202090204" pitchFamily="34" charset="0"/>
            </a:endParaRPr>
          </a:p>
          <a:p>
            <a:r>
              <a:rPr lang="en-US" sz="2200" dirty="0">
                <a:latin typeface="Trebuchet MS" panose="020B0703020202090204" pitchFamily="34" charset="0"/>
              </a:rPr>
              <a:t>If Alice receives £73 150. How much do they get altogether?</a:t>
            </a:r>
          </a:p>
        </p:txBody>
      </p:sp>
    </p:spTree>
    <p:extLst>
      <p:ext uri="{BB962C8B-B14F-4D97-AF65-F5344CB8AC3E}">
        <p14:creationId xmlns:p14="http://schemas.microsoft.com/office/powerpoint/2010/main" val="2296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Calculations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F065-19E7-C243-BAA7-7D442EF4A024}"/>
              </a:ext>
            </a:extLst>
          </p:cNvPr>
          <p:cNvSpPr txBox="1"/>
          <p:nvPr/>
        </p:nvSpPr>
        <p:spPr>
          <a:xfrm>
            <a:off x="506148" y="941169"/>
            <a:ext cx="107045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3: In a café today they sold</a:t>
            </a:r>
          </a:p>
          <a:p>
            <a:r>
              <a:rPr lang="en-US" sz="2200" dirty="0">
                <a:latin typeface="Trebuchet MS" panose="020B0703020202090204" pitchFamily="34" charset="0"/>
              </a:rPr>
              <a:t>400 – Donuts</a:t>
            </a:r>
          </a:p>
          <a:p>
            <a:r>
              <a:rPr lang="en-US" sz="2200" dirty="0">
                <a:latin typeface="Trebuchet MS" panose="020B0703020202090204" pitchFamily="34" charset="0"/>
              </a:rPr>
              <a:t>240 – Croissants</a:t>
            </a:r>
          </a:p>
          <a:p>
            <a:r>
              <a:rPr lang="en-US" sz="2200" dirty="0">
                <a:latin typeface="Trebuchet MS" panose="020B0703020202090204" pitchFamily="34" charset="0"/>
              </a:rPr>
              <a:t>320 – Caramel Slices</a:t>
            </a:r>
          </a:p>
          <a:p>
            <a:r>
              <a:rPr lang="en-US" sz="2200" dirty="0">
                <a:latin typeface="Trebuchet MS" panose="020B0703020202090204" pitchFamily="34" charset="0"/>
              </a:rPr>
              <a:t>440 – Muffins</a:t>
            </a:r>
          </a:p>
          <a:p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AutoNum type="alphaLcParenR"/>
            </a:pPr>
            <a:r>
              <a:rPr lang="en-US" sz="2200" dirty="0">
                <a:latin typeface="Trebuchet MS" panose="020B0703020202090204" pitchFamily="34" charset="0"/>
              </a:rPr>
              <a:t>Write this as a ratio in its simplest form.</a:t>
            </a:r>
          </a:p>
          <a:p>
            <a:pPr marL="457200" indent="-457200">
              <a:buAutoNum type="alphaLcParenR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AutoNum type="alphaLcParenR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AutoNum type="alphaLcParenR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AutoNum type="alphaLcParenR"/>
            </a:pPr>
            <a:r>
              <a:rPr lang="en-US" sz="2200" dirty="0">
                <a:latin typeface="Trebuchet MS" panose="020B0703020202090204" pitchFamily="34" charset="0"/>
              </a:rPr>
              <a:t>If the ratio stays the same and they sell 200 Donuts, how many muffins do they sell?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7FBC2-6889-AC4F-B318-37C5D3583B5A}"/>
              </a:ext>
            </a:extLst>
          </p:cNvPr>
          <p:cNvSpPr txBox="1"/>
          <p:nvPr/>
        </p:nvSpPr>
        <p:spPr>
          <a:xfrm>
            <a:off x="5397191" y="5809860"/>
            <a:ext cx="612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N5 Lifeskills </a:t>
            </a:r>
            <a:r>
              <a:rPr lang="en-US" sz="2400" dirty="0" err="1">
                <a:solidFill>
                  <a:srgbClr val="002060"/>
                </a:solidFill>
              </a:rPr>
              <a:t>Teejay</a:t>
            </a:r>
            <a:r>
              <a:rPr lang="en-US" sz="2400" dirty="0">
                <a:solidFill>
                  <a:srgbClr val="002060"/>
                </a:solidFill>
              </a:rPr>
              <a:t> Chapter 7 Exercise 1 Page 64</a:t>
            </a:r>
          </a:p>
        </p:txBody>
      </p:sp>
    </p:spTree>
    <p:extLst>
      <p:ext uri="{BB962C8B-B14F-4D97-AF65-F5344CB8AC3E}">
        <p14:creationId xmlns:p14="http://schemas.microsoft.com/office/powerpoint/2010/main" val="286217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F065-19E7-C243-BAA7-7D442EF4A024}"/>
              </a:ext>
            </a:extLst>
          </p:cNvPr>
          <p:cNvSpPr txBox="1"/>
          <p:nvPr/>
        </p:nvSpPr>
        <p:spPr>
          <a:xfrm>
            <a:off x="506148" y="941169"/>
            <a:ext cx="10704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80EB7-0FB5-2649-B309-974B6560156C}"/>
              </a:ext>
            </a:extLst>
          </p:cNvPr>
          <p:cNvSpPr txBox="1"/>
          <p:nvPr/>
        </p:nvSpPr>
        <p:spPr>
          <a:xfrm>
            <a:off x="506148" y="512331"/>
            <a:ext cx="3357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Sharing out using a ratio.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D61FB-06C9-0D43-BA12-4A9A82DBE5E7}"/>
              </a:ext>
            </a:extLst>
          </p:cNvPr>
          <p:cNvSpPr txBox="1"/>
          <p:nvPr/>
        </p:nvSpPr>
        <p:spPr>
          <a:xfrm>
            <a:off x="506148" y="1211912"/>
            <a:ext cx="9440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Imagine you are sharing out money but not evenly.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  <a:p>
            <a:r>
              <a:rPr lang="en-GB" sz="2200" dirty="0">
                <a:latin typeface="Trebuchet MS" panose="020B0603020202020204" pitchFamily="34" charset="0"/>
              </a:rPr>
              <a:t>For example brothers Dave and Andy are getting money in a ratio of 3 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26D33-937B-F049-9544-5D1AF8730E00}"/>
              </a:ext>
            </a:extLst>
          </p:cNvPr>
          <p:cNvSpPr txBox="1"/>
          <p:nvPr/>
        </p:nvSpPr>
        <p:spPr>
          <a:xfrm>
            <a:off x="439782" y="2588602"/>
            <a:ext cx="5425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So every £3 that Dave gets, Andy gets £2.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AF275-FE89-0C4D-8E5F-EB00E2B35538}"/>
              </a:ext>
            </a:extLst>
          </p:cNvPr>
          <p:cNvSpPr txBox="1"/>
          <p:nvPr/>
        </p:nvSpPr>
        <p:spPr>
          <a:xfrm>
            <a:off x="439782" y="3202096"/>
            <a:ext cx="47083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Imagine sharing £20 between them.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02DC9-104E-B24C-ADB8-6D2DD9B97F2A}"/>
              </a:ext>
            </a:extLst>
          </p:cNvPr>
          <p:cNvSpPr txBox="1"/>
          <p:nvPr/>
        </p:nvSpPr>
        <p:spPr>
          <a:xfrm>
            <a:off x="1748077" y="3857403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EDC75-7371-A444-AE34-FFD1F4865E70}"/>
              </a:ext>
            </a:extLst>
          </p:cNvPr>
          <p:cNvSpPr txBox="1"/>
          <p:nvPr/>
        </p:nvSpPr>
        <p:spPr>
          <a:xfrm>
            <a:off x="2946925" y="3870888"/>
            <a:ext cx="801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Andy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CFA36A-C994-2A4A-8A09-677E0FC96C7E}"/>
              </a:ext>
            </a:extLst>
          </p:cNvPr>
          <p:cNvCxnSpPr/>
          <p:nvPr/>
        </p:nvCxnSpPr>
        <p:spPr>
          <a:xfrm>
            <a:off x="2700997" y="3857403"/>
            <a:ext cx="0" cy="217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50B910-76B1-1E4D-AB80-8DD0C8FF3EAA}"/>
              </a:ext>
            </a:extLst>
          </p:cNvPr>
          <p:cNvCxnSpPr>
            <a:cxnSpLocks/>
          </p:cNvCxnSpPr>
          <p:nvPr/>
        </p:nvCxnSpPr>
        <p:spPr>
          <a:xfrm>
            <a:off x="1568432" y="4301775"/>
            <a:ext cx="22947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723703-8CC2-AA4B-A5E9-D9E18CB5ADC3}"/>
              </a:ext>
            </a:extLst>
          </p:cNvPr>
          <p:cNvSpPr txBox="1"/>
          <p:nvPr/>
        </p:nvSpPr>
        <p:spPr>
          <a:xfrm>
            <a:off x="1954553" y="4415798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F8B4D-E6C0-A446-9A1D-17765476A6C8}"/>
              </a:ext>
            </a:extLst>
          </p:cNvPr>
          <p:cNvSpPr txBox="1"/>
          <p:nvPr/>
        </p:nvSpPr>
        <p:spPr>
          <a:xfrm>
            <a:off x="3181765" y="4415797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67D101-D6A9-B443-B100-B2FCB0A04F52}"/>
              </a:ext>
            </a:extLst>
          </p:cNvPr>
          <p:cNvSpPr txBox="1"/>
          <p:nvPr/>
        </p:nvSpPr>
        <p:spPr>
          <a:xfrm>
            <a:off x="4381839" y="4415312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D335A3-742B-2B46-A141-BD709FA7CF60}"/>
              </a:ext>
            </a:extLst>
          </p:cNvPr>
          <p:cNvSpPr txBox="1"/>
          <p:nvPr/>
        </p:nvSpPr>
        <p:spPr>
          <a:xfrm>
            <a:off x="1934146" y="4868660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A30E0-AE24-724C-9E95-3157A2150795}"/>
              </a:ext>
            </a:extLst>
          </p:cNvPr>
          <p:cNvSpPr txBox="1"/>
          <p:nvPr/>
        </p:nvSpPr>
        <p:spPr>
          <a:xfrm>
            <a:off x="3161358" y="4868659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E0F9D-AE14-784E-ACC1-2FC8B1A50922}"/>
              </a:ext>
            </a:extLst>
          </p:cNvPr>
          <p:cNvSpPr txBox="1"/>
          <p:nvPr/>
        </p:nvSpPr>
        <p:spPr>
          <a:xfrm>
            <a:off x="4361432" y="4868174"/>
            <a:ext cx="479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3F478D-E650-6543-93A4-B440A673F605}"/>
              </a:ext>
            </a:extLst>
          </p:cNvPr>
          <p:cNvSpPr txBox="1"/>
          <p:nvPr/>
        </p:nvSpPr>
        <p:spPr>
          <a:xfrm>
            <a:off x="1934146" y="5388467"/>
            <a:ext cx="479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BAD00F-E502-C844-B00D-05B69CABA8ED}"/>
              </a:ext>
            </a:extLst>
          </p:cNvPr>
          <p:cNvSpPr txBox="1"/>
          <p:nvPr/>
        </p:nvSpPr>
        <p:spPr>
          <a:xfrm>
            <a:off x="3161358" y="5388466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6717F1-DCB6-A648-87BC-DE79823B6655}"/>
              </a:ext>
            </a:extLst>
          </p:cNvPr>
          <p:cNvSpPr txBox="1"/>
          <p:nvPr/>
        </p:nvSpPr>
        <p:spPr>
          <a:xfrm>
            <a:off x="4361432" y="5387981"/>
            <a:ext cx="479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0D2529-E0AB-7743-A00C-DFE32B0A6B8C}"/>
              </a:ext>
            </a:extLst>
          </p:cNvPr>
          <p:cNvSpPr txBox="1"/>
          <p:nvPr/>
        </p:nvSpPr>
        <p:spPr>
          <a:xfrm>
            <a:off x="6106324" y="3857403"/>
            <a:ext cx="413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A solid approach, can you see any issues with it?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10A675-DCB5-9E4B-B25F-F1636A9E5059}"/>
              </a:ext>
            </a:extLst>
          </p:cNvPr>
          <p:cNvSpPr txBox="1"/>
          <p:nvPr/>
        </p:nvSpPr>
        <p:spPr>
          <a:xfrm>
            <a:off x="6062817" y="4798100"/>
            <a:ext cx="413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Imagine sharing £8540 between them.</a:t>
            </a:r>
          </a:p>
        </p:txBody>
      </p:sp>
    </p:spTree>
    <p:extLst>
      <p:ext uri="{BB962C8B-B14F-4D97-AF65-F5344CB8AC3E}">
        <p14:creationId xmlns:p14="http://schemas.microsoft.com/office/powerpoint/2010/main" val="29280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F065-19E7-C243-BAA7-7D442EF4A024}"/>
              </a:ext>
            </a:extLst>
          </p:cNvPr>
          <p:cNvSpPr txBox="1"/>
          <p:nvPr/>
        </p:nvSpPr>
        <p:spPr>
          <a:xfrm>
            <a:off x="506148" y="941169"/>
            <a:ext cx="10704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80EB7-0FB5-2649-B309-974B6560156C}"/>
              </a:ext>
            </a:extLst>
          </p:cNvPr>
          <p:cNvSpPr txBox="1"/>
          <p:nvPr/>
        </p:nvSpPr>
        <p:spPr>
          <a:xfrm>
            <a:off x="506148" y="512331"/>
            <a:ext cx="3357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Sharing out using a ratio.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D61FB-06C9-0D43-BA12-4A9A82DBE5E7}"/>
              </a:ext>
            </a:extLst>
          </p:cNvPr>
          <p:cNvSpPr txBox="1"/>
          <p:nvPr/>
        </p:nvSpPr>
        <p:spPr>
          <a:xfrm>
            <a:off x="506148" y="1211912"/>
            <a:ext cx="8708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1. Dave and Andy share money in a ratio of 3 : 2.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If they receive £8540 altogether how much do they get each?</a:t>
            </a:r>
          </a:p>
        </p:txBody>
      </p:sp>
    </p:spTree>
    <p:extLst>
      <p:ext uri="{BB962C8B-B14F-4D97-AF65-F5344CB8AC3E}">
        <p14:creationId xmlns:p14="http://schemas.microsoft.com/office/powerpoint/2010/main" val="34299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F065-19E7-C243-BAA7-7D442EF4A024}"/>
              </a:ext>
            </a:extLst>
          </p:cNvPr>
          <p:cNvSpPr txBox="1"/>
          <p:nvPr/>
        </p:nvSpPr>
        <p:spPr>
          <a:xfrm>
            <a:off x="506148" y="941169"/>
            <a:ext cx="10704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80EB7-0FB5-2649-B309-974B6560156C}"/>
              </a:ext>
            </a:extLst>
          </p:cNvPr>
          <p:cNvSpPr txBox="1"/>
          <p:nvPr/>
        </p:nvSpPr>
        <p:spPr>
          <a:xfrm>
            <a:off x="506148" y="512331"/>
            <a:ext cx="3357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Sharing out using a ratio.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D61FB-06C9-0D43-BA12-4A9A82DBE5E7}"/>
              </a:ext>
            </a:extLst>
          </p:cNvPr>
          <p:cNvSpPr txBox="1"/>
          <p:nvPr/>
        </p:nvSpPr>
        <p:spPr>
          <a:xfrm>
            <a:off x="506148" y="1211912"/>
            <a:ext cx="87081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2. A company distributing fliers gives bonuses based on how many hours everyone works.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Kaitlin worked 20 hours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Marc worked 15 hours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Lauren worked 25 hours.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  <a:p>
            <a:r>
              <a:rPr lang="en-GB" sz="2200" dirty="0">
                <a:latin typeface="Trebuchet MS" panose="020B0603020202020204" pitchFamily="34" charset="0"/>
              </a:rPr>
              <a:t>They have £288 for bonuses. How much will they each receive?</a:t>
            </a:r>
          </a:p>
        </p:txBody>
      </p:sp>
    </p:spTree>
    <p:extLst>
      <p:ext uri="{BB962C8B-B14F-4D97-AF65-F5344CB8AC3E}">
        <p14:creationId xmlns:p14="http://schemas.microsoft.com/office/powerpoint/2010/main" val="42681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3F065-19E7-C243-BAA7-7D442EF4A024}"/>
              </a:ext>
            </a:extLst>
          </p:cNvPr>
          <p:cNvSpPr txBox="1"/>
          <p:nvPr/>
        </p:nvSpPr>
        <p:spPr>
          <a:xfrm>
            <a:off x="506148" y="941169"/>
            <a:ext cx="10704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80EB7-0FB5-2649-B309-974B6560156C}"/>
              </a:ext>
            </a:extLst>
          </p:cNvPr>
          <p:cNvSpPr txBox="1"/>
          <p:nvPr/>
        </p:nvSpPr>
        <p:spPr>
          <a:xfrm>
            <a:off x="506148" y="512331"/>
            <a:ext cx="2354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Direct Proportion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D61FB-06C9-0D43-BA12-4A9A82DBE5E7}"/>
              </a:ext>
            </a:extLst>
          </p:cNvPr>
          <p:cNvSpPr txBox="1"/>
          <p:nvPr/>
        </p:nvSpPr>
        <p:spPr>
          <a:xfrm>
            <a:off x="506148" y="1211912"/>
            <a:ext cx="8708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1. If 3 pens cost £1.80, calculate the cost of 40 pens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9826A-DBF9-7841-A226-E7EB81CA101A}"/>
              </a:ext>
            </a:extLst>
          </p:cNvPr>
          <p:cNvSpPr txBox="1"/>
          <p:nvPr/>
        </p:nvSpPr>
        <p:spPr>
          <a:xfrm>
            <a:off x="506148" y="3417506"/>
            <a:ext cx="8708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2. Alan gets paid £162.40 for working 8 hours, how much will he get paid for 30 hours?</a:t>
            </a:r>
          </a:p>
        </p:txBody>
      </p:sp>
    </p:spTree>
    <p:extLst>
      <p:ext uri="{BB962C8B-B14F-4D97-AF65-F5344CB8AC3E}">
        <p14:creationId xmlns:p14="http://schemas.microsoft.com/office/powerpoint/2010/main" val="19109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A8A08-2BC8-3648-97FA-C0E63B686212}"/>
              </a:ext>
            </a:extLst>
          </p:cNvPr>
          <p:cNvSpPr txBox="1"/>
          <p:nvPr/>
        </p:nvSpPr>
        <p:spPr>
          <a:xfrm>
            <a:off x="1025912" y="1427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80EB7-0FB5-2649-B309-974B6560156C}"/>
              </a:ext>
            </a:extLst>
          </p:cNvPr>
          <p:cNvSpPr txBox="1"/>
          <p:nvPr/>
        </p:nvSpPr>
        <p:spPr>
          <a:xfrm>
            <a:off x="506148" y="512331"/>
            <a:ext cx="23547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Direct Proportion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DD61FB-06C9-0D43-BA12-4A9A82DBE5E7}"/>
              </a:ext>
            </a:extLst>
          </p:cNvPr>
          <p:cNvSpPr txBox="1"/>
          <p:nvPr/>
        </p:nvSpPr>
        <p:spPr>
          <a:xfrm>
            <a:off x="506148" y="943218"/>
            <a:ext cx="87081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Example 3. 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The price of orange juice in a shop is sold at the following sizes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It costs £3.40 for 300ml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It costs £5.50 for 500ml</a:t>
            </a:r>
          </a:p>
          <a:p>
            <a:r>
              <a:rPr lang="en-GB" sz="2200" dirty="0">
                <a:latin typeface="Trebuchet MS" panose="020B0603020202020204" pitchFamily="34" charset="0"/>
              </a:rPr>
              <a:t>It costs £12.50 for 1.2L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  <a:p>
            <a:r>
              <a:rPr lang="en-GB" sz="2200" dirty="0">
                <a:latin typeface="Trebuchet MS" panose="020B0603020202020204" pitchFamily="34" charset="0"/>
              </a:rPr>
              <a:t>Which is the best value for money?</a:t>
            </a:r>
          </a:p>
          <a:p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A6669B-A693-0748-A7BF-2CB18AD67BBD}"/>
              </a:ext>
            </a:extLst>
          </p:cNvPr>
          <p:cNvSpPr/>
          <p:nvPr/>
        </p:nvSpPr>
        <p:spPr>
          <a:xfrm>
            <a:off x="439738" y="296863"/>
            <a:ext cx="11245850" cy="6000750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2" name="TextBox 5">
            <a:extLst>
              <a:ext uri="{FF2B5EF4-FFF2-40B4-BE49-F238E27FC236}">
                <a16:creationId xmlns:a16="http://schemas.microsoft.com/office/drawing/2014/main" id="{92022C09-691E-0340-9271-5CC1D299E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-90488"/>
            <a:ext cx="2784475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Ratio and Proportion</a:t>
            </a:r>
          </a:p>
        </p:txBody>
      </p:sp>
      <p:sp>
        <p:nvSpPr>
          <p:cNvPr id="15363" name="TextBox 11">
            <a:extLst>
              <a:ext uri="{FF2B5EF4-FFF2-40B4-BE49-F238E27FC236}">
                <a16:creationId xmlns:a16="http://schemas.microsoft.com/office/drawing/2014/main" id="{1970EBB2-45D3-CB40-8282-E074990F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-90488"/>
            <a:ext cx="4235450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  <a:hlinkClick r:id="" action="ppaction://hlinkshowjump?jump=firstslide"/>
              </a:rPr>
              <a:t>National 5 Applications of Maths</a:t>
            </a:r>
            <a:endParaRPr lang="en-GB" altLang="en-US" sz="2200">
              <a:latin typeface="Trebuchet MS" panose="020B0703020202090204" pitchFamily="34" charset="0"/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E671920E-B253-1D4A-80C5-8DB72860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14271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Box 8">
            <a:extLst>
              <a:ext uri="{FF2B5EF4-FFF2-40B4-BE49-F238E27FC236}">
                <a16:creationId xmlns:a16="http://schemas.microsoft.com/office/drawing/2014/main" id="{FE655562-8C43-F046-B7F9-1E14A02B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512763"/>
            <a:ext cx="2570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Indirect Proportion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EE986-5369-844C-A06E-FC4689BC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42988"/>
            <a:ext cx="87074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These questions involve a little bit of common sense</a:t>
            </a:r>
          </a:p>
          <a:p>
            <a:pPr eaLnBrk="1" hangingPunct="1"/>
            <a:endParaRPr lang="en-GB" altLang="en-US" sz="2200">
              <a:latin typeface="Trebuchet MS" panose="020B0703020202090204" pitchFamily="34" charset="0"/>
            </a:endParaRPr>
          </a:p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It takes one person 10 hours to paint a fence</a:t>
            </a:r>
          </a:p>
          <a:p>
            <a:pPr eaLnBrk="1" hangingPunct="1"/>
            <a:endParaRPr lang="en-GB" altLang="en-US" sz="2200">
              <a:latin typeface="Trebuchet MS" panose="020B0703020202090204" pitchFamily="34" charset="0"/>
            </a:endParaRPr>
          </a:p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How long will it take two people? three people?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4FFF1-B236-444B-AB82-A7CEAEA4B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3138488"/>
            <a:ext cx="9528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It takes 3 people 8 hours to build a shed, how long would it take 2 people?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A1012-8E62-B94E-99A9-A4849BBBC4DD}"/>
              </a:ext>
            </a:extLst>
          </p:cNvPr>
          <p:cNvSpPr txBox="1"/>
          <p:nvPr/>
        </p:nvSpPr>
        <p:spPr>
          <a:xfrm>
            <a:off x="506413" y="4083050"/>
            <a:ext cx="95281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Trebuchet MS" panose="020B0603020202020204" pitchFamily="34" charset="0"/>
              </a:rPr>
              <a:t>Logical thinking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200" dirty="0">
                <a:latin typeface="Trebuchet MS" panose="020B0603020202020204" pitchFamily="34" charset="0"/>
              </a:rPr>
              <a:t>Should it take more or less time?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200" dirty="0">
                <a:latin typeface="Trebuchet MS" panose="020B0603020202020204" pitchFamily="34" charset="0"/>
              </a:rPr>
              <a:t>How long would it take for one?</a:t>
            </a:r>
          </a:p>
        </p:txBody>
      </p:sp>
    </p:spTree>
    <p:extLst>
      <p:ext uri="{BB962C8B-B14F-4D97-AF65-F5344CB8AC3E}">
        <p14:creationId xmlns:p14="http://schemas.microsoft.com/office/powerpoint/2010/main" val="22829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53B1D1-907A-6F48-A4A2-9F714F1A1F1B}"/>
              </a:ext>
            </a:extLst>
          </p:cNvPr>
          <p:cNvSpPr/>
          <p:nvPr/>
        </p:nvSpPr>
        <p:spPr>
          <a:xfrm>
            <a:off x="439738" y="296863"/>
            <a:ext cx="11245850" cy="6000750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86" name="TextBox 5">
            <a:extLst>
              <a:ext uri="{FF2B5EF4-FFF2-40B4-BE49-F238E27FC236}">
                <a16:creationId xmlns:a16="http://schemas.microsoft.com/office/drawing/2014/main" id="{2CD60BCB-B882-2E48-8DDA-AD5A08EC3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-90488"/>
            <a:ext cx="2784475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Ratio and Proportion</a:t>
            </a:r>
          </a:p>
        </p:txBody>
      </p:sp>
      <p:sp>
        <p:nvSpPr>
          <p:cNvPr id="16387" name="TextBox 11">
            <a:extLst>
              <a:ext uri="{FF2B5EF4-FFF2-40B4-BE49-F238E27FC236}">
                <a16:creationId xmlns:a16="http://schemas.microsoft.com/office/drawing/2014/main" id="{E9DA9738-1485-2B4E-AA6F-DBB976F2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-90488"/>
            <a:ext cx="4235450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  <a:hlinkClick r:id="" action="ppaction://hlinkshowjump?jump=firstslide"/>
              </a:rPr>
              <a:t>National 5 Applications of Maths</a:t>
            </a:r>
            <a:endParaRPr lang="en-GB" altLang="en-US" sz="2200">
              <a:latin typeface="Trebuchet MS" panose="020B0703020202090204" pitchFamily="34" charset="0"/>
            </a:endParaRPr>
          </a:p>
        </p:txBody>
      </p:sp>
      <p:sp>
        <p:nvSpPr>
          <p:cNvPr id="16388" name="TextBox 8">
            <a:extLst>
              <a:ext uri="{FF2B5EF4-FFF2-40B4-BE49-F238E27FC236}">
                <a16:creationId xmlns:a16="http://schemas.microsoft.com/office/drawing/2014/main" id="{B63C6ECB-59D1-CB49-9306-C06E42CA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727075"/>
            <a:ext cx="1072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Example 1: It takes 6 builders 42 hours to build a house, how long would it take 9 builders? </a:t>
            </a:r>
          </a:p>
        </p:txBody>
      </p:sp>
    </p:spTree>
    <p:extLst>
      <p:ext uri="{BB962C8B-B14F-4D97-AF65-F5344CB8AC3E}">
        <p14:creationId xmlns:p14="http://schemas.microsoft.com/office/powerpoint/2010/main" val="418363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717E1-6D5D-D84C-B399-1214F001F27D}"/>
              </a:ext>
            </a:extLst>
          </p:cNvPr>
          <p:cNvSpPr/>
          <p:nvPr/>
        </p:nvSpPr>
        <p:spPr>
          <a:xfrm>
            <a:off x="439738" y="296863"/>
            <a:ext cx="11245850" cy="6000750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0" name="TextBox 5">
            <a:extLst>
              <a:ext uri="{FF2B5EF4-FFF2-40B4-BE49-F238E27FC236}">
                <a16:creationId xmlns:a16="http://schemas.microsoft.com/office/drawing/2014/main" id="{D92C49AE-A03C-2C44-8047-9BFB202D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-90488"/>
            <a:ext cx="2784475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Ratio and Proportion</a:t>
            </a:r>
          </a:p>
        </p:txBody>
      </p:sp>
      <p:sp>
        <p:nvSpPr>
          <p:cNvPr id="17411" name="TextBox 11">
            <a:extLst>
              <a:ext uri="{FF2B5EF4-FFF2-40B4-BE49-F238E27FC236}">
                <a16:creationId xmlns:a16="http://schemas.microsoft.com/office/drawing/2014/main" id="{4870333B-8501-A74D-BFAF-4AC8483D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-90488"/>
            <a:ext cx="4235450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  <a:hlinkClick r:id="" action="ppaction://hlinkshowjump?jump=firstslide"/>
              </a:rPr>
              <a:t>National 5 Applications of Maths</a:t>
            </a:r>
            <a:endParaRPr lang="en-GB" altLang="en-US" sz="2200">
              <a:latin typeface="Trebuchet MS" panose="020B0703020202090204" pitchFamily="34" charset="0"/>
            </a:endParaRPr>
          </a:p>
        </p:txBody>
      </p:sp>
      <p:sp>
        <p:nvSpPr>
          <p:cNvPr id="17412" name="TextBox 8">
            <a:extLst>
              <a:ext uri="{FF2B5EF4-FFF2-40B4-BE49-F238E27FC236}">
                <a16:creationId xmlns:a16="http://schemas.microsoft.com/office/drawing/2014/main" id="{F5F57551-6052-704E-BDD4-6B5F194E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727075"/>
            <a:ext cx="1072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Example 2: A hotel has enough food to feed 30 guests for 12 days. How many days could they 24 guests for?</a:t>
            </a:r>
          </a:p>
        </p:txBody>
      </p:sp>
    </p:spTree>
    <p:extLst>
      <p:ext uri="{BB962C8B-B14F-4D97-AF65-F5344CB8AC3E}">
        <p14:creationId xmlns:p14="http://schemas.microsoft.com/office/powerpoint/2010/main" val="368525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313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Simplifying Ratio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D89EF-F1D6-D749-8FD1-6F7F73D6AA06}"/>
              </a:ext>
            </a:extLst>
          </p:cNvPr>
          <p:cNvSpPr txBox="1"/>
          <p:nvPr/>
        </p:nvSpPr>
        <p:spPr>
          <a:xfrm>
            <a:off x="506148" y="1099037"/>
            <a:ext cx="47916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Simplify the following fractions fully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D38EF-2147-1A4C-B42A-5DB293056C3F}"/>
              </a:ext>
            </a:extLst>
          </p:cNvPr>
          <p:cNvSpPr txBox="1"/>
          <p:nvPr/>
        </p:nvSpPr>
        <p:spPr>
          <a:xfrm>
            <a:off x="506148" y="1901186"/>
            <a:ext cx="2452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1.  20:15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A96AD-E234-1C4A-8423-10A912226B91}"/>
              </a:ext>
            </a:extLst>
          </p:cNvPr>
          <p:cNvSpPr txBox="1"/>
          <p:nvPr/>
        </p:nvSpPr>
        <p:spPr>
          <a:xfrm>
            <a:off x="506148" y="3279769"/>
            <a:ext cx="2452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2.  36:54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A253-DDE8-CF4B-8DFD-24A907B7638F}"/>
              </a:ext>
            </a:extLst>
          </p:cNvPr>
          <p:cNvSpPr txBox="1"/>
          <p:nvPr/>
        </p:nvSpPr>
        <p:spPr>
          <a:xfrm>
            <a:off x="506148" y="4658352"/>
            <a:ext cx="2600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3.  144:96</a:t>
            </a:r>
          </a:p>
        </p:txBody>
      </p:sp>
    </p:spTree>
    <p:extLst>
      <p:ext uri="{BB962C8B-B14F-4D97-AF65-F5344CB8AC3E}">
        <p14:creationId xmlns:p14="http://schemas.microsoft.com/office/powerpoint/2010/main" val="338345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717E1-6D5D-D84C-B399-1214F001F27D}"/>
              </a:ext>
            </a:extLst>
          </p:cNvPr>
          <p:cNvSpPr/>
          <p:nvPr/>
        </p:nvSpPr>
        <p:spPr>
          <a:xfrm>
            <a:off x="439738" y="296863"/>
            <a:ext cx="11245850" cy="6000750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0" name="TextBox 5">
            <a:extLst>
              <a:ext uri="{FF2B5EF4-FFF2-40B4-BE49-F238E27FC236}">
                <a16:creationId xmlns:a16="http://schemas.microsoft.com/office/drawing/2014/main" id="{D92C49AE-A03C-2C44-8047-9BFB202D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-90488"/>
            <a:ext cx="2784475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Ratio and Proportion</a:t>
            </a:r>
          </a:p>
        </p:txBody>
      </p:sp>
      <p:sp>
        <p:nvSpPr>
          <p:cNvPr id="17411" name="TextBox 11">
            <a:extLst>
              <a:ext uri="{FF2B5EF4-FFF2-40B4-BE49-F238E27FC236}">
                <a16:creationId xmlns:a16="http://schemas.microsoft.com/office/drawing/2014/main" id="{4870333B-8501-A74D-BFAF-4AC8483D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-90488"/>
            <a:ext cx="4235450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  <a:hlinkClick r:id="" action="ppaction://hlinkshowjump?jump=firstslide"/>
              </a:rPr>
              <a:t>National 5 Applications of Maths</a:t>
            </a:r>
            <a:endParaRPr lang="en-GB" altLang="en-US" sz="2200">
              <a:latin typeface="Trebuchet MS" panose="020B0703020202090204" pitchFamily="34" charset="0"/>
            </a:endParaRPr>
          </a:p>
        </p:txBody>
      </p:sp>
      <p:sp>
        <p:nvSpPr>
          <p:cNvPr id="17412" name="TextBox 8">
            <a:extLst>
              <a:ext uri="{FF2B5EF4-FFF2-40B4-BE49-F238E27FC236}">
                <a16:creationId xmlns:a16="http://schemas.microsoft.com/office/drawing/2014/main" id="{F5F57551-6052-704E-BDD4-6B5F194E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" y="400713"/>
            <a:ext cx="10721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 dirty="0">
                <a:latin typeface="Trebuchet MS" panose="020B0703020202090204" pitchFamily="34" charset="0"/>
              </a:rPr>
              <a:t>Exam Style Questions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ED5213C-C25E-8449-B2E1-2A64A916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1" y="935450"/>
            <a:ext cx="107219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Example 1: Four office workers each put in different amounts to buy lottery tickets. When they win they decide to share the money out in proportion to how much they put in.</a:t>
            </a:r>
          </a:p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Terry –  £2.50</a:t>
            </a:r>
          </a:p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Frank -  £1.50</a:t>
            </a:r>
          </a:p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Alice -  £3.00</a:t>
            </a:r>
          </a:p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Wendy - £1.00</a:t>
            </a:r>
          </a:p>
          <a:p>
            <a:pPr eaLnBrk="1" hangingPunct="1"/>
            <a:endParaRPr lang="en-GB" altLang="en-US" sz="2000" dirty="0">
              <a:latin typeface="Trebuchet MS" panose="020B0703020202090204" pitchFamily="34" charset="0"/>
            </a:endParaRPr>
          </a:p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If Frank wins £324 000, how much did they win altogether?</a:t>
            </a:r>
          </a:p>
          <a:p>
            <a:pPr eaLnBrk="1" hangingPunct="1"/>
            <a:endParaRPr lang="en-GB" altLang="en-US" sz="2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3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717E1-6D5D-D84C-B399-1214F001F27D}"/>
              </a:ext>
            </a:extLst>
          </p:cNvPr>
          <p:cNvSpPr/>
          <p:nvPr/>
        </p:nvSpPr>
        <p:spPr>
          <a:xfrm>
            <a:off x="439738" y="296863"/>
            <a:ext cx="11245850" cy="6000750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0" name="TextBox 5">
            <a:extLst>
              <a:ext uri="{FF2B5EF4-FFF2-40B4-BE49-F238E27FC236}">
                <a16:creationId xmlns:a16="http://schemas.microsoft.com/office/drawing/2014/main" id="{D92C49AE-A03C-2C44-8047-9BFB202D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-90488"/>
            <a:ext cx="2784475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Ratio and Proportion</a:t>
            </a:r>
          </a:p>
        </p:txBody>
      </p:sp>
      <p:sp>
        <p:nvSpPr>
          <p:cNvPr id="17411" name="TextBox 11">
            <a:extLst>
              <a:ext uri="{FF2B5EF4-FFF2-40B4-BE49-F238E27FC236}">
                <a16:creationId xmlns:a16="http://schemas.microsoft.com/office/drawing/2014/main" id="{4870333B-8501-A74D-BFAF-4AC8483D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-90488"/>
            <a:ext cx="4235450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  <a:hlinkClick r:id="" action="ppaction://hlinkshowjump?jump=firstslide"/>
              </a:rPr>
              <a:t>National 5 Applications of Maths</a:t>
            </a:r>
            <a:endParaRPr lang="en-GB" altLang="en-US" sz="2200">
              <a:latin typeface="Trebuchet MS" panose="020B0703020202090204" pitchFamily="34" charset="0"/>
            </a:endParaRPr>
          </a:p>
        </p:txBody>
      </p:sp>
      <p:sp>
        <p:nvSpPr>
          <p:cNvPr id="17412" name="TextBox 8">
            <a:extLst>
              <a:ext uri="{FF2B5EF4-FFF2-40B4-BE49-F238E27FC236}">
                <a16:creationId xmlns:a16="http://schemas.microsoft.com/office/drawing/2014/main" id="{F5F57551-6052-704E-BDD4-6B5F194E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" y="400713"/>
            <a:ext cx="10721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 dirty="0">
                <a:latin typeface="Trebuchet MS" panose="020B0703020202090204" pitchFamily="34" charset="0"/>
              </a:rPr>
              <a:t>Exam Style Questions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ED5213C-C25E-8449-B2E1-2A64A916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1" y="935450"/>
            <a:ext cx="107219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Example 2: The dimensions of the following triangle are changed using a ratio of 2:3. </a:t>
            </a:r>
          </a:p>
          <a:p>
            <a:pPr eaLnBrk="1" hangingPunct="1"/>
            <a:endParaRPr lang="en-GB" altLang="en-US" sz="2000" dirty="0">
              <a:latin typeface="Trebuchet MS" panose="020B0703020202090204" pitchFamily="34" charset="0"/>
            </a:endParaRPr>
          </a:p>
          <a:p>
            <a:pPr marL="457200" indent="-457200" eaLnBrk="1" hangingPunct="1">
              <a:buAutoNum type="alphaLcParenR"/>
            </a:pPr>
            <a:r>
              <a:rPr lang="en-GB" altLang="en-US" sz="2000" dirty="0">
                <a:latin typeface="Trebuchet MS" panose="020B0703020202090204" pitchFamily="34" charset="0"/>
              </a:rPr>
              <a:t>Calculate the dimensions of the new triangle</a:t>
            </a:r>
          </a:p>
          <a:p>
            <a:pPr marL="457200" indent="-457200" eaLnBrk="1" hangingPunct="1">
              <a:buAutoNum type="alphaLcParenR"/>
            </a:pPr>
            <a:endParaRPr lang="en-GB" altLang="en-US" sz="2000" dirty="0">
              <a:latin typeface="Trebuchet MS" panose="020B0703020202090204" pitchFamily="34" charset="0"/>
            </a:endParaRPr>
          </a:p>
          <a:p>
            <a:pPr marL="457200" indent="-457200" eaLnBrk="1" hangingPunct="1">
              <a:buAutoNum type="alphaLcParenR"/>
            </a:pPr>
            <a:endParaRPr lang="en-GB" altLang="en-US" sz="2000" dirty="0">
              <a:latin typeface="Trebuchet MS" panose="020B0703020202090204" pitchFamily="34" charset="0"/>
            </a:endParaRPr>
          </a:p>
          <a:p>
            <a:pPr marL="457200" indent="-457200" eaLnBrk="1" hangingPunct="1">
              <a:buAutoNum type="alphaLcParenR"/>
            </a:pPr>
            <a:endParaRPr lang="en-GB" altLang="en-US" sz="2000" dirty="0">
              <a:latin typeface="Trebuchet MS" panose="020B0703020202090204" pitchFamily="34" charset="0"/>
            </a:endParaRPr>
          </a:p>
          <a:p>
            <a:pPr marL="457200" indent="-457200" eaLnBrk="1" hangingPunct="1">
              <a:buAutoNum type="alphaLcParenR"/>
            </a:pPr>
            <a:endParaRPr lang="en-GB" altLang="en-US" sz="2000" dirty="0">
              <a:latin typeface="Trebuchet MS" panose="020B0703020202090204" pitchFamily="34" charset="0"/>
            </a:endParaRPr>
          </a:p>
          <a:p>
            <a:pPr marL="457200" indent="-457200" eaLnBrk="1" hangingPunct="1">
              <a:buAutoNum type="alphaLcParenR"/>
            </a:pPr>
            <a:endParaRPr lang="en-GB" altLang="en-US" sz="2000" dirty="0">
              <a:latin typeface="Trebuchet MS" panose="020B0703020202090204" pitchFamily="34" charset="0"/>
            </a:endParaRPr>
          </a:p>
          <a:p>
            <a:pPr marL="457200" indent="-457200" eaLnBrk="1" hangingPunct="1">
              <a:buAutoNum type="alphaLcParenR"/>
            </a:pPr>
            <a:endParaRPr lang="en-GB" altLang="en-US" sz="2000" dirty="0">
              <a:latin typeface="Trebuchet MS" panose="020B0703020202090204" pitchFamily="34" charset="0"/>
            </a:endParaRPr>
          </a:p>
          <a:p>
            <a:pPr marL="457200" indent="-457200" eaLnBrk="1" hangingPunct="1">
              <a:buAutoNum type="alphaLcParenR"/>
            </a:pPr>
            <a:r>
              <a:rPr lang="en-GB" altLang="en-US" sz="2000" dirty="0">
                <a:latin typeface="Trebuchet MS" panose="020B0703020202090204" pitchFamily="34" charset="0"/>
              </a:rPr>
              <a:t>Calculate the area of the new triangle </a:t>
            </a:r>
          </a:p>
          <a:p>
            <a:pPr eaLnBrk="1" hangingPunct="1"/>
            <a:endParaRPr lang="en-GB" altLang="en-US" sz="2200" dirty="0">
              <a:latin typeface="Trebuchet MS" panose="020B07030202020902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C90155DA-5A4C-694F-9702-CB7515DD8D18}"/>
              </a:ext>
            </a:extLst>
          </p:cNvPr>
          <p:cNvSpPr/>
          <p:nvPr/>
        </p:nvSpPr>
        <p:spPr>
          <a:xfrm>
            <a:off x="8259408" y="1996230"/>
            <a:ext cx="2054578" cy="215617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B1C4E0-A0C7-5F4A-A2C6-BF6260D7377B}"/>
              </a:ext>
            </a:extLst>
          </p:cNvPr>
          <p:cNvCxnSpPr>
            <a:cxnSpLocks/>
          </p:cNvCxnSpPr>
          <p:nvPr/>
        </p:nvCxnSpPr>
        <p:spPr>
          <a:xfrm>
            <a:off x="8105422" y="1996230"/>
            <a:ext cx="0" cy="215617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86B146-16EF-A848-AC9F-35684072848A}"/>
              </a:ext>
            </a:extLst>
          </p:cNvPr>
          <p:cNvCxnSpPr>
            <a:cxnSpLocks/>
          </p:cNvCxnSpPr>
          <p:nvPr/>
        </p:nvCxnSpPr>
        <p:spPr>
          <a:xfrm flipH="1">
            <a:off x="8190089" y="4308549"/>
            <a:ext cx="214647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BD319C-CD2B-064E-A8A3-C7E2D624DAF6}"/>
              </a:ext>
            </a:extLst>
          </p:cNvPr>
          <p:cNvSpPr txBox="1"/>
          <p:nvPr/>
        </p:nvSpPr>
        <p:spPr>
          <a:xfrm>
            <a:off x="7343041" y="2889653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635A3-EA74-E14B-83BE-3FD8B20AEEAF}"/>
              </a:ext>
            </a:extLst>
          </p:cNvPr>
          <p:cNvSpPr txBox="1"/>
          <p:nvPr/>
        </p:nvSpPr>
        <p:spPr>
          <a:xfrm>
            <a:off x="8828758" y="4323803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1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717E1-6D5D-D84C-B399-1214F001F27D}"/>
              </a:ext>
            </a:extLst>
          </p:cNvPr>
          <p:cNvSpPr/>
          <p:nvPr/>
        </p:nvSpPr>
        <p:spPr>
          <a:xfrm>
            <a:off x="439738" y="296863"/>
            <a:ext cx="11245850" cy="6000750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0" name="TextBox 5">
            <a:extLst>
              <a:ext uri="{FF2B5EF4-FFF2-40B4-BE49-F238E27FC236}">
                <a16:creationId xmlns:a16="http://schemas.microsoft.com/office/drawing/2014/main" id="{D92C49AE-A03C-2C44-8047-9BFB202D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-90488"/>
            <a:ext cx="2784475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</a:rPr>
              <a:t>Ratio and Proportion</a:t>
            </a:r>
          </a:p>
        </p:txBody>
      </p:sp>
      <p:sp>
        <p:nvSpPr>
          <p:cNvPr id="17411" name="TextBox 11">
            <a:extLst>
              <a:ext uri="{FF2B5EF4-FFF2-40B4-BE49-F238E27FC236}">
                <a16:creationId xmlns:a16="http://schemas.microsoft.com/office/drawing/2014/main" id="{4870333B-8501-A74D-BFAF-4AC8483D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-90488"/>
            <a:ext cx="4235450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>
                <a:latin typeface="Trebuchet MS" panose="020B0703020202090204" pitchFamily="34" charset="0"/>
                <a:hlinkClick r:id="" action="ppaction://hlinkshowjump?jump=firstslide"/>
              </a:rPr>
              <a:t>National 5 Applications of Maths</a:t>
            </a:r>
            <a:endParaRPr lang="en-GB" altLang="en-US" sz="2200">
              <a:latin typeface="Trebuchet MS" panose="020B0703020202090204" pitchFamily="34" charset="0"/>
            </a:endParaRPr>
          </a:p>
        </p:txBody>
      </p:sp>
      <p:sp>
        <p:nvSpPr>
          <p:cNvPr id="17412" name="TextBox 8">
            <a:extLst>
              <a:ext uri="{FF2B5EF4-FFF2-40B4-BE49-F238E27FC236}">
                <a16:creationId xmlns:a16="http://schemas.microsoft.com/office/drawing/2014/main" id="{F5F57551-6052-704E-BDD4-6B5F194E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" y="400713"/>
            <a:ext cx="10721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200" dirty="0">
                <a:latin typeface="Trebuchet MS" panose="020B0703020202090204" pitchFamily="34" charset="0"/>
              </a:rPr>
              <a:t>Exam Style Questions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ED5213C-C25E-8449-B2E1-2A64A916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1" y="935450"/>
            <a:ext cx="10721975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Example 3: A shop sells laundry detergent in the following quantities</a:t>
            </a:r>
          </a:p>
          <a:p>
            <a:pPr eaLnBrk="1" hangingPunct="1"/>
            <a:endParaRPr lang="en-GB" altLang="en-US" sz="2000" dirty="0">
              <a:latin typeface="Trebuchet MS" panose="020B070302020209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rebuchet MS" panose="020B0703020202090204" pitchFamily="34" charset="0"/>
              </a:rPr>
              <a:t>800g for £4.35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rebuchet MS" panose="020B0703020202090204" pitchFamily="34" charset="0"/>
              </a:rPr>
              <a:t>3.5kg for £15.80</a:t>
            </a:r>
          </a:p>
          <a:p>
            <a:pPr eaLnBrk="1" hangingPunct="1"/>
            <a:endParaRPr lang="en-GB" altLang="en-US" sz="2000" dirty="0">
              <a:latin typeface="Trebuchet MS" panose="020B0703020202090204" pitchFamily="34" charset="0"/>
            </a:endParaRPr>
          </a:p>
          <a:p>
            <a:pPr eaLnBrk="1" hangingPunct="1"/>
            <a:r>
              <a:rPr lang="en-GB" altLang="en-US" sz="2000" dirty="0">
                <a:latin typeface="Trebuchet MS" panose="020B0703020202090204" pitchFamily="34" charset="0"/>
              </a:rPr>
              <a:t>Which is the better value for money?</a:t>
            </a:r>
          </a:p>
          <a:p>
            <a:pPr eaLnBrk="1" hangingPunct="1"/>
            <a:endParaRPr lang="en-GB" altLang="en-US" sz="2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6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313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Simplifying Ratio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326BBAA-FDF4-9644-AD23-0BD202174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02" y="1443841"/>
            <a:ext cx="981679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2800" dirty="0">
                <a:latin typeface="Calibri" panose="020F0502020204030204" pitchFamily="34" charset="0"/>
              </a:rPr>
              <a:t>  20 : 25 		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800" dirty="0">
                <a:latin typeface="Calibri" panose="020F0502020204030204" pitchFamily="34" charset="0"/>
              </a:rPr>
              <a:t>   15 : 18 		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800" dirty="0">
                <a:latin typeface="Calibri" panose="020F0502020204030204" pitchFamily="34" charset="0"/>
              </a:rPr>
              <a:t>    8 : 24 	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	</a:t>
            </a:r>
          </a:p>
          <a:p>
            <a:pPr eaLnBrk="1" hangingPunct="1"/>
            <a:r>
              <a:rPr lang="en-GB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  </a:t>
            </a:r>
            <a:r>
              <a:rPr lang="en-US" altLang="en-US" sz="2800" dirty="0">
                <a:latin typeface="Calibri" panose="020F0502020204030204" pitchFamily="34" charset="0"/>
              </a:rPr>
              <a:t>25 : 10 		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800" dirty="0">
                <a:latin typeface="Calibri" panose="020F0502020204030204" pitchFamily="34" charset="0"/>
              </a:rPr>
              <a:t>    60 : 100 		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2800" dirty="0">
                <a:latin typeface="Calibri" panose="020F0502020204030204" pitchFamily="34" charset="0"/>
              </a:rPr>
              <a:t>    15 : 40 	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g  </a:t>
            </a:r>
            <a:r>
              <a:rPr lang="en-US" altLang="en-US" sz="2800" dirty="0">
                <a:latin typeface="Calibri" panose="020F0502020204030204" pitchFamily="34" charset="0"/>
              </a:rPr>
              <a:t>12 : 9           	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800" dirty="0">
                <a:latin typeface="Calibri" panose="020F0502020204030204" pitchFamily="34" charset="0"/>
              </a:rPr>
              <a:t>    16 : 6 		</a:t>
            </a:r>
            <a:r>
              <a:rPr lang="en-US" alt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2800" dirty="0">
                <a:latin typeface="Calibri" panose="020F0502020204030204" pitchFamily="34" charset="0"/>
              </a:rPr>
              <a:t>    30 : 25  </a:t>
            </a: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j</a:t>
            </a:r>
            <a:r>
              <a:rPr lang="en-US" altLang="en-US" sz="2800" dirty="0">
                <a:latin typeface="Calibri" panose="020F0502020204030204" pitchFamily="34" charset="0"/>
              </a:rPr>
              <a:t>   160 : 120 		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</a:rPr>
              <a:t>    0.5 : 2 	  	</a:t>
            </a: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800" dirty="0">
                <a:latin typeface="Calibri" panose="020F0502020204030204" pitchFamily="34" charset="0"/>
              </a:rPr>
              <a:t>    0.25 : 3 </a:t>
            </a:r>
            <a:endParaRPr lang="en-GB" altLang="en-US" sz="28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Tip:  Multiply to make the decimals into whole numbers</a:t>
            </a:r>
            <a:r>
              <a:rPr lang="en-GB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E1253-F249-9C47-9881-D19D57B01DE7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8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2313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Simplifying Ratio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1FF54-CE7A-FF4A-BB33-7B57D9123A5B}"/>
              </a:ext>
            </a:extLst>
          </p:cNvPr>
          <p:cNvSpPr txBox="1"/>
          <p:nvPr/>
        </p:nvSpPr>
        <p:spPr>
          <a:xfrm>
            <a:off x="8537483" y="398899"/>
            <a:ext cx="123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76717-7BE6-0741-A769-70FF228CECCE}"/>
              </a:ext>
            </a:extLst>
          </p:cNvPr>
          <p:cNvSpPr txBox="1"/>
          <p:nvPr/>
        </p:nvSpPr>
        <p:spPr>
          <a:xfrm>
            <a:off x="7200461" y="1459090"/>
            <a:ext cx="1314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   4:5</a:t>
            </a:r>
          </a:p>
          <a:p>
            <a:r>
              <a:rPr lang="en-US" sz="2800" dirty="0"/>
              <a:t>b.   5:6</a:t>
            </a:r>
          </a:p>
          <a:p>
            <a:r>
              <a:rPr lang="en-US" sz="2800" dirty="0"/>
              <a:t>c.   1:4</a:t>
            </a:r>
          </a:p>
          <a:p>
            <a:r>
              <a:rPr lang="en-US" sz="2800" dirty="0"/>
              <a:t>d.   5:2</a:t>
            </a:r>
          </a:p>
          <a:p>
            <a:r>
              <a:rPr lang="en-US" sz="2800" dirty="0"/>
              <a:t>e.   3:5</a:t>
            </a:r>
          </a:p>
          <a:p>
            <a:pPr marL="514350" indent="-514350">
              <a:buAutoNum type="alphaLcPeriod" startAt="6"/>
            </a:pPr>
            <a:r>
              <a:rPr lang="en-US" sz="2800" dirty="0"/>
              <a:t>3:8</a:t>
            </a:r>
          </a:p>
          <a:p>
            <a:pPr marL="514350" indent="-514350">
              <a:buAutoNum type="alphaLcPeriod" startAt="6"/>
            </a:pPr>
            <a:r>
              <a:rPr lang="en-US" sz="2800" dirty="0"/>
              <a:t>4:3</a:t>
            </a:r>
          </a:p>
          <a:p>
            <a:pPr marL="514350" indent="-514350">
              <a:buAutoNum type="alphaLcPeriod" startAt="6"/>
            </a:pPr>
            <a:r>
              <a:rPr lang="en-US" sz="2800" dirty="0"/>
              <a:t>8:3</a:t>
            </a:r>
          </a:p>
          <a:p>
            <a:pPr marL="514350" indent="-514350">
              <a:buAutoNum type="alphaLcPeriod" startAt="6"/>
            </a:pPr>
            <a:r>
              <a:rPr lang="en-US" sz="2800" dirty="0"/>
              <a:t>6:5</a:t>
            </a:r>
          </a:p>
          <a:p>
            <a:pPr marL="514350" indent="-514350">
              <a:buAutoNum type="alphaLcPeriod" startAt="6"/>
            </a:pP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C0350-6185-BC4A-A580-007F3E04F256}"/>
              </a:ext>
            </a:extLst>
          </p:cNvPr>
          <p:cNvSpPr txBox="1"/>
          <p:nvPr/>
        </p:nvSpPr>
        <p:spPr>
          <a:xfrm>
            <a:off x="9155697" y="1459090"/>
            <a:ext cx="22015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 startAt="10"/>
            </a:pPr>
            <a:r>
              <a:rPr lang="en-US" sz="2800" dirty="0"/>
              <a:t>4:3</a:t>
            </a:r>
          </a:p>
          <a:p>
            <a:pPr marL="514350" indent="-514350">
              <a:buFont typeface="+mj-lt"/>
              <a:buAutoNum type="alphaLcPeriod" startAt="10"/>
            </a:pPr>
            <a:r>
              <a:rPr lang="en-US" sz="2800" dirty="0"/>
              <a:t>1:4</a:t>
            </a:r>
          </a:p>
          <a:p>
            <a:pPr marL="514350" indent="-514350">
              <a:buFont typeface="+mj-lt"/>
              <a:buAutoNum type="alphaLcPeriod" startAt="10"/>
            </a:pPr>
            <a:r>
              <a:rPr lang="en-US" sz="2800" dirty="0"/>
              <a:t>1:12</a:t>
            </a:r>
          </a:p>
          <a:p>
            <a:pPr marL="514350" indent="-514350">
              <a:buFont typeface="+mj-lt"/>
              <a:buAutoNum type="alphaLcPeriod" startAt="10"/>
            </a:pPr>
            <a:r>
              <a:rPr lang="en-US" sz="2800" dirty="0"/>
              <a:t>2:3:4</a:t>
            </a:r>
          </a:p>
          <a:p>
            <a:pPr marL="514350" indent="-514350">
              <a:buFont typeface="+mj-lt"/>
              <a:buAutoNum type="alphaLcPeriod" startAt="10"/>
            </a:pPr>
            <a:r>
              <a:rPr lang="en-US" sz="2800" dirty="0"/>
              <a:t>16:9:10</a:t>
            </a:r>
          </a:p>
          <a:p>
            <a:pPr marL="514350" indent="-514350">
              <a:buFont typeface="+mj-lt"/>
              <a:buAutoNum type="alphaLcPeriod" startAt="10"/>
            </a:pPr>
            <a:r>
              <a:rPr lang="en-US" sz="2800" dirty="0"/>
              <a:t>5:6:4</a:t>
            </a:r>
          </a:p>
          <a:p>
            <a:pPr marL="514350" indent="-514350">
              <a:buFont typeface="+mj-lt"/>
              <a:buAutoNum type="alphaLcPeriod" startAt="10"/>
            </a:pP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5B40E5-F4D4-BA47-BFE8-611981E6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0" y="1576911"/>
            <a:ext cx="6995692" cy="34413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7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506148" y="512331"/>
            <a:ext cx="3871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Simplifying Ratios with 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80DB258E-FB03-624B-A651-C077B20E747D}"/>
              </a:ext>
            </a:extLst>
          </p:cNvPr>
          <p:cNvGrpSpPr>
            <a:grpSpLocks/>
          </p:cNvGrpSpPr>
          <p:nvPr/>
        </p:nvGrpSpPr>
        <p:grpSpPr bwMode="auto">
          <a:xfrm>
            <a:off x="1739590" y="2664241"/>
            <a:ext cx="8229600" cy="1806575"/>
            <a:chOff x="471667" y="4092820"/>
            <a:chExt cx="8229115" cy="1453388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226F2B2A-83F6-3148-9840-AED92ADB4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78" y="4580277"/>
              <a:ext cx="8205304" cy="96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457200" indent="-457200" eaLnBrk="0" hangingPunct="0"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5963" algn="l"/>
                  <a:tab pos="1431925" algn="l"/>
                  <a:tab pos="2149475" algn="l"/>
                  <a:tab pos="2865438" algn="l"/>
                  <a:tab pos="3581400" algn="l"/>
                  <a:tab pos="4313238" algn="l"/>
                  <a:tab pos="5029200" algn="l"/>
                  <a:tab pos="5745163" algn="l"/>
                  <a:tab pos="646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36669A"/>
                  </a:solidFill>
                  <a:latin typeface="Calibri" panose="020F0502020204030204" pitchFamily="34" charset="0"/>
                </a:rPr>
                <a:t>a</a:t>
              </a:r>
              <a:r>
                <a:rPr lang="en-US" altLang="en-US" sz="2400">
                  <a:latin typeface="Calibri" panose="020F0502020204030204" pitchFamily="34" charset="0"/>
                  <a:cs typeface="Times New Roman" panose="02020603050405020304" pitchFamily="18" charset="0"/>
                </a:rPr>
                <a:t>  20p: £1 			</a:t>
              </a:r>
              <a:r>
                <a:rPr lang="en-US" altLang="en-US" sz="2400" b="1">
                  <a:solidFill>
                    <a:srgbClr val="36669A"/>
                  </a:solidFill>
                  <a:latin typeface="Calibri" panose="020F0502020204030204" pitchFamily="34" charset="0"/>
                </a:rPr>
                <a:t>b</a:t>
              </a:r>
              <a:r>
                <a:rPr lang="en-US" altLang="en-US" sz="2400">
                  <a:latin typeface="Calibri" panose="020F0502020204030204" pitchFamily="34" charset="0"/>
                  <a:cs typeface="Times New Roman" panose="02020603050405020304" pitchFamily="18" charset="0"/>
                </a:rPr>
                <a:t>  50 cm: 1 m  		</a:t>
              </a:r>
              <a:r>
                <a:rPr lang="en-US" altLang="en-US" sz="2400" b="1">
                  <a:solidFill>
                    <a:srgbClr val="36669A"/>
                  </a:solidFill>
                  <a:latin typeface="Calibri" panose="020F0502020204030204" pitchFamily="34" charset="0"/>
                </a:rPr>
                <a:t>c</a:t>
              </a:r>
              <a:r>
                <a:rPr lang="en-US" altLang="en-US" sz="2400">
                  <a:latin typeface="Calibri" panose="020F0502020204030204" pitchFamily="34" charset="0"/>
                  <a:cs typeface="Times New Roman" panose="02020603050405020304" pitchFamily="18" charset="0"/>
                </a:rPr>
                <a:t>  60p : £2.40</a:t>
              </a:r>
              <a:br>
                <a:rPr lang="en-US" altLang="en-US" sz="240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altLang="en-US" sz="240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400" b="1">
                  <a:solidFill>
                    <a:srgbClr val="36669A"/>
                  </a:solidFill>
                  <a:latin typeface="Calibri" panose="020F0502020204030204" pitchFamily="34" charset="0"/>
                </a:rPr>
                <a:t>d</a:t>
              </a:r>
              <a:r>
                <a:rPr lang="en-US" altLang="en-US" sz="2400">
                  <a:latin typeface="Calibri" panose="020F0502020204030204" pitchFamily="34" charset="0"/>
                </a:rPr>
                <a:t>   </a:t>
              </a:r>
              <a:r>
                <a:rPr lang="en-US" altLang="en-US" sz="2400">
                  <a:latin typeface="Calibri" panose="020F0502020204030204" pitchFamily="34" charset="0"/>
                  <a:cs typeface="Times New Roman" panose="02020603050405020304" pitchFamily="18" charset="0"/>
                </a:rPr>
                <a:t>2 cm: 5 mm 		</a:t>
              </a:r>
              <a:r>
                <a:rPr lang="en-US" altLang="en-US" sz="2400" b="1">
                  <a:solidFill>
                    <a:srgbClr val="36669A"/>
                  </a:solidFill>
                  <a:latin typeface="Calibri" panose="020F0502020204030204" pitchFamily="34" charset="0"/>
                </a:rPr>
                <a:t>e</a:t>
              </a:r>
              <a:r>
                <a:rPr lang="en-US" altLang="en-US" sz="2400">
                  <a:latin typeface="Calibri" panose="020F0502020204030204" pitchFamily="34" charset="0"/>
                  <a:cs typeface="Times New Roman" panose="02020603050405020304" pitchFamily="18" charset="0"/>
                </a:rPr>
                <a:t> £3.60 : 80p  		</a:t>
              </a:r>
              <a:r>
                <a:rPr lang="en-US" altLang="en-US" sz="2400" b="1">
                  <a:solidFill>
                    <a:srgbClr val="36669A"/>
                  </a:solidFill>
                  <a:latin typeface="Calibri" panose="020F0502020204030204" pitchFamily="34" charset="0"/>
                </a:rPr>
                <a:t>f</a:t>
              </a:r>
              <a:r>
                <a:rPr lang="en-US" altLang="en-US" sz="2400">
                  <a:latin typeface="Calibri" panose="020F0502020204030204" pitchFamily="34" charset="0"/>
                  <a:cs typeface="Times New Roman" panose="02020603050405020304" pitchFamily="18" charset="0"/>
                </a:rPr>
                <a:t>  75 cm : 1.2 m</a:t>
              </a: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E17DB413-966B-5F45-9119-110063814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67" y="4092820"/>
              <a:ext cx="1995521" cy="443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 b="1">
                  <a:solidFill>
                    <a:srgbClr val="36669A"/>
                  </a:solidFill>
                  <a:latin typeface="Calibri" panose="020F0502020204030204" pitchFamily="34" charset="0"/>
                </a:rPr>
                <a:t>Try these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6F48AD-AB36-4D48-9242-EF34911167FE}"/>
              </a:ext>
            </a:extLst>
          </p:cNvPr>
          <p:cNvSpPr txBox="1"/>
          <p:nvPr/>
        </p:nvSpPr>
        <p:spPr>
          <a:xfrm>
            <a:off x="631916" y="1191655"/>
            <a:ext cx="2779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4:  30p : £2</a:t>
            </a:r>
          </a:p>
        </p:txBody>
      </p:sp>
    </p:spTree>
    <p:extLst>
      <p:ext uri="{BB962C8B-B14F-4D97-AF65-F5344CB8AC3E}">
        <p14:creationId xmlns:p14="http://schemas.microsoft.com/office/powerpoint/2010/main" val="38877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710544" y="512331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Calculations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0B45-67B1-FB41-9040-C003625AB2E0}"/>
              </a:ext>
            </a:extLst>
          </p:cNvPr>
          <p:cNvSpPr txBox="1"/>
          <p:nvPr/>
        </p:nvSpPr>
        <p:spPr>
          <a:xfrm>
            <a:off x="710544" y="1114426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Knowing a ratio can mean you need to make calculations know it. The trick is to make sure you adjust accordingly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ADEB5-A3DB-9E4D-9E6A-F3457EC60E65}"/>
              </a:ext>
            </a:extLst>
          </p:cNvPr>
          <p:cNvSpPr txBox="1"/>
          <p:nvPr/>
        </p:nvSpPr>
        <p:spPr>
          <a:xfrm>
            <a:off x="743727" y="2122262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1: The ratio of red to blue pens in a teachers desk is 3:4. Find out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Trebuchet MS" panose="020B0703020202090204" pitchFamily="34" charset="0"/>
              </a:rPr>
              <a:t>If there are 42 red pens, how many blue pens?</a:t>
            </a:r>
          </a:p>
        </p:txBody>
      </p:sp>
    </p:spTree>
    <p:extLst>
      <p:ext uri="{BB962C8B-B14F-4D97-AF65-F5344CB8AC3E}">
        <p14:creationId xmlns:p14="http://schemas.microsoft.com/office/powerpoint/2010/main" val="178009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710544" y="512331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Calculations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0B45-67B1-FB41-9040-C003625AB2E0}"/>
              </a:ext>
            </a:extLst>
          </p:cNvPr>
          <p:cNvSpPr txBox="1"/>
          <p:nvPr/>
        </p:nvSpPr>
        <p:spPr>
          <a:xfrm>
            <a:off x="710544" y="1114426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Knowing a ratio can mean you need to make calculations know it. The trick is to make sure you adjust accordingly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ADEB5-A3DB-9E4D-9E6A-F3457EC60E65}"/>
              </a:ext>
            </a:extLst>
          </p:cNvPr>
          <p:cNvSpPr txBox="1"/>
          <p:nvPr/>
        </p:nvSpPr>
        <p:spPr>
          <a:xfrm>
            <a:off x="743727" y="2122262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1: The ratio of red to blue pens in a teachers desk is 3:4. Find out</a:t>
            </a:r>
          </a:p>
          <a:p>
            <a:r>
              <a:rPr lang="en-US" sz="2200" dirty="0">
                <a:latin typeface="Trebuchet MS" panose="020B0703020202090204" pitchFamily="34" charset="0"/>
              </a:rPr>
              <a:t>b) If there are 84 red pens, how many blue pens?</a:t>
            </a:r>
          </a:p>
        </p:txBody>
      </p:sp>
    </p:spTree>
    <p:extLst>
      <p:ext uri="{BB962C8B-B14F-4D97-AF65-F5344CB8AC3E}">
        <p14:creationId xmlns:p14="http://schemas.microsoft.com/office/powerpoint/2010/main" val="361994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710544" y="512331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Calculations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0B45-67B1-FB41-9040-C003625AB2E0}"/>
              </a:ext>
            </a:extLst>
          </p:cNvPr>
          <p:cNvSpPr txBox="1"/>
          <p:nvPr/>
        </p:nvSpPr>
        <p:spPr>
          <a:xfrm>
            <a:off x="710544" y="1114426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Knowing a ratio can mean you need to make calculations know it. The trick is to make sure you adjust accordingly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ADEB5-A3DB-9E4D-9E6A-F3457EC60E65}"/>
              </a:ext>
            </a:extLst>
          </p:cNvPr>
          <p:cNvSpPr txBox="1"/>
          <p:nvPr/>
        </p:nvSpPr>
        <p:spPr>
          <a:xfrm>
            <a:off x="743727" y="2122262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1: The ratio of red to blue pens in a teachers desk is 3:4. Find out</a:t>
            </a:r>
          </a:p>
          <a:p>
            <a:r>
              <a:rPr lang="en-US" sz="2200" dirty="0">
                <a:latin typeface="Trebuchet MS" panose="020B0703020202090204" pitchFamily="34" charset="0"/>
              </a:rPr>
              <a:t>c) If there are 124 blue pens, how many red?</a:t>
            </a:r>
          </a:p>
        </p:txBody>
      </p:sp>
    </p:spTree>
    <p:extLst>
      <p:ext uri="{BB962C8B-B14F-4D97-AF65-F5344CB8AC3E}">
        <p14:creationId xmlns:p14="http://schemas.microsoft.com/office/powerpoint/2010/main" val="379536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9782" y="296888"/>
            <a:ext cx="11246070" cy="6001406"/>
          </a:xfrm>
          <a:prstGeom prst="roundRect">
            <a:avLst>
              <a:gd name="adj" fmla="val 3810"/>
            </a:avLst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7648" y="-89764"/>
            <a:ext cx="278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and Proportion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20D66-B3AE-F24D-9975-261B3ADC3126}"/>
              </a:ext>
            </a:extLst>
          </p:cNvPr>
          <p:cNvSpPr txBox="1"/>
          <p:nvPr/>
        </p:nvSpPr>
        <p:spPr>
          <a:xfrm>
            <a:off x="710544" y="512331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</a:rPr>
              <a:t>Ratio Calculations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FC1F6-5FC9-4643-84E4-98F5C2A183AD}"/>
              </a:ext>
            </a:extLst>
          </p:cNvPr>
          <p:cNvSpPr txBox="1"/>
          <p:nvPr/>
        </p:nvSpPr>
        <p:spPr>
          <a:xfrm>
            <a:off x="2673" y="-89764"/>
            <a:ext cx="4235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Trebuchet MS" panose="020B0603020202020204" pitchFamily="34" charset="0"/>
                <a:hlinkClick r:id="" action="ppaction://hlinkshowjump?jump=firstslide"/>
              </a:rPr>
              <a:t>National 5 Applications of Maths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20B45-67B1-FB41-9040-C003625AB2E0}"/>
              </a:ext>
            </a:extLst>
          </p:cNvPr>
          <p:cNvSpPr txBox="1"/>
          <p:nvPr/>
        </p:nvSpPr>
        <p:spPr>
          <a:xfrm>
            <a:off x="710544" y="1114426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Knowing a ratio can mean you need to make calculations know it. The trick is to make sure you adjust accordingly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ADEB5-A3DB-9E4D-9E6A-F3457EC60E65}"/>
              </a:ext>
            </a:extLst>
          </p:cNvPr>
          <p:cNvSpPr txBox="1"/>
          <p:nvPr/>
        </p:nvSpPr>
        <p:spPr>
          <a:xfrm>
            <a:off x="743727" y="2122262"/>
            <a:ext cx="1070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Example 1: The ratio of red to blue pens in a teachers desk is 3:4. Find out</a:t>
            </a:r>
          </a:p>
          <a:p>
            <a:pPr marL="457200" indent="-457200">
              <a:buFont typeface="+mj-lt"/>
              <a:buAutoNum type="alphaLcParenR" startAt="4"/>
            </a:pPr>
            <a:r>
              <a:rPr lang="en-US" sz="2200" dirty="0">
                <a:latin typeface="Trebuchet MS" panose="020B0703020202090204" pitchFamily="34" charset="0"/>
              </a:rPr>
              <a:t>If there are 44 blue pens, how many altogether?</a:t>
            </a:r>
          </a:p>
        </p:txBody>
      </p:sp>
    </p:spTree>
    <p:extLst>
      <p:ext uri="{BB962C8B-B14F-4D97-AF65-F5344CB8AC3E}">
        <p14:creationId xmlns:p14="http://schemas.microsoft.com/office/powerpoint/2010/main" val="271365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1235</Words>
  <Application>Microsoft Macintosh PowerPoint</Application>
  <PresentationFormat>Widescreen</PresentationFormat>
  <Paragraphs>205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Shirra</dc:creator>
  <cp:lastModifiedBy>Andrew Shirra</cp:lastModifiedBy>
  <cp:revision>23</cp:revision>
  <dcterms:created xsi:type="dcterms:W3CDTF">2020-03-20T14:30:04Z</dcterms:created>
  <dcterms:modified xsi:type="dcterms:W3CDTF">2020-05-11T14:18:46Z</dcterms:modified>
</cp:coreProperties>
</file>