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34" autoAdjust="0"/>
    <p:restoredTop sz="94660"/>
  </p:normalViewPr>
  <p:slideViewPr>
    <p:cSldViewPr snapToGrid="0">
      <p:cViewPr varScale="1">
        <p:scale>
          <a:sx n="91" d="100"/>
          <a:sy n="91" d="100"/>
        </p:scale>
        <p:origin x="3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3F47D7-8D57-44A4-B838-0C0DF389473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130755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3F47D7-8D57-44A4-B838-0C0DF389473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165999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3F47D7-8D57-44A4-B838-0C0DF389473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256832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3F47D7-8D57-44A4-B838-0C0DF389473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44407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3F47D7-8D57-44A4-B838-0C0DF389473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31096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3F47D7-8D57-44A4-B838-0C0DF389473F}"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291978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3F47D7-8D57-44A4-B838-0C0DF389473F}" type="datetimeFigureOut">
              <a:rPr lang="en-GB" smtClean="0"/>
              <a:t>28/06/2022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149613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3F47D7-8D57-44A4-B838-0C0DF389473F}" type="datetimeFigureOut">
              <a:rPr lang="en-GB" smtClean="0"/>
              <a:t>28/06/2022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131371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F47D7-8D57-44A4-B838-0C0DF389473F}" type="datetimeFigureOut">
              <a:rPr lang="en-GB" smtClean="0"/>
              <a:t>28/06/2022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245192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3F47D7-8D57-44A4-B838-0C0DF389473F}"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390574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3F47D7-8D57-44A4-B838-0C0DF389473F}"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CBB1E5-45CC-484F-BB62-492E38770BE9}" type="slidenum">
              <a:rPr lang="en-GB" smtClean="0"/>
              <a:t>‹#›</a:t>
            </a:fld>
            <a:endParaRPr lang="en-GB"/>
          </a:p>
        </p:txBody>
      </p:sp>
    </p:spTree>
    <p:extLst>
      <p:ext uri="{BB962C8B-B14F-4D97-AF65-F5344CB8AC3E}">
        <p14:creationId xmlns:p14="http://schemas.microsoft.com/office/powerpoint/2010/main" val="48714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F47D7-8D57-44A4-B838-0C0DF389473F}" type="datetimeFigureOut">
              <a:rPr lang="en-GB" smtClean="0"/>
              <a:t>28/06/2022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BB1E5-45CC-484F-BB62-492E38770BE9}" type="slidenum">
              <a:rPr lang="en-GB" smtClean="0"/>
              <a:t>‹#›</a:t>
            </a:fld>
            <a:endParaRPr lang="en-GB"/>
          </a:p>
        </p:txBody>
      </p:sp>
    </p:spTree>
    <p:extLst>
      <p:ext uri="{BB962C8B-B14F-4D97-AF65-F5344CB8AC3E}">
        <p14:creationId xmlns:p14="http://schemas.microsoft.com/office/powerpoint/2010/main" val="1037185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31227" y="515559"/>
            <a:ext cx="11098925" cy="2492990"/>
          </a:xfrm>
          <a:prstGeom prst="rect">
            <a:avLst/>
          </a:prstGeom>
        </p:spPr>
        <p:txBody>
          <a:bodyPr wrap="square">
            <a:spAutoFit/>
          </a:bodyPr>
          <a:lstStyle/>
          <a:p>
            <a:pPr>
              <a:spcBef>
                <a:spcPts val="1200"/>
              </a:spcBef>
              <a:spcAft>
                <a:spcPts val="0"/>
              </a:spcAft>
            </a:pPr>
            <a:r>
              <a:rPr lang="en-GB" sz="2800" b="1" kern="0" dirty="0" smtClean="0">
                <a:effectLst/>
                <a:latin typeface="Trebuchet MS" panose="020B0603020202020204" pitchFamily="34" charset="0"/>
                <a:ea typeface="Times New Roman" panose="02020603050405020304" pitchFamily="18" charset="0"/>
                <a:cs typeface="Times New Roman" panose="02020603050405020304" pitchFamily="18" charset="0"/>
              </a:rPr>
              <a:t>Normal Distribution</a:t>
            </a: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The Normal Distribution is a very frequently occurring continuous variable distribution. </a:t>
            </a: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In models, for example, the heights of people, the weights of similar animals, and measurements on machine produced items are all normally distributed.</a:t>
            </a: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sz="1600" dirty="0">
                <a:latin typeface="Trebuchet MS" panose="020B0603020202020204" pitchFamily="34" charset="0"/>
                <a:ea typeface="Calibri" panose="020F0502020204030204" pitchFamily="34" charset="0"/>
                <a:cs typeface="Calibri" panose="020F0502020204030204" pitchFamily="34" charset="0"/>
              </a:rPr>
              <a:t>For example, if a coin is thrown 20 times the most likely number of Heads is 10, followed by 9or 11 Heads, then 8 or 12 Heads and so on. Getting something like 5 or 15 Heads is relatively unlikely. The full bar chart for throwing a coin 20 times is shown below, and is overlaid with the </a:t>
            </a:r>
            <a:r>
              <a:rPr lang="en-GB" sz="1600" i="1" dirty="0">
                <a:latin typeface="Trebuchet MS" panose="020B0603020202020204" pitchFamily="34" charset="0"/>
                <a:ea typeface="Calibri" panose="020F0502020204030204" pitchFamily="34" charset="0"/>
                <a:cs typeface="Calibri-Italic"/>
              </a:rPr>
              <a:t>normal curve</a:t>
            </a:r>
            <a:r>
              <a:rPr lang="en-GB" sz="1600" dirty="0">
                <a:latin typeface="Trebuchet MS" panose="020B0603020202020204" pitchFamily="34" charset="0"/>
                <a:ea typeface="Calibri" panose="020F0502020204030204" pitchFamily="34" charset="0"/>
                <a:cs typeface="Calibri" panose="020F0502020204030204" pitchFamily="34" charset="0"/>
              </a:rPr>
              <a:t>.</a:t>
            </a:r>
            <a:endParaRPr lang="en-GB" sz="1600" dirty="0">
              <a:latin typeface="Trebuchet MS" panose="020B0603020202020204" pitchFamily="34" charset="0"/>
              <a:ea typeface="Times New Roman" panose="02020603050405020304" pitchFamily="18" charset="0"/>
              <a:cs typeface="Times New Roman" panose="02020603050405020304" pitchFamily="18" charset="0"/>
            </a:endParaRPr>
          </a:p>
        </p:txBody>
      </p:sp>
      <p:pic>
        <p:nvPicPr>
          <p:cNvPr id="9" name="Picture 8"/>
          <p:cNvPicPr/>
          <p:nvPr/>
        </p:nvPicPr>
        <p:blipFill>
          <a:blip r:embed="rId2"/>
          <a:stretch>
            <a:fillRect/>
          </a:stretch>
        </p:blipFill>
        <p:spPr>
          <a:xfrm>
            <a:off x="2808530" y="3323693"/>
            <a:ext cx="6078591" cy="3075471"/>
          </a:xfrm>
          <a:prstGeom prst="rect">
            <a:avLst/>
          </a:prstGeom>
        </p:spPr>
      </p:pic>
    </p:spTree>
    <p:extLst>
      <p:ext uri="{BB962C8B-B14F-4D97-AF65-F5344CB8AC3E}">
        <p14:creationId xmlns:p14="http://schemas.microsoft.com/office/powerpoint/2010/main" val="3402712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43690" y="415498"/>
            <a:ext cx="10030323" cy="369332"/>
          </a:xfrm>
          <a:prstGeom prst="rect">
            <a:avLst/>
          </a:prstGeom>
        </p:spPr>
        <p:txBody>
          <a:bodyPr wrap="square">
            <a:spAutoFit/>
          </a:bodyPr>
          <a:lstStyle/>
          <a:p>
            <a:pPr>
              <a:spcAft>
                <a:spcPts val="0"/>
              </a:spcAft>
            </a:pPr>
            <a:r>
              <a:rPr lang="en-GB" dirty="0">
                <a:latin typeface="Trebuchet MS" panose="020B0603020202020204" pitchFamily="34" charset="0"/>
                <a:ea typeface="Calibri" panose="020F0502020204030204" pitchFamily="34" charset="0"/>
                <a:cs typeface="Times New Roman" panose="02020603050405020304" pitchFamily="18" charset="0"/>
              </a:rPr>
              <a:t>(b) How high must an individual score on the GMAT in order to score in the highest 5%?</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23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43691" y="369332"/>
            <a:ext cx="11543812" cy="923330"/>
          </a:xfrm>
          <a:prstGeom prst="rect">
            <a:avLst/>
          </a:prstGeom>
        </p:spPr>
        <p:txBody>
          <a:bodyPr wrap="square">
            <a:spAutoFit/>
          </a:bodyPr>
          <a:lstStyle/>
          <a:p>
            <a:pPr>
              <a:spcAft>
                <a:spcPts val="0"/>
              </a:spcAft>
            </a:pPr>
            <a:r>
              <a:rPr lang="en-GB" b="1" dirty="0">
                <a:latin typeface="Trebuchet MS" panose="020B0603020202020204" pitchFamily="34" charset="0"/>
                <a:ea typeface="Calibri" panose="020F0502020204030204" pitchFamily="34" charset="0"/>
                <a:cs typeface="Times New Roman" panose="02020603050405020304" pitchFamily="18" charset="0"/>
              </a:rPr>
              <a:t>Example: </a:t>
            </a:r>
            <a:r>
              <a:rPr lang="en-GB" dirty="0">
                <a:latin typeface="Trebuchet MS" panose="020B0603020202020204" pitchFamily="34" charset="0"/>
                <a:ea typeface="Calibri" panose="020F0502020204030204" pitchFamily="34" charset="0"/>
                <a:cs typeface="Times New Roman" panose="02020603050405020304" pitchFamily="18" charset="0"/>
              </a:rPr>
              <a:t>The average number of acres burned by forest and range fires in a large New Mexico county is 4,300 acres per year, with a standard deviation of 750 acres. The distribution of the number of acres burned is normal. What is the probability that between 2,500 and 4,200 acres will be burned in any given year?</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62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620109" y="624714"/>
            <a:ext cx="7956331" cy="2308324"/>
          </a:xfrm>
          <a:prstGeom prst="rect">
            <a:avLst/>
          </a:prstGeom>
        </p:spPr>
        <p:txBody>
          <a:bodyPr wrap="square">
            <a:spAutoFit/>
          </a:bodyPr>
          <a:lstStyle/>
          <a:p>
            <a:pPr>
              <a:spcAft>
                <a:spcPts val="0"/>
              </a:spcAft>
            </a:pPr>
            <a:r>
              <a:rPr lang="en-GB"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The distribution is symmetrical about the mean, which is also the median and the mode.</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dirty="0">
                <a:latin typeface="Trebuchet MS" panose="020B0603020202020204" pitchFamily="34" charset="0"/>
                <a:ea typeface="Times New Roman" panose="02020603050405020304" pitchFamily="18" charset="0"/>
                <a:cs typeface="Times New Roman" panose="02020603050405020304" pitchFamily="18" charset="0"/>
              </a:rPr>
              <a:t>The curve is symmetrical about the mean</a:t>
            </a:r>
          </a:p>
          <a:p>
            <a:pPr marL="342900" lvl="0" indent="-342900">
              <a:spcAft>
                <a:spcPts val="0"/>
              </a:spcAft>
              <a:buFont typeface="Symbol" panose="05050102010706020507" pitchFamily="18" charset="2"/>
              <a:buChar char=""/>
            </a:pPr>
            <a:r>
              <a:rPr lang="en-GB" dirty="0">
                <a:latin typeface="Trebuchet MS" panose="020B0603020202020204" pitchFamily="34" charset="0"/>
                <a:ea typeface="Times New Roman" panose="02020603050405020304" pitchFamily="18" charset="0"/>
                <a:cs typeface="Times New Roman" panose="02020603050405020304" pitchFamily="18" charset="0"/>
              </a:rPr>
              <a:t>50% of values are below the mean</a:t>
            </a:r>
          </a:p>
          <a:p>
            <a:pPr marL="342900" lvl="0" indent="-342900">
              <a:spcAft>
                <a:spcPts val="0"/>
              </a:spcAft>
              <a:buFont typeface="Symbol" panose="05050102010706020507" pitchFamily="18" charset="2"/>
              <a:buChar char=""/>
            </a:pPr>
            <a:r>
              <a:rPr lang="en-GB" dirty="0">
                <a:latin typeface="Trebuchet MS" panose="020B0603020202020204" pitchFamily="34" charset="0"/>
                <a:ea typeface="Times New Roman" panose="02020603050405020304" pitchFamily="18" charset="0"/>
                <a:cs typeface="Times New Roman" panose="02020603050405020304" pitchFamily="18" charset="0"/>
              </a:rPr>
              <a:t>50% of values are above the mean</a:t>
            </a:r>
          </a:p>
          <a:p>
            <a:pPr marL="342900" lvl="0" indent="-342900">
              <a:spcAft>
                <a:spcPts val="0"/>
              </a:spcAft>
              <a:buFont typeface="Symbol" panose="05050102010706020507" pitchFamily="18" charset="2"/>
              <a:buChar char=""/>
            </a:pPr>
            <a:r>
              <a:rPr lang="en-GB" dirty="0">
                <a:latin typeface="Trebuchet MS" panose="020B0603020202020204" pitchFamily="34" charset="0"/>
                <a:ea typeface="Times New Roman" panose="02020603050405020304" pitchFamily="18" charset="0"/>
                <a:cs typeface="Times New Roman" panose="02020603050405020304" pitchFamily="18" charset="0"/>
              </a:rPr>
              <a:t>68% of values fall within 1 standard deviation</a:t>
            </a:r>
          </a:p>
          <a:p>
            <a:pPr marL="342900" lvl="0" indent="-342900">
              <a:spcAft>
                <a:spcPts val="0"/>
              </a:spcAft>
              <a:buFont typeface="Symbol" panose="05050102010706020507" pitchFamily="18" charset="2"/>
              <a:buChar char=""/>
            </a:pPr>
            <a:r>
              <a:rPr lang="en-GB" dirty="0">
                <a:latin typeface="Trebuchet MS" panose="020B0603020202020204" pitchFamily="34" charset="0"/>
                <a:ea typeface="Times New Roman" panose="02020603050405020304" pitchFamily="18" charset="0"/>
                <a:cs typeface="Times New Roman" panose="02020603050405020304" pitchFamily="18" charset="0"/>
              </a:rPr>
              <a:t>95% of values fall within 2 standard </a:t>
            </a:r>
            <a:r>
              <a:rPr lang="en-GB" dirty="0" smtClean="0">
                <a:latin typeface="Trebuchet MS" panose="020B0603020202020204" pitchFamily="34" charset="0"/>
                <a:ea typeface="Times New Roman" panose="02020603050405020304" pitchFamily="18" charset="0"/>
                <a:cs typeface="Times New Roman" panose="02020603050405020304" pitchFamily="18" charset="0"/>
              </a:rPr>
              <a:t>deviations</a:t>
            </a:r>
          </a:p>
          <a:p>
            <a:pPr marL="342900" indent="-342900">
              <a:buFont typeface="Symbol" panose="05050102010706020507" pitchFamily="18" charset="2"/>
              <a:buChar char=""/>
            </a:pPr>
            <a:r>
              <a:rPr lang="en-GB" dirty="0" smtClean="0">
                <a:latin typeface="Trebuchet MS" panose="020B0603020202020204" pitchFamily="34" charset="0"/>
                <a:ea typeface="Times New Roman" panose="02020603050405020304" pitchFamily="18" charset="0"/>
                <a:cs typeface="Times New Roman" panose="02020603050405020304" pitchFamily="18" charset="0"/>
              </a:rPr>
              <a:t>99.5% of values fall within 3 standard deviations</a:t>
            </a:r>
            <a:endParaRPr lang="en-GB" dirty="0" smtClean="0"/>
          </a:p>
        </p:txBody>
      </p:sp>
      <p:pic>
        <p:nvPicPr>
          <p:cNvPr id="3" name="Picture 2"/>
          <p:cNvPicPr>
            <a:picLocks noChangeAspect="1"/>
          </p:cNvPicPr>
          <p:nvPr/>
        </p:nvPicPr>
        <p:blipFill>
          <a:blip r:embed="rId2"/>
          <a:stretch>
            <a:fillRect/>
          </a:stretch>
        </p:blipFill>
        <p:spPr>
          <a:xfrm>
            <a:off x="3017587" y="2933038"/>
            <a:ext cx="5702544" cy="3526951"/>
          </a:xfrm>
          <a:prstGeom prst="rect">
            <a:avLst/>
          </a:prstGeom>
        </p:spPr>
      </p:pic>
    </p:spTree>
    <p:extLst>
      <p:ext uri="{BB962C8B-B14F-4D97-AF65-F5344CB8AC3E}">
        <p14:creationId xmlns:p14="http://schemas.microsoft.com/office/powerpoint/2010/main" val="254318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493481" y="630308"/>
            <a:ext cx="9459815" cy="923330"/>
          </a:xfrm>
          <a:prstGeom prst="rect">
            <a:avLst/>
          </a:prstGeom>
        </p:spPr>
        <p:txBody>
          <a:bodyPr wrap="squar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Example: </a:t>
            </a:r>
            <a:r>
              <a:rPr lang="en-GB" dirty="0">
                <a:latin typeface="Trebuchet MS" panose="020B0603020202020204" pitchFamily="34" charset="0"/>
                <a:ea typeface="Times New Roman" panose="02020603050405020304" pitchFamily="18" charset="0"/>
                <a:cs typeface="Times New Roman" panose="02020603050405020304" pitchFamily="18" charset="0"/>
              </a:rPr>
              <a:t>The height of women in the UK follows a normal distribution. The mean is 161cm and the standard deviation is 6cm.</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Complete the graph below showing the heights for 68%, 95% and 99.5% of the data.</a:t>
            </a:r>
          </a:p>
        </p:txBody>
      </p:sp>
      <p:pic>
        <p:nvPicPr>
          <p:cNvPr id="7" name="Picture 6"/>
          <p:cNvPicPr/>
          <p:nvPr/>
        </p:nvPicPr>
        <p:blipFill>
          <a:blip r:embed="rId2"/>
          <a:stretch>
            <a:fillRect/>
          </a:stretch>
        </p:blipFill>
        <p:spPr>
          <a:xfrm>
            <a:off x="1955766" y="2217259"/>
            <a:ext cx="7997530" cy="3510878"/>
          </a:xfrm>
          <a:prstGeom prst="rect">
            <a:avLst/>
          </a:prstGeom>
        </p:spPr>
      </p:pic>
    </p:spTree>
    <p:extLst>
      <p:ext uri="{BB962C8B-B14F-4D97-AF65-F5344CB8AC3E}">
        <p14:creationId xmlns:p14="http://schemas.microsoft.com/office/powerpoint/2010/main" val="58885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41737" y="616069"/>
            <a:ext cx="7357241" cy="1477328"/>
          </a:xfrm>
          <a:prstGeom prst="rect">
            <a:avLst/>
          </a:prstGeom>
        </p:spPr>
        <p:txBody>
          <a:bodyPr wrap="squar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Example: </a:t>
            </a:r>
            <a:r>
              <a:rPr lang="en-GB" dirty="0">
                <a:latin typeface="Trebuchet MS" panose="020B0603020202020204" pitchFamily="34" charset="0"/>
                <a:ea typeface="Times New Roman" panose="02020603050405020304" pitchFamily="18" charset="0"/>
                <a:cs typeface="Times New Roman" panose="02020603050405020304" pitchFamily="18" charset="0"/>
              </a:rPr>
              <a:t>The life of a food mixer is normally distributed with mean 90 months and standard deviation of 15 months.</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(a) What proportion of mixers last less than 90 months</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(b) What proportion of mixers last between 75 and 105 months</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(c) What proportion of mixers last less than 60 months?</a:t>
            </a:r>
          </a:p>
        </p:txBody>
      </p:sp>
    </p:spTree>
    <p:extLst>
      <p:ext uri="{BB962C8B-B14F-4D97-AF65-F5344CB8AC3E}">
        <p14:creationId xmlns:p14="http://schemas.microsoft.com/office/powerpoint/2010/main" val="402415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43690" y="369332"/>
            <a:ext cx="10156447" cy="5509200"/>
          </a:xfrm>
          <a:prstGeom prst="rect">
            <a:avLst/>
          </a:prstGeom>
        </p:spPr>
        <p:txBody>
          <a:bodyPr wrap="square">
            <a:spAutoFit/>
          </a:bodyPr>
          <a:lstStyle/>
          <a:p>
            <a:pPr>
              <a:spcAft>
                <a:spcPts val="0"/>
              </a:spcAft>
            </a:pPr>
            <a:r>
              <a:rPr lang="en-GB" sz="1600" b="1" dirty="0">
                <a:latin typeface="Trebuchet MS" panose="020B0603020202020204" pitchFamily="34" charset="0"/>
                <a:ea typeface="Times New Roman" panose="02020603050405020304" pitchFamily="18" charset="0"/>
                <a:cs typeface="Times New Roman" panose="02020603050405020304" pitchFamily="18" charset="0"/>
              </a:rPr>
              <a:t>Exercise: </a:t>
            </a:r>
            <a:r>
              <a:rPr lang="en-GB" sz="1600" dirty="0">
                <a:latin typeface="Trebuchet MS" panose="020B0603020202020204" pitchFamily="34" charset="0"/>
                <a:ea typeface="Times New Roman" panose="02020603050405020304" pitchFamily="18" charset="0"/>
                <a:cs typeface="Times New Roman" panose="02020603050405020304" pitchFamily="18" charset="0"/>
              </a:rPr>
              <a:t>Normal Distribution</a:t>
            </a:r>
          </a:p>
          <a:p>
            <a:pPr>
              <a:spcAft>
                <a:spcPts val="0"/>
              </a:spcAft>
            </a:pPr>
            <a:r>
              <a:rPr lang="en-GB" sz="1600" dirty="0">
                <a:solidFill>
                  <a:srgbClr val="000000"/>
                </a:solidFill>
                <a:latin typeface="Trebuchet MS" panose="020B0603020202020204" pitchFamily="34" charset="0"/>
                <a:ea typeface="Calibri" panose="020F0502020204030204" pitchFamily="34" charset="0"/>
              </a:rPr>
              <a:t>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 Sketch a normal curve for each distribution. Label the x-axis at one, two, and three standard deviations from the mean.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1. Mean = 95; standard deviation = 12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2. Mean = 100; standard deviation = 15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3. Mean = 60; standard deviation = 6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4. Mean = 23.8; standard deviation = 5.2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b="1" dirty="0">
                <a:latin typeface="Trebuchet MS" panose="020B0603020202020204" pitchFamily="34" charset="0"/>
                <a:ea typeface="Times New Roman" panose="02020603050405020304" pitchFamily="18" charset="0"/>
                <a:cs typeface="Times New Roman" panose="02020603050405020304" pitchFamily="18" charset="0"/>
              </a:rPr>
              <a:t> </a:t>
            </a:r>
            <a:endParaRPr lang="en-GB" sz="1600"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sz="1600" dirty="0">
                <a:solidFill>
                  <a:srgbClr val="000000"/>
                </a:solidFill>
                <a:latin typeface="Trebuchet MS" panose="020B0603020202020204" pitchFamily="34" charset="0"/>
                <a:ea typeface="Calibri" panose="020F0502020204030204" pitchFamily="34" charset="0"/>
              </a:rPr>
              <a:t>5. A set of data has a normal distribution with a mean of 5.1 and a standard deviation of 0.9.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(a) Sketch a normal curve for the distribution.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Find the percent of data within each interval.</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(b) Between 6.0 and 6.9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(c) Greater than 6.9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(d) Between 4.2 and 6.0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(e) Less than 4.2 </a:t>
            </a: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r>
              <a:rPr lang="en-GB" sz="1600" dirty="0">
                <a:solidFill>
                  <a:srgbClr val="000000"/>
                </a:solidFill>
                <a:latin typeface="Trebuchet MS" panose="020B0603020202020204" pitchFamily="34" charset="0"/>
                <a:ea typeface="Calibri" panose="020F0502020204030204" pitchFamily="34" charset="0"/>
              </a:rPr>
              <a:t>6. Test scores are normally distributed with a mean of 76 and a standard deviation of 10.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a. In a group of 230 tests, how many students score above 96?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solidFill>
                  <a:srgbClr val="000000"/>
                </a:solidFill>
                <a:latin typeface="Trebuchet MS" panose="020B0603020202020204" pitchFamily="34" charset="0"/>
                <a:ea typeface="Calibri" panose="020F0502020204030204" pitchFamily="34" charset="0"/>
              </a:rPr>
              <a:t>b. In a group of 230 tests, how many students score below 66? </a:t>
            </a:r>
            <a:endParaRPr lang="en-GB" dirty="0" smtClean="0">
              <a:solidFill>
                <a:srgbClr val="000000"/>
              </a:solidFill>
              <a:effectLst/>
              <a:latin typeface="Times New Roman" panose="02020603050405020304" pitchFamily="18" charset="0"/>
              <a:ea typeface="Calibri" panose="020F0502020204030204" pitchFamily="34" charset="0"/>
            </a:endParaRPr>
          </a:p>
          <a:p>
            <a:pPr>
              <a:spcAft>
                <a:spcPts val="0"/>
              </a:spcAft>
            </a:pPr>
            <a:r>
              <a:rPr lang="en-GB" sz="1600" dirty="0">
                <a:latin typeface="Trebuchet MS" panose="020B0603020202020204" pitchFamily="34" charset="0"/>
                <a:ea typeface="Times New Roman" panose="02020603050405020304" pitchFamily="18" charset="0"/>
                <a:cs typeface="Times New Roman" panose="02020603050405020304" pitchFamily="18" charset="0"/>
              </a:rPr>
              <a:t>c. In a group of 230 tests, how many students score within one standard deviation of the mean?</a:t>
            </a:r>
          </a:p>
        </p:txBody>
      </p:sp>
    </p:spTree>
    <p:extLst>
      <p:ext uri="{BB962C8B-B14F-4D97-AF65-F5344CB8AC3E}">
        <p14:creationId xmlns:p14="http://schemas.microsoft.com/office/powerpoint/2010/main" val="24191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94290" y="494832"/>
            <a:ext cx="11897710" cy="1938992"/>
          </a:xfrm>
          <a:prstGeom prst="rect">
            <a:avLst/>
          </a:prstGeom>
        </p:spPr>
        <p:txBody>
          <a:bodyPr wrap="squar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Normal Distribution Z-Table</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 </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Bef>
                <a:spcPts val="900"/>
              </a:spcBef>
              <a:spcAft>
                <a:spcPts val="900"/>
              </a:spcAft>
            </a:pPr>
            <a:r>
              <a:rPr lang="en-GB" dirty="0">
                <a:latin typeface="Trebuchet MS" panose="020B0603020202020204" pitchFamily="34" charset="0"/>
                <a:ea typeface="Times New Roman" panose="02020603050405020304" pitchFamily="18" charset="0"/>
              </a:rPr>
              <a:t>Normal Distribution tables use the standard normal distribution with a mean of 0 and a standard deviation of 1. </a:t>
            </a:r>
            <a:endParaRPr lang="en-GB" sz="2000" dirty="0" smtClean="0">
              <a:effectLst/>
              <a:latin typeface="Times New Roman" panose="02020603050405020304" pitchFamily="18" charset="0"/>
              <a:ea typeface="Times New Roman" panose="02020603050405020304" pitchFamily="18" charset="0"/>
            </a:endParaRPr>
          </a:p>
          <a:p>
            <a:pPr>
              <a:spcBef>
                <a:spcPts val="900"/>
              </a:spcBef>
              <a:spcAft>
                <a:spcPts val="900"/>
              </a:spcAft>
            </a:pPr>
            <a:r>
              <a:rPr lang="en-GB" dirty="0">
                <a:latin typeface="Trebuchet MS" panose="020B0603020202020204" pitchFamily="34" charset="0"/>
                <a:ea typeface="Times New Roman" panose="02020603050405020304" pitchFamily="18" charset="0"/>
              </a:rPr>
              <a:t>The table shows the values of z which measures the distance from the mean in standard deviations. </a:t>
            </a:r>
            <a:endParaRPr lang="en-GB" sz="2000" dirty="0" smtClean="0">
              <a:effectLst/>
              <a:latin typeface="Times New Roman" panose="02020603050405020304" pitchFamily="18" charset="0"/>
              <a:ea typeface="Times New Roman" panose="02020603050405020304" pitchFamily="18" charset="0"/>
            </a:endParaRP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The shaded area, A, gives the probability of data that is less than the given value z.</a:t>
            </a:r>
          </a:p>
        </p:txBody>
      </p:sp>
      <p:pic>
        <p:nvPicPr>
          <p:cNvPr id="9" name="Picture 8"/>
          <p:cNvPicPr/>
          <p:nvPr/>
        </p:nvPicPr>
        <p:blipFill>
          <a:blip r:embed="rId2"/>
          <a:stretch>
            <a:fillRect/>
          </a:stretch>
        </p:blipFill>
        <p:spPr>
          <a:xfrm>
            <a:off x="992241" y="2559324"/>
            <a:ext cx="4094766" cy="2832484"/>
          </a:xfrm>
          <a:prstGeom prst="rect">
            <a:avLst/>
          </a:prstGeom>
        </p:spPr>
      </p:pic>
    </p:spTree>
    <p:extLst>
      <p:ext uri="{BB962C8B-B14F-4D97-AF65-F5344CB8AC3E}">
        <p14:creationId xmlns:p14="http://schemas.microsoft.com/office/powerpoint/2010/main" val="219197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245387" y="438935"/>
            <a:ext cx="10951779" cy="923330"/>
          </a:xfrm>
          <a:prstGeom prst="rect">
            <a:avLst/>
          </a:prstGeom>
        </p:spPr>
        <p:txBody>
          <a:bodyPr wrap="square">
            <a:spAutoFit/>
          </a:bodyPr>
          <a:lstStyle/>
          <a:p>
            <a:pPr>
              <a:spcAft>
                <a:spcPts val="0"/>
              </a:spcAft>
            </a:pPr>
            <a:r>
              <a:rPr lang="en-GB" i="1" dirty="0">
                <a:latin typeface="Trebuchet MS" panose="020B0603020202020204" pitchFamily="34" charset="0"/>
                <a:ea typeface="Times New Roman" panose="02020603050405020304" pitchFamily="18" charset="0"/>
                <a:cs typeface="Times New Roman" panose="02020603050405020304" pitchFamily="18" charset="0"/>
              </a:rPr>
              <a:t>For the following you will need the use of a z-table</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Example: </a:t>
            </a:r>
            <a:r>
              <a:rPr lang="en-GB" dirty="0">
                <a:latin typeface="Trebuchet MS" panose="020B0603020202020204" pitchFamily="34" charset="0"/>
                <a:ea typeface="Times New Roman" panose="02020603050405020304" pitchFamily="18" charset="0"/>
                <a:cs typeface="Times New Roman" panose="02020603050405020304" pitchFamily="18" charset="0"/>
              </a:rPr>
              <a:t>Calculate P(Z&lt;0.24)</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This is the percentage of data that is below 0.24 standard deviations away from the mean.</a:t>
            </a:r>
          </a:p>
        </p:txBody>
      </p:sp>
      <p:sp>
        <p:nvSpPr>
          <p:cNvPr id="3" name="Rectangle 2"/>
          <p:cNvSpPr/>
          <p:nvPr/>
        </p:nvSpPr>
        <p:spPr>
          <a:xfrm>
            <a:off x="263821" y="2647761"/>
            <a:ext cx="3259226" cy="369332"/>
          </a:xfrm>
          <a:prstGeom prst="rect">
            <a:avLst/>
          </a:prstGeom>
        </p:spPr>
        <p:txBody>
          <a:bodyPr wrap="non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Example: </a:t>
            </a:r>
            <a:r>
              <a:rPr lang="en-GB" dirty="0">
                <a:latin typeface="Trebuchet MS" panose="020B0603020202020204" pitchFamily="34" charset="0"/>
                <a:ea typeface="Times New Roman" panose="02020603050405020304" pitchFamily="18" charset="0"/>
                <a:cs typeface="Times New Roman" panose="02020603050405020304" pitchFamily="18" charset="0"/>
              </a:rPr>
              <a:t>Calculate P(Z&lt;-1.3)</a:t>
            </a:r>
          </a:p>
        </p:txBody>
      </p:sp>
      <p:sp>
        <p:nvSpPr>
          <p:cNvPr id="8" name="Rectangle 7"/>
          <p:cNvSpPr/>
          <p:nvPr/>
        </p:nvSpPr>
        <p:spPr>
          <a:xfrm>
            <a:off x="245387" y="4496369"/>
            <a:ext cx="3296095" cy="369332"/>
          </a:xfrm>
          <a:prstGeom prst="rect">
            <a:avLst/>
          </a:prstGeom>
        </p:spPr>
        <p:txBody>
          <a:bodyPr wrap="non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Example: </a:t>
            </a:r>
            <a:r>
              <a:rPr lang="en-GB" dirty="0">
                <a:latin typeface="Trebuchet MS" panose="020B0603020202020204" pitchFamily="34" charset="0"/>
                <a:ea typeface="Times New Roman" panose="02020603050405020304" pitchFamily="18" charset="0"/>
                <a:cs typeface="Times New Roman" panose="02020603050405020304" pitchFamily="18" charset="0"/>
              </a:rPr>
              <a:t>Calculate P(Z&gt;0.75)</a:t>
            </a:r>
          </a:p>
        </p:txBody>
      </p:sp>
    </p:spTree>
    <p:extLst>
      <p:ext uri="{BB962C8B-B14F-4D97-AF65-F5344CB8AC3E}">
        <p14:creationId xmlns:p14="http://schemas.microsoft.com/office/powerpoint/2010/main" val="1746444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66261" y="369332"/>
            <a:ext cx="3518912" cy="369332"/>
          </a:xfrm>
          <a:prstGeom prst="rect">
            <a:avLst/>
          </a:prstGeom>
        </p:spPr>
        <p:txBody>
          <a:bodyPr wrap="non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Example: </a:t>
            </a:r>
            <a:r>
              <a:rPr lang="en-GB" dirty="0">
                <a:latin typeface="Trebuchet MS" panose="020B0603020202020204" pitchFamily="34" charset="0"/>
                <a:ea typeface="Times New Roman" panose="02020603050405020304" pitchFamily="18" charset="0"/>
                <a:cs typeface="Times New Roman" panose="02020603050405020304" pitchFamily="18" charset="0"/>
              </a:rPr>
              <a:t>Calculate P(Z &gt; -2.34)</a:t>
            </a:r>
          </a:p>
        </p:txBody>
      </p:sp>
    </p:spTree>
    <p:extLst>
      <p:ext uri="{BB962C8B-B14F-4D97-AF65-F5344CB8AC3E}">
        <p14:creationId xmlns:p14="http://schemas.microsoft.com/office/powerpoint/2010/main" val="2316065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541482" cy="369332"/>
          </a:xfrm>
          <a:prstGeom prst="rect">
            <a:avLst/>
          </a:prstGeom>
          <a:noFill/>
        </p:spPr>
        <p:txBody>
          <a:bodyPr wrap="none" rtlCol="0">
            <a:spAutoFit/>
          </a:bodyPr>
          <a:lstStyle/>
          <a:p>
            <a:r>
              <a:rPr lang="en-GB" i="1" dirty="0">
                <a:solidFill>
                  <a:schemeClr val="bg1">
                    <a:lumMod val="75000"/>
                  </a:schemeClr>
                </a:solidFill>
              </a:rPr>
              <a:t>Higher Applications of Mathematics</a:t>
            </a:r>
          </a:p>
        </p:txBody>
      </p:sp>
      <p:sp>
        <p:nvSpPr>
          <p:cNvPr id="5" name="TextBox 4"/>
          <p:cNvSpPr txBox="1"/>
          <p:nvPr/>
        </p:nvSpPr>
        <p:spPr>
          <a:xfrm>
            <a:off x="8887121" y="0"/>
            <a:ext cx="3401572" cy="369332"/>
          </a:xfrm>
          <a:prstGeom prst="rect">
            <a:avLst/>
          </a:prstGeom>
          <a:noFill/>
        </p:spPr>
        <p:txBody>
          <a:bodyPr wrap="none" rtlCol="0">
            <a:spAutoFit/>
          </a:bodyPr>
          <a:lstStyle/>
          <a:p>
            <a:r>
              <a:rPr lang="en-GB" dirty="0"/>
              <a:t>Higher Applications: Statistics Unit</a:t>
            </a:r>
          </a:p>
        </p:txBody>
      </p:sp>
      <p:sp>
        <p:nvSpPr>
          <p:cNvPr id="6" name="Rectangle 5"/>
          <p:cNvSpPr/>
          <p:nvPr/>
        </p:nvSpPr>
        <p:spPr>
          <a:xfrm>
            <a:off x="143691" y="369332"/>
            <a:ext cx="11900263" cy="634497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2" name="Rectangle 1"/>
              <p:cNvSpPr/>
              <p:nvPr/>
            </p:nvSpPr>
            <p:spPr>
              <a:xfrm>
                <a:off x="304800" y="494588"/>
                <a:ext cx="11571890" cy="3103927"/>
              </a:xfrm>
              <a:prstGeom prst="rect">
                <a:avLst/>
              </a:prstGeom>
            </p:spPr>
            <p:txBody>
              <a:bodyPr wrap="square">
                <a:spAutoFit/>
              </a:bodyPr>
              <a:lstStyle/>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Z Table Exam Questions.</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 </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The formula to calculate the Z number is as follows</a:t>
                </a:r>
              </a:p>
              <a:p>
                <a:pPr>
                  <a:spcAft>
                    <a:spcPts val="0"/>
                  </a:spcAft>
                </a:pPr>
                <a:r>
                  <a:rPr lang="en-GB" dirty="0">
                    <a:latin typeface="Trebuchet MS" panose="020B0603020202020204" pitchFamily="34" charset="0"/>
                    <a:ea typeface="Times New Roman" panose="02020603050405020304" pitchFamily="18" charset="0"/>
                    <a:cs typeface="Times New Roman" panose="02020603050405020304" pitchFamily="18" charset="0"/>
                  </a:rPr>
                  <a:t> </a:t>
                </a:r>
              </a:p>
              <a:p>
                <a:pPr>
                  <a:spcAft>
                    <a:spcPts val="0"/>
                  </a:spcAft>
                </a:pPr>
                <a14:m>
                  <m:oMathPara xmlns:m="http://schemas.openxmlformats.org/officeDocument/2006/math">
                    <m:oMathParaPr>
                      <m:jc m:val="centerGroup"/>
                    </m:oMathParaPr>
                    <m:oMath xmlns:m="http://schemas.openxmlformats.org/officeDocument/2006/math">
                      <m:r>
                        <a:rPr lang="en-GB" i="1">
                          <a:latin typeface="Cambria Math" panose="02040503050406030204" pitchFamily="18" charset="0"/>
                          <a:ea typeface="Times New Roman" panose="02020603050405020304" pitchFamily="18" charset="0"/>
                          <a:cs typeface="Times New Roman" panose="02020603050405020304" pitchFamily="18" charset="0"/>
                        </a:rPr>
                        <m:t>𝑍</m:t>
                      </m:r>
                      <m:r>
                        <a:rPr lang="en-GB" i="1">
                          <a:latin typeface="Cambria Math" panose="02040503050406030204" pitchFamily="18" charset="0"/>
                          <a:ea typeface="Times New Roman" panose="02020603050405020304" pitchFamily="18" charset="0"/>
                          <a:cs typeface="Times New Roman" panose="02020603050405020304" pitchFamily="18" charset="0"/>
                        </a:rPr>
                        <m:t>=</m:t>
                      </m:r>
                      <m:f>
                        <m:fPr>
                          <m:ctrlPr>
                            <a:rPr lang="en-GB" i="1">
                              <a:latin typeface="Cambria Math" panose="02040503050406030204" pitchFamily="18" charset="0"/>
                              <a:ea typeface="Times New Roman" panose="02020603050405020304" pitchFamily="18" charset="0"/>
                              <a:cs typeface="Times New Roman" panose="02020603050405020304" pitchFamily="18" charset="0"/>
                            </a:rPr>
                          </m:ctrlPr>
                        </m:fPr>
                        <m:num>
                          <m:r>
                            <a:rPr lang="en-GB" i="1">
                              <a:latin typeface="Cambria Math" panose="02040503050406030204" pitchFamily="18" charset="0"/>
                              <a:ea typeface="Times New Roman" panose="02020603050405020304" pitchFamily="18" charset="0"/>
                              <a:cs typeface="Times New Roman" panose="02020603050405020304" pitchFamily="18" charset="0"/>
                            </a:rPr>
                            <m:t>𝑋</m:t>
                          </m:r>
                          <m:r>
                            <a:rPr lang="en-GB" i="1">
                              <a:latin typeface="Cambria Math" panose="02040503050406030204" pitchFamily="18" charset="0"/>
                              <a:ea typeface="Times New Roman" panose="02020603050405020304" pitchFamily="18" charset="0"/>
                              <a:cs typeface="Times New Roman" panose="02020603050405020304" pitchFamily="18" charset="0"/>
                            </a:rPr>
                            <m:t>− </m:t>
                          </m:r>
                          <m:r>
                            <a:rPr lang="en-GB" i="1">
                              <a:latin typeface="Cambria Math" panose="02040503050406030204" pitchFamily="18" charset="0"/>
                              <a:ea typeface="Times New Roman" panose="02020603050405020304" pitchFamily="18" charset="0"/>
                              <a:cs typeface="Times New Roman" panose="02020603050405020304" pitchFamily="18" charset="0"/>
                            </a:rPr>
                            <m:t>𝜇</m:t>
                          </m:r>
                        </m:num>
                        <m:den>
                          <m:r>
                            <a:rPr lang="en-GB" i="1">
                              <a:latin typeface="Cambria Math" panose="02040503050406030204" pitchFamily="18" charset="0"/>
                              <a:ea typeface="Times New Roman" panose="02020603050405020304" pitchFamily="18" charset="0"/>
                              <a:cs typeface="Times New Roman" panose="02020603050405020304" pitchFamily="18" charset="0"/>
                            </a:rPr>
                            <m:t>𝑠𝑑</m:t>
                          </m:r>
                        </m:den>
                      </m:f>
                    </m:oMath>
                  </m:oMathPara>
                </a14:m>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 </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rebuchet MS" panose="020B0603020202020204" pitchFamily="34" charset="0"/>
                    <a:ea typeface="Times New Roman" panose="02020603050405020304" pitchFamily="18" charset="0"/>
                    <a:cs typeface="Times New Roman" panose="02020603050405020304" pitchFamily="18" charset="0"/>
                  </a:rPr>
                  <a:t>Example: </a:t>
                </a:r>
                <a:r>
                  <a:rPr lang="en-GB" dirty="0">
                    <a:latin typeface="Trebuchet MS" panose="020B0603020202020204" pitchFamily="34" charset="0"/>
                    <a:ea typeface="Calibri" panose="020F0502020204030204" pitchFamily="34" charset="0"/>
                    <a:cs typeface="Times New Roman" panose="02020603050405020304" pitchFamily="18" charset="0"/>
                  </a:rPr>
                  <a:t>Most graduate schools of business require applicants for admission to take the Graduate Management Admission Council’s GMAT examination. Scores on the GMAT are roughly normally distributed with a mean of 527 and a standard deviation of 112. What is the probability of an individual scoring above 500 on the GMAT?</a:t>
                </a:r>
                <a:endParaRPr lang="en-GB" dirty="0">
                  <a:latin typeface="Trebuchet MS" panose="020B0603020202020204" pitchFamily="34" charset="0"/>
                  <a:ea typeface="Times New Roman" panose="02020603050405020304" pitchFamily="18" charset="0"/>
                  <a:cs typeface="Times New Roman" panose="02020603050405020304" pitchFamily="18" charset="0"/>
                </a:endParaRPr>
              </a:p>
            </p:txBody>
          </p:sp>
        </mc:Choice>
        <mc:Fallback>
          <p:sp>
            <p:nvSpPr>
              <p:cNvPr id="2" name="Rectangle 1"/>
              <p:cNvSpPr>
                <a:spLocks noRot="1" noChangeAspect="1" noMove="1" noResize="1" noEditPoints="1" noAdjustHandles="1" noChangeArrowheads="1" noChangeShapeType="1" noTextEdit="1"/>
              </p:cNvSpPr>
              <p:nvPr/>
            </p:nvSpPr>
            <p:spPr>
              <a:xfrm>
                <a:off x="304800" y="494588"/>
                <a:ext cx="11571890" cy="3103927"/>
              </a:xfrm>
              <a:prstGeom prst="rect">
                <a:avLst/>
              </a:prstGeom>
              <a:blipFill>
                <a:blip r:embed="rId2"/>
                <a:stretch>
                  <a:fillRect l="-421" t="-1179" r="-843" b="-2161"/>
                </a:stretch>
              </a:blipFill>
            </p:spPr>
            <p:txBody>
              <a:bodyPr/>
              <a:lstStyle/>
              <a:p>
                <a:r>
                  <a:rPr lang="en-GB">
                    <a:noFill/>
                  </a:rPr>
                  <a:t> </a:t>
                </a:r>
              </a:p>
            </p:txBody>
          </p:sp>
        </mc:Fallback>
      </mc:AlternateContent>
    </p:spTree>
    <p:extLst>
      <p:ext uri="{BB962C8B-B14F-4D97-AF65-F5344CB8AC3E}">
        <p14:creationId xmlns:p14="http://schemas.microsoft.com/office/powerpoint/2010/main" val="1804547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420</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Calibri Light</vt:lpstr>
      <vt:lpstr>Calibri-Italic</vt:lpstr>
      <vt:lpstr>Cambria Math</vt:lpstr>
      <vt:lpstr>Symbol</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Shirra</dc:creator>
  <cp:lastModifiedBy>Andrew Shirra</cp:lastModifiedBy>
  <cp:revision>2</cp:revision>
  <dcterms:created xsi:type="dcterms:W3CDTF">2022-06-28T09:01:05Z</dcterms:created>
  <dcterms:modified xsi:type="dcterms:W3CDTF">2022-06-28T09:09:43Z</dcterms:modified>
</cp:coreProperties>
</file>