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6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shirra/Documents/Stem%20Academu%20Units%20Comple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yshirra/Documents/Stem%20Academu%20Units%20Comple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Number of Pupils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Sheet2!$B$2:$F$2</c:f>
              <c:strCache>
                <c:ptCount val="5"/>
                <c:pt idx="0">
                  <c:v>Maths</c:v>
                </c:pt>
                <c:pt idx="1">
                  <c:v>English</c:v>
                </c:pt>
                <c:pt idx="2">
                  <c:v>History</c:v>
                </c:pt>
                <c:pt idx="3">
                  <c:v>PE</c:v>
                </c:pt>
                <c:pt idx="4">
                  <c:v>Science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8-2A4E-BA6B-F7A6C76BD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91151"/>
        <c:axId val="59356671"/>
      </c:barChart>
      <c:catAx>
        <c:axId val="11519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6671"/>
        <c:crosses val="autoZero"/>
        <c:auto val="1"/>
        <c:lblAlgn val="ctr"/>
        <c:lblOffset val="100"/>
        <c:noMultiLvlLbl val="0"/>
      </c:catAx>
      <c:valAx>
        <c:axId val="5935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9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Average Temperature of swimming pool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Sheet2!$B$7:$H$7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28</c:v>
                </c:pt>
                <c:pt idx="1">
                  <c:v>26</c:v>
                </c:pt>
                <c:pt idx="2">
                  <c:v>6</c:v>
                </c:pt>
                <c:pt idx="3">
                  <c:v>27</c:v>
                </c:pt>
                <c:pt idx="4">
                  <c:v>29</c:v>
                </c:pt>
                <c:pt idx="5">
                  <c:v>28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E-194A-AB6C-479231546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65567"/>
        <c:axId val="59505759"/>
      </c:lineChart>
      <c:catAx>
        <c:axId val="5966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5759"/>
        <c:crosses val="autoZero"/>
        <c:auto val="1"/>
        <c:lblAlgn val="ctr"/>
        <c:lblOffset val="100"/>
        <c:noMultiLvlLbl val="0"/>
      </c:catAx>
      <c:valAx>
        <c:axId val="5950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59-AE45-93A1-48F814444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59-AE45-93A1-48F814444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59-AE45-93A1-48F814444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59-AE45-93A1-48F8144445E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Sheet1!$A$2:$D$2</c:f>
              <c:strCache>
                <c:ptCount val="4"/>
                <c:pt idx="0">
                  <c:v>Grocery</c:v>
                </c:pt>
                <c:pt idx="1">
                  <c:v>Warehouse</c:v>
                </c:pt>
                <c:pt idx="2">
                  <c:v>Checkout</c:v>
                </c:pt>
                <c:pt idx="3">
                  <c:v>Management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168</c:v>
                </c:pt>
                <c:pt idx="1">
                  <c:v>42</c:v>
                </c:pt>
                <c:pt idx="2">
                  <c:v>96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59-AE45-93A1-48F8144445E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Sheet1!$A$9:$C$9</c:f>
              <c:strCache>
                <c:ptCount val="3"/>
                <c:pt idx="0">
                  <c:v>Car</c:v>
                </c:pt>
                <c:pt idx="1">
                  <c:v>Van </c:v>
                </c:pt>
                <c:pt idx="2">
                  <c:v>Bike</c:v>
                </c:pt>
              </c:strCache>
            </c:strRef>
          </c:cat>
          <c:val>
            <c:numRef>
              <c:f>Sheet1!$A$10:$C$10</c:f>
              <c:numCache>
                <c:formatCode>General</c:formatCode>
                <c:ptCount val="3"/>
                <c:pt idx="0">
                  <c:v>85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7-CD4D-964E-78C98DAF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81039"/>
        <c:axId val="61363183"/>
      </c:barChart>
      <c:catAx>
        <c:axId val="5948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63183"/>
        <c:crosses val="autoZero"/>
        <c:auto val="1"/>
        <c:lblAlgn val="ctr"/>
        <c:lblOffset val="100"/>
        <c:noMultiLvlLbl val="0"/>
      </c:catAx>
      <c:valAx>
        <c:axId val="613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8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50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286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4157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2" action="ppaction://hlinksldjump"/>
              </a:rPr>
              <a:t>Reading</a:t>
            </a:r>
            <a:r>
              <a:rPr lang="en-GB" dirty="0">
                <a:latin typeface="Trebuchet MS" panose="020B0603020202020204" pitchFamily="34" charset="0"/>
              </a:rPr>
              <a:t> Bar Charts and Line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3" action="ppaction://hlinksldjump"/>
              </a:rPr>
              <a:t>Stem and Leaf </a:t>
            </a:r>
            <a:r>
              <a:rPr lang="en-GB" dirty="0">
                <a:latin typeface="Trebuchet MS" panose="020B0603020202020204" pitchFamily="34" charset="0"/>
              </a:rPr>
              <a:t>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4" action="ppaction://hlinksldjump"/>
              </a:rPr>
              <a:t>Reading</a:t>
            </a:r>
            <a:r>
              <a:rPr lang="en-GB" dirty="0">
                <a:latin typeface="Trebuchet MS" panose="020B0603020202020204" pitchFamily="34" charset="0"/>
              </a:rPr>
              <a:t> Pie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5" action="ppaction://hlinksldjump"/>
              </a:rPr>
              <a:t>Drawing</a:t>
            </a:r>
            <a:r>
              <a:rPr lang="en-GB" dirty="0">
                <a:latin typeface="Trebuchet MS" panose="020B0603020202020204" pitchFamily="34" charset="0"/>
              </a:rPr>
              <a:t> Pie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6" action="ppaction://hlinksldjump"/>
              </a:rPr>
              <a:t>Scatter Graphs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7" action="ppaction://hlinksldjump"/>
              </a:rPr>
              <a:t>Exam Questions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63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Drawing Pie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101509" y="102304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rebuchet MS" panose="020B070302020209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03B9C-3CCA-2740-B215-982EA29AF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08520"/>
              </p:ext>
            </p:extLst>
          </p:nvPr>
        </p:nvGraphicFramePr>
        <p:xfrm>
          <a:off x="3014817" y="173116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Sport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Basketball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602202-28C5-1D4B-BCF2-247B57CD698C}"/>
              </a:ext>
            </a:extLst>
          </p:cNvPr>
          <p:cNvSpPr txBox="1"/>
          <p:nvPr/>
        </p:nvSpPr>
        <p:spPr>
          <a:xfrm>
            <a:off x="506148" y="977104"/>
            <a:ext cx="1124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1: The table below shows a group of students favourite sport, construct a pie chart to show 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4690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FD65D3A-1846-0941-B06C-02BF61A8DAA5}"/>
              </a:ext>
            </a:extLst>
          </p:cNvPr>
          <p:cNvSpPr txBox="1"/>
          <p:nvPr/>
        </p:nvSpPr>
        <p:spPr>
          <a:xfrm>
            <a:off x="506148" y="512331"/>
            <a:ext cx="1102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2: A survey was taken of peoples favourite ice cream, construct a pie chart to shown this information.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04DA46-B743-1E49-9D77-A875409F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1497215"/>
            <a:ext cx="2694370" cy="22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Scattergraphs and Lines of Best 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2B71D-38E7-014D-BD51-096C1A59049F}"/>
              </a:ext>
            </a:extLst>
          </p:cNvPr>
          <p:cNvSpPr txBox="1"/>
          <p:nvPr/>
        </p:nvSpPr>
        <p:spPr>
          <a:xfrm>
            <a:off x="1480088" y="1500565"/>
            <a:ext cx="232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Types of Correlation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DDFD51-5BB8-0945-B7E8-D0FF37DF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0" y="2458021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4EDCC77-D72D-6D47-82E1-CCC4C4CD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48" y="2392153"/>
            <a:ext cx="3269375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A4A2A76-FC0A-D644-9B90-9CD6C6B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7" y="2392154"/>
            <a:ext cx="3269375" cy="260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C2C6BE1-608A-9F48-B966-D34BD6EA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8" y="2458022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706A1DF-1A14-DF4B-9FA3-339522AE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8" y="2374657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>
            <a:extLst>
              <a:ext uri="{FF2B5EF4-FFF2-40B4-BE49-F238E27FC236}">
                <a16:creationId xmlns:a16="http://schemas.microsoft.com/office/drawing/2014/main" id="{6B86E6F5-692F-A947-9AB0-CA7F6113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33" y="1338518"/>
            <a:ext cx="4752528" cy="46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CAE30-8906-1C46-8393-4F245F5E6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34954"/>
              </p:ext>
            </p:extLst>
          </p:nvPr>
        </p:nvGraphicFramePr>
        <p:xfrm>
          <a:off x="1128457" y="2075985"/>
          <a:ext cx="3110119" cy="336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Student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Test A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Test B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Tom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</a:rPr>
                        <a:t>50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Mary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Sarah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2400">
                          <a:effectLst/>
                        </a:rPr>
                        <a:t>35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25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David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90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Kyle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68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Alan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60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C8F2F3-6010-294F-B036-6856538E5A2C}"/>
              </a:ext>
            </a:extLst>
          </p:cNvPr>
          <p:cNvSpPr txBox="1"/>
          <p:nvPr/>
        </p:nvSpPr>
        <p:spPr>
          <a:xfrm>
            <a:off x="923565" y="559706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Example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1CF092-5490-1B47-9EE6-5C9781F78B67}"/>
              </a:ext>
            </a:extLst>
          </p:cNvPr>
          <p:cNvSpPr/>
          <p:nvPr/>
        </p:nvSpPr>
        <p:spPr>
          <a:xfrm>
            <a:off x="7190904" y="309842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19FE25-2461-C14D-A3B6-7B43F0819A31}"/>
              </a:ext>
            </a:extLst>
          </p:cNvPr>
          <p:cNvSpPr/>
          <p:nvPr/>
        </p:nvSpPr>
        <p:spPr>
          <a:xfrm>
            <a:off x="6792190" y="389720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CAFCB-858F-0B4F-BD6E-E53A4F0F1AEC}"/>
              </a:ext>
            </a:extLst>
          </p:cNvPr>
          <p:cNvSpPr/>
          <p:nvPr/>
        </p:nvSpPr>
        <p:spPr>
          <a:xfrm>
            <a:off x="6604330" y="445381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C945B9-6014-BE48-B982-424FD33AB93D}"/>
              </a:ext>
            </a:extLst>
          </p:cNvPr>
          <p:cNvSpPr/>
          <p:nvPr/>
        </p:nvSpPr>
        <p:spPr>
          <a:xfrm>
            <a:off x="8739076" y="229200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6F83D-CCBD-6E4E-A362-EC485C217D14}"/>
              </a:ext>
            </a:extLst>
          </p:cNvPr>
          <p:cNvSpPr/>
          <p:nvPr/>
        </p:nvSpPr>
        <p:spPr>
          <a:xfrm>
            <a:off x="7838976" y="309460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B29084-9D7D-1045-9EEA-49FAFEB2E524}"/>
              </a:ext>
            </a:extLst>
          </p:cNvPr>
          <p:cNvSpPr/>
          <p:nvPr/>
        </p:nvSpPr>
        <p:spPr>
          <a:xfrm>
            <a:off x="7550944" y="348288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6C84-4DD3-B24F-B635-F7F4BF172B26}"/>
              </a:ext>
            </a:extLst>
          </p:cNvPr>
          <p:cNvSpPr txBox="1"/>
          <p:nvPr/>
        </p:nvSpPr>
        <p:spPr>
          <a:xfrm>
            <a:off x="7158762" y="512331"/>
            <a:ext cx="378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line of best fit must</a:t>
            </a:r>
          </a:p>
          <a:p>
            <a:pPr marL="342900" indent="-342900">
              <a:buAutoNum type="arabicPeriod"/>
            </a:pPr>
            <a:r>
              <a:rPr lang="en-GB" dirty="0"/>
              <a:t>Have the correct correlations</a:t>
            </a:r>
          </a:p>
          <a:p>
            <a:pPr marL="342900" indent="-342900">
              <a:buAutoNum type="arabicPeriod"/>
            </a:pPr>
            <a:r>
              <a:rPr lang="en-GB" dirty="0"/>
              <a:t>Go through as many points as possible while keeping the same amount on either side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Note: It does not have to go through the origin.</a:t>
            </a:r>
          </a:p>
        </p:txBody>
      </p:sp>
      <p:pic>
        <p:nvPicPr>
          <p:cNvPr id="9" name="Picture 41">
            <a:extLst>
              <a:ext uri="{FF2B5EF4-FFF2-40B4-BE49-F238E27FC236}">
                <a16:creationId xmlns:a16="http://schemas.microsoft.com/office/drawing/2014/main" id="{68CAF28A-108B-5D44-B8FE-C172FC76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0" y="1329870"/>
            <a:ext cx="4752528" cy="46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FDD442F-A292-B14E-94F4-390626F7F0DD}"/>
              </a:ext>
            </a:extLst>
          </p:cNvPr>
          <p:cNvSpPr/>
          <p:nvPr/>
        </p:nvSpPr>
        <p:spPr>
          <a:xfrm>
            <a:off x="3356231" y="308977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72D976-C729-CE44-B012-D1E5A9463136}"/>
              </a:ext>
            </a:extLst>
          </p:cNvPr>
          <p:cNvSpPr/>
          <p:nvPr/>
        </p:nvSpPr>
        <p:spPr>
          <a:xfrm>
            <a:off x="2957517" y="388855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5A5FB-9FAA-0147-8ADF-C277E7991CD8}"/>
              </a:ext>
            </a:extLst>
          </p:cNvPr>
          <p:cNvSpPr/>
          <p:nvPr/>
        </p:nvSpPr>
        <p:spPr>
          <a:xfrm>
            <a:off x="2769657" y="444516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17661A-8C9A-7145-B4A5-BC447C02C605}"/>
              </a:ext>
            </a:extLst>
          </p:cNvPr>
          <p:cNvSpPr/>
          <p:nvPr/>
        </p:nvSpPr>
        <p:spPr>
          <a:xfrm>
            <a:off x="4904403" y="228336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8C4E8F-EF64-3041-8370-ABA98B862E9F}"/>
              </a:ext>
            </a:extLst>
          </p:cNvPr>
          <p:cNvSpPr/>
          <p:nvPr/>
        </p:nvSpPr>
        <p:spPr>
          <a:xfrm>
            <a:off x="4004303" y="308595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AD6E0E-F7D7-E64E-B81F-7592A040B2B8}"/>
              </a:ext>
            </a:extLst>
          </p:cNvPr>
          <p:cNvSpPr/>
          <p:nvPr/>
        </p:nvSpPr>
        <p:spPr>
          <a:xfrm>
            <a:off x="3716271" y="347423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FCB2A2-0A47-0249-822B-754A71CC6783}"/>
              </a:ext>
            </a:extLst>
          </p:cNvPr>
          <p:cNvCxnSpPr>
            <a:cxnSpLocks/>
          </p:cNvCxnSpPr>
          <p:nvPr/>
        </p:nvCxnSpPr>
        <p:spPr>
          <a:xfrm flipV="1">
            <a:off x="1671145" y="1975945"/>
            <a:ext cx="3731172" cy="3552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6F1E732-548F-984E-99E3-15456FF84FAD}"/>
              </a:ext>
            </a:extLst>
          </p:cNvPr>
          <p:cNvSpPr txBox="1"/>
          <p:nvPr/>
        </p:nvSpPr>
        <p:spPr>
          <a:xfrm>
            <a:off x="5728209" y="2993902"/>
            <a:ext cx="531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anose="020B0703020202090204" pitchFamily="34" charset="0"/>
              </a:rPr>
              <a:t>Q1. Alan got 80 in test A, estimate his score in test B.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DABE6-AB19-C34B-BDB2-3596E59250FC}"/>
              </a:ext>
            </a:extLst>
          </p:cNvPr>
          <p:cNvSpPr txBox="1"/>
          <p:nvPr/>
        </p:nvSpPr>
        <p:spPr>
          <a:xfrm>
            <a:off x="5707188" y="4260789"/>
            <a:ext cx="533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anose="020B0703020202090204" pitchFamily="34" charset="0"/>
              </a:rPr>
              <a:t>Q2. Julie got 50% in test A and therefore says she would have got 50% in test B is she correct to assume this?</a:t>
            </a:r>
          </a:p>
        </p:txBody>
      </p:sp>
    </p:spTree>
    <p:extLst>
      <p:ext uri="{BB962C8B-B14F-4D97-AF65-F5344CB8AC3E}">
        <p14:creationId xmlns:p14="http://schemas.microsoft.com/office/powerpoint/2010/main" val="353291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06148" y="52772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F8F09E-061C-E241-8118-50D66257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20527"/>
              </p:ext>
            </p:extLst>
          </p:nvPr>
        </p:nvGraphicFramePr>
        <p:xfrm>
          <a:off x="1752794" y="2284680"/>
          <a:ext cx="8358160" cy="1000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5816">
                  <a:extLst>
                    <a:ext uri="{9D8B030D-6E8A-4147-A177-3AD203B41FA5}">
                      <a16:colId xmlns:a16="http://schemas.microsoft.com/office/drawing/2014/main" val="2088959150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39548442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167345194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737415833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56911031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974554664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53855043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037440596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372817337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833921896"/>
                    </a:ext>
                  </a:extLst>
                </a:gridCol>
              </a:tblGrid>
              <a:tr h="57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Handspan (cm)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16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18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17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15.5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13.5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20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22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18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61142"/>
                  </a:ext>
                </a:extLst>
              </a:tr>
              <a:tr h="286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Shoe Size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5 ½ 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4 ½ 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8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5109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112E2CB-266A-174C-9EBA-8644620D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8" y="927830"/>
            <a:ext cx="104367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survey was conducted into a pupil’s hand span and their shoe size.  The results are shown below: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 Describe the correlation shown.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What size feet would you expect from a pupil with a handspan of 14 cm?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 What size of handspan would you expect from a pupil with size 7 feet?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9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2" y="1148286"/>
            <a:ext cx="1085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1. A survey was done on the different members of staff working in a supermarket throughout a week. Given that there were 60 employees asked. 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Trebuchet MS" panose="020B0703020202090204" pitchFamily="34" charset="0"/>
              </a:rPr>
              <a:t>Find the number of employees that work in management?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Trebuchet MS" panose="020B0703020202090204" pitchFamily="34" charset="0"/>
              </a:rPr>
              <a:t>What is the probability that an employee selected at random works in grocery?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0E8411-F1FC-0042-BC3E-9E13CD630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875658"/>
              </p:ext>
            </p:extLst>
          </p:nvPr>
        </p:nvGraphicFramePr>
        <p:xfrm>
          <a:off x="506148" y="2831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51BB22-A80D-7A4D-9D6C-8DD81F7EF42F}"/>
              </a:ext>
            </a:extLst>
          </p:cNvPr>
          <p:cNvSpPr txBox="1"/>
          <p:nvPr/>
        </p:nvSpPr>
        <p:spPr>
          <a:xfrm>
            <a:off x="2791969" y="432828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FC27-1E78-1D43-8F0E-C72783E82D0E}"/>
              </a:ext>
            </a:extLst>
          </p:cNvPr>
          <p:cNvSpPr txBox="1"/>
          <p:nvPr/>
        </p:nvSpPr>
        <p:spPr>
          <a:xfrm>
            <a:off x="2455272" y="476679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F4AF-CD3E-4545-8A46-DEE353877677}"/>
              </a:ext>
            </a:extLst>
          </p:cNvPr>
          <p:cNvSpPr txBox="1"/>
          <p:nvPr/>
        </p:nvSpPr>
        <p:spPr>
          <a:xfrm>
            <a:off x="2353110" y="423753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BFE4A-1EC4-334F-ABB2-126E0F275BB9}"/>
              </a:ext>
            </a:extLst>
          </p:cNvPr>
          <p:cNvSpPr txBox="1"/>
          <p:nvPr/>
        </p:nvSpPr>
        <p:spPr>
          <a:xfrm>
            <a:off x="2431022" y="38456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  <a:r>
              <a:rPr lang="en-US" baseline="30000" dirty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1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3" y="1148286"/>
            <a:ext cx="1062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2. Turn the following Bar Chart about cars that are getting on to a Ferry into a Pie Chart.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9D522E9-9E70-BD4F-AC7C-05F37E344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4448"/>
              </p:ext>
            </p:extLst>
          </p:nvPr>
        </p:nvGraphicFramePr>
        <p:xfrm>
          <a:off x="949842" y="25783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78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3" y="1148286"/>
            <a:ext cx="1062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3. A stem and leaf diagram is drawn to show battery life 19 phone for two different brands.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4BCDA-2D6A-7A41-97B7-2933344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t="16879" r="12645" b="5343"/>
          <a:stretch/>
        </p:blipFill>
        <p:spPr>
          <a:xfrm>
            <a:off x="642783" y="2242824"/>
            <a:ext cx="4322533" cy="3205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FA8C8-DF31-FD48-9FBC-1DDE3965D91E}"/>
              </a:ext>
            </a:extLst>
          </p:cNvPr>
          <p:cNvSpPr txBox="1"/>
          <p:nvPr/>
        </p:nvSpPr>
        <p:spPr>
          <a:xfrm>
            <a:off x="5028664" y="2422865"/>
            <a:ext cx="659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a) State the most common battery life from </a:t>
            </a:r>
            <a:r>
              <a:rPr lang="en-GB" sz="2000" b="1" dirty="0">
                <a:latin typeface="Trebuchet MS" panose="020B0703020202090204" pitchFamily="34" charset="0"/>
              </a:rPr>
              <a:t>Brand A</a:t>
            </a:r>
            <a:r>
              <a:rPr lang="en-GB" sz="2000" dirty="0">
                <a:latin typeface="Trebuchet MS" panose="020B070302020209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523F7-FC3A-4F42-8A27-4E1E24898F14}"/>
              </a:ext>
            </a:extLst>
          </p:cNvPr>
          <p:cNvSpPr txBox="1"/>
          <p:nvPr/>
        </p:nvSpPr>
        <p:spPr>
          <a:xfrm>
            <a:off x="5028664" y="3630138"/>
            <a:ext cx="659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b) What is the difference in the </a:t>
            </a:r>
            <a:r>
              <a:rPr lang="en-GB" sz="2000" b="1" dirty="0">
                <a:latin typeface="Trebuchet MS" panose="020B0703020202090204" pitchFamily="34" charset="0"/>
              </a:rPr>
              <a:t>median </a:t>
            </a:r>
            <a:r>
              <a:rPr lang="en-GB" sz="2000" dirty="0">
                <a:latin typeface="Trebuchet MS" panose="020B0703020202090204" pitchFamily="34" charset="0"/>
              </a:rPr>
              <a:t>of both the brands?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DBB2A-5CF8-0D49-8471-BDB6CD0C18A7}"/>
              </a:ext>
            </a:extLst>
          </p:cNvPr>
          <p:cNvSpPr txBox="1"/>
          <p:nvPr/>
        </p:nvSpPr>
        <p:spPr>
          <a:xfrm>
            <a:off x="3678864" y="46251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C929C-27D0-BB47-9046-6228C9741B8B}"/>
              </a:ext>
            </a:extLst>
          </p:cNvPr>
          <p:cNvSpPr txBox="1"/>
          <p:nvPr/>
        </p:nvSpPr>
        <p:spPr>
          <a:xfrm>
            <a:off x="822505" y="46251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19</a:t>
            </a:r>
          </a:p>
        </p:txBody>
      </p:sp>
    </p:spTree>
    <p:extLst>
      <p:ext uri="{BB962C8B-B14F-4D97-AF65-F5344CB8AC3E}">
        <p14:creationId xmlns:p14="http://schemas.microsoft.com/office/powerpoint/2010/main" val="360859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034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AD4EC-2D9C-594D-89E4-767BE1A2D195}"/>
              </a:ext>
            </a:extLst>
          </p:cNvPr>
          <p:cNvSpPr txBox="1"/>
          <p:nvPr/>
        </p:nvSpPr>
        <p:spPr>
          <a:xfrm>
            <a:off x="506148" y="943217"/>
            <a:ext cx="8637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1: From the following table get the following information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How many pupils said History was their favourite subject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How many pupils were asked in total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percentage of pupils said PE (to 2 significant figures)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0887623-BE70-0D46-B3DE-31FD13BCF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106222"/>
              </p:ext>
            </p:extLst>
          </p:nvPr>
        </p:nvGraphicFramePr>
        <p:xfrm>
          <a:off x="3456142" y="2610944"/>
          <a:ext cx="521335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19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034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B5BB5-7280-1444-8DA5-9A8806321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31770"/>
              </p:ext>
            </p:extLst>
          </p:nvPr>
        </p:nvGraphicFramePr>
        <p:xfrm>
          <a:off x="3084787" y="2812351"/>
          <a:ext cx="5418082" cy="30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EFF2A0-8844-AB48-9580-748E342A6D14}"/>
              </a:ext>
            </a:extLst>
          </p:cNvPr>
          <p:cNvSpPr txBox="1"/>
          <p:nvPr/>
        </p:nvSpPr>
        <p:spPr>
          <a:xfrm>
            <a:off x="506148" y="1027247"/>
            <a:ext cx="11065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2: The following is a line graph about the average temperature taken of a swimming pool throughout each day. Answer the following question based on the line graph.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day do you think the swimming pool was closed and why?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was the difference between the highest and lowest temperature?</a:t>
            </a:r>
          </a:p>
        </p:txBody>
      </p:sp>
    </p:spTree>
    <p:extLst>
      <p:ext uri="{BB962C8B-B14F-4D97-AF65-F5344CB8AC3E}">
        <p14:creationId xmlns:p14="http://schemas.microsoft.com/office/powerpoint/2010/main" val="8519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3228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623CB-A3A5-6741-B55E-C518F38C7B3C}"/>
              </a:ext>
            </a:extLst>
          </p:cNvPr>
          <p:cNvSpPr txBox="1"/>
          <p:nvPr/>
        </p:nvSpPr>
        <p:spPr>
          <a:xfrm>
            <a:off x="518593" y="943218"/>
            <a:ext cx="1773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Constructing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7B7D060-E9D1-2D47-9D75-08F1B6A7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12" y="1411858"/>
            <a:ext cx="8424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Trebuchet MS" panose="020B0703020202090204" pitchFamily="34" charset="0"/>
              </a:rPr>
              <a:t>Example 1: Construct a stem and leaf chart for the data below, which shows the times in minutes in which 20 college students ran a 10 km race.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2E811D6-31D8-1844-AD69-4C83D50D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916851"/>
            <a:ext cx="828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lain" startAt="55"/>
            </a:pPr>
            <a:r>
              <a:rPr lang="en-GB" altLang="en-US" sz="2400" dirty="0">
                <a:latin typeface="Trebuchet MS" panose="020B0703020202090204" pitchFamily="34" charset="0"/>
              </a:rPr>
              <a:t>    64     45     48     70     49     51     38     46     57     </a:t>
            </a:r>
          </a:p>
          <a:p>
            <a:pPr>
              <a:spcBef>
                <a:spcPct val="50000"/>
              </a:spcBef>
              <a:buFontTx/>
              <a:buAutoNum type="arabicPlain" startAt="55"/>
            </a:pPr>
            <a:r>
              <a:rPr lang="en-GB" altLang="en-US" sz="2400" dirty="0">
                <a:latin typeface="Trebuchet MS" panose="020B0703020202090204" pitchFamily="34" charset="0"/>
              </a:rPr>
              <a:t>    56     47     63     52     46     60     66      59     72</a:t>
            </a:r>
          </a:p>
        </p:txBody>
      </p:sp>
    </p:spTree>
    <p:extLst>
      <p:ext uri="{BB962C8B-B14F-4D97-AF65-F5344CB8AC3E}">
        <p14:creationId xmlns:p14="http://schemas.microsoft.com/office/powerpoint/2010/main" val="136309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EC142BF-B67F-2A4E-B4E5-8A61115A6099}"/>
              </a:ext>
            </a:extLst>
          </p:cNvPr>
          <p:cNvSpPr txBox="1">
            <a:spLocks noChangeArrowheads="1"/>
          </p:cNvSpPr>
          <p:nvPr/>
        </p:nvSpPr>
        <p:spPr>
          <a:xfrm>
            <a:off x="644453" y="0"/>
            <a:ext cx="8229600" cy="1573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dirty="0">
                <a:latin typeface="Trebuchet MS" panose="020B0703020202090204" pitchFamily="34" charset="0"/>
              </a:rPr>
              <a:t>Example 2: Construct a stem and leaf chart for this data which shows the engine sizes in litres of the 24 cars, vans and lorries in a service station.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1B480F-736B-0E4E-936E-B5F6315C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16" y="1796107"/>
            <a:ext cx="78120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1.8    2.4    3.2    1.1      1.6    1.6     1.0     2.4     3.0    1.4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2.8    3.2    5.0    4.8     1.8    4.5     2.4     1.2    5.6     1.8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2.0    4.5    1.2    1.1  </a:t>
            </a:r>
          </a:p>
        </p:txBody>
      </p:sp>
    </p:spTree>
    <p:extLst>
      <p:ext uri="{BB962C8B-B14F-4D97-AF65-F5344CB8AC3E}">
        <p14:creationId xmlns:p14="http://schemas.microsoft.com/office/powerpoint/2010/main" val="291036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282726"/>
            <a:ext cx="4283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rebuchet MS" panose="020B0703020202090204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469A278-5816-4145-B9EC-8D8826BF7C1E}"/>
              </a:ext>
            </a:extLst>
          </p:cNvPr>
          <p:cNvGrpSpPr>
            <a:grpSpLocks/>
          </p:cNvGrpSpPr>
          <p:nvPr/>
        </p:nvGrpSpPr>
        <p:grpSpPr bwMode="auto">
          <a:xfrm>
            <a:off x="1116819" y="1532619"/>
            <a:ext cx="504825" cy="2519362"/>
            <a:chOff x="657" y="2478"/>
            <a:chExt cx="318" cy="1587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DF5536A5-3A30-D94B-9218-CED9771F9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478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A2474A4-4359-0C48-A8E5-30446691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95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84F73FE-8C99-984A-B5CB-AA2890B6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113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D2F2E44-9328-0F42-AF13-A3786E194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430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14B87EE-84F6-9A4D-8310-832827D5C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748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5</a:t>
              </a:r>
            </a:p>
          </p:txBody>
        </p:sp>
      </p:grpSp>
      <p:sp>
        <p:nvSpPr>
          <p:cNvPr id="15" name="Rectangle 10">
            <a:extLst>
              <a:ext uri="{FF2B5EF4-FFF2-40B4-BE49-F238E27FC236}">
                <a16:creationId xmlns:a16="http://schemas.microsoft.com/office/drawing/2014/main" id="{D76A7A2E-672F-CA4B-83B8-E5A98AA0F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95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65494E8-C645-6F48-94FE-D69BA010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2037444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59CA265-8A66-DF4B-BB89-9B4DE413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2540681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DEF0A1C-4663-3D43-970D-1B8FF702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1978426-3A22-1945-AC5E-74B5A48F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65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98646F8-2E0C-B742-9E16-1D8FC3A6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831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30E1FF1-1F7A-F240-A06F-936D3058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885ED48-A4E8-9543-90D2-D94D44DF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2035856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7D2530A8-55FF-3945-8FC8-FAE59D67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2540681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5EA296C1-182D-FE47-BA20-F47CC681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00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43FE405D-333C-6E4F-97B1-03B450CA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69" y="20374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167F5B1-1237-7A4D-8FA4-2F667A42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2540681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AE66E5C4-29FF-354E-A3EE-28D55D64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35487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D686DBE4-417A-BE42-B0D4-16259EFA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3045506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0DA196BF-D232-0F48-8C76-243A4E03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19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BD8C287-6A96-0D43-8F69-88018ABE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30439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47CCF1D-82D0-9A41-A9FE-AB967206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944" y="2035856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9DCB246B-9F58-9346-BB8F-0684425F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94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7EB5D89-A0B0-9541-B1EA-CFD64C646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3548744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8DC3394-0FEC-024C-9C98-2158E041A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89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2296E7F6-2678-0041-A76D-83E6CCED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20374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C7DCF5C5-2294-674B-AABF-491FFCB0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3045506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B3CC60F1-FB92-EB4E-A12F-99BF7007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69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A580A03C-074D-824B-A5B6-BE2BEE13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883EEFBF-3FF0-A249-8011-14CB58A0F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644" y="1027794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rebuchet MS" panose="020B0703020202090204" pitchFamily="34" charset="0"/>
            </a:endParaRPr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9E28132C-6A29-DF4B-AE80-9CC043257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994" y="1532619"/>
            <a:ext cx="6300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rebuchet MS" panose="020B0703020202090204" pitchFamily="34" charset="0"/>
            </a:endParaRPr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490F09EB-BAFD-DD41-BB71-684F82EB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81" y="1027794"/>
            <a:ext cx="2771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Trebuchet MS" panose="020B0703020202090204" pitchFamily="34" charset="0"/>
              </a:rPr>
              <a:t>n = 24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AF14FFE1-54EF-5245-9E55-8CD22821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307" y="3043919"/>
            <a:ext cx="2386356" cy="100806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Key:</a:t>
            </a:r>
          </a:p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1/8 means 1.8 litres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3F0F5F6D-E4B3-9C45-9F8C-93D9F1F9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56" y="776969"/>
            <a:ext cx="2519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Trebuchet MS" panose="020B0703020202090204" pitchFamily="34" charset="0"/>
              </a:rPr>
              <a:t>Ordered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70E8650B-787B-0643-9F2A-01A12FCE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8" y="4426925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What was the smallest engine size?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431C77BF-0A86-2441-9112-1EF3F540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8" y="4961583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How big a range was there in engine sizes?</a:t>
            </a: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FD043817-1579-EE49-97DD-9D4F7823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32" y="5429883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What is the median engine size?</a:t>
            </a:r>
          </a:p>
        </p:txBody>
      </p:sp>
    </p:spTree>
    <p:extLst>
      <p:ext uri="{BB962C8B-B14F-4D97-AF65-F5344CB8AC3E}">
        <p14:creationId xmlns:p14="http://schemas.microsoft.com/office/powerpoint/2010/main" val="10907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923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Back to back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9355E4-A3CE-874A-9BFE-C332E99A4994}"/>
              </a:ext>
            </a:extLst>
          </p:cNvPr>
          <p:cNvSpPr txBox="1">
            <a:spLocks noChangeArrowheads="1"/>
          </p:cNvSpPr>
          <p:nvPr/>
        </p:nvSpPr>
        <p:spPr>
          <a:xfrm>
            <a:off x="506148" y="659646"/>
            <a:ext cx="8686800" cy="10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dirty="0">
                <a:latin typeface="Trebuchet MS" panose="020B0703020202090204" pitchFamily="34" charset="0"/>
              </a:rPr>
              <a:t>When we have data we want to compare, it is useful to draw a Back-to-Back Stem and Leaf Chart.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5A2BB4B-BD94-D643-936F-CBBA228D6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8" y="1610215"/>
            <a:ext cx="8686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Example 3: Compare the growth of these plants where group A has been given feed and group B has not.  Heights are given in cm.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751043C-D499-7847-94F9-B4E4C38F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86" y="2825104"/>
            <a:ext cx="377983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 sz="200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DEDE00F-1AB5-8E48-98B5-F49448BF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096" y="3077516"/>
            <a:ext cx="3964051" cy="2519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2000">
                <a:latin typeface="Trebuchet MS" panose="020B0703020202090204" pitchFamily="34" charset="0"/>
              </a:rPr>
              <a:t>With Feed – Group A</a:t>
            </a:r>
          </a:p>
          <a:p>
            <a:endParaRPr lang="en-GB" altLang="en-US" sz="2000">
              <a:latin typeface="Trebuchet MS" panose="020B0703020202090204" pitchFamily="34" charset="0"/>
            </a:endParaRPr>
          </a:p>
          <a:p>
            <a:r>
              <a:rPr lang="en-GB" altLang="en-US" sz="2000">
                <a:latin typeface="Trebuchet MS" panose="020B0703020202090204" pitchFamily="34" charset="0"/>
              </a:rPr>
              <a:t>  9.1   14.2   10.5   13.4   12.6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10.4   11.3   10.6     9.2   11.4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13.7   12.0   12.5     9.2   13.0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11.8   14.3   11.8   12.0   12.6 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72C30AB-1CC8-A040-9209-986F42538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149" y="3077516"/>
            <a:ext cx="3964052" cy="25193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2000" dirty="0">
                <a:latin typeface="Trebuchet MS" panose="020B0703020202090204" pitchFamily="34" charset="0"/>
              </a:rPr>
              <a:t>Without Feed – Group B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9.1   10.0   12.0   11.9   13.7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14.3     9.5   11.7     9.3   10.4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12.3     9.5   11.4   12.3     9.7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13.7   13.2   10.6   10.6   11.2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2BB13E5-55E0-EF48-9D77-65CBD223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02" y="5417303"/>
            <a:ext cx="8686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Draw a back-to-back stem and leaf chart.</a:t>
            </a:r>
          </a:p>
        </p:txBody>
      </p:sp>
    </p:spTree>
    <p:extLst>
      <p:ext uri="{BB962C8B-B14F-4D97-AF65-F5344CB8AC3E}">
        <p14:creationId xmlns:p14="http://schemas.microsoft.com/office/powerpoint/2010/main" val="207987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923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Back to Back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782632" y="100712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DEDE00F-1AB5-8E48-98B5-F49448BF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347" y="909638"/>
            <a:ext cx="3964051" cy="19281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With Feed – Group A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9.1   14.2   10.5   13.4   12.6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10.4   11.3   10.6     9.2   11.4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13.7   12.0   12.5     9.2   13.0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11.8   14.3   11.8   12.0   12.6 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72C30AB-1CC8-A040-9209-986F42538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00" y="909638"/>
            <a:ext cx="3964052" cy="1928156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Without Feed – Group B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9.1   10.0   12.0   11.9   13.7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14.3     9.5   11.7     9.3   10.4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12.3     9.5   11.4   12.3     9.7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13.7   13.2   10.6   10.6   11.2</a:t>
            </a:r>
          </a:p>
        </p:txBody>
      </p:sp>
    </p:spTree>
    <p:extLst>
      <p:ext uri="{BB962C8B-B14F-4D97-AF65-F5344CB8AC3E}">
        <p14:creationId xmlns:p14="http://schemas.microsoft.com/office/powerpoint/2010/main" val="227560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522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Pie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643E-1399-FF47-994E-A96D834D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82" y="2317619"/>
            <a:ext cx="3833445" cy="30822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F36CF2-24F8-4844-8B36-7A6D15838532}"/>
              </a:ext>
            </a:extLst>
          </p:cNvPr>
          <p:cNvSpPr txBox="1"/>
          <p:nvPr/>
        </p:nvSpPr>
        <p:spPr>
          <a:xfrm>
            <a:off x="506148" y="1114426"/>
            <a:ext cx="115584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1: A Pie Chart was recorded after 240 people voted on their favourite superhero.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State how many people voted for each Superhero.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1094</Words>
  <Application>Microsoft Macintosh PowerPoint</Application>
  <PresentationFormat>Widescreen</PresentationFormat>
  <Paragraphs>220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19</cp:revision>
  <dcterms:created xsi:type="dcterms:W3CDTF">2020-03-20T14:30:04Z</dcterms:created>
  <dcterms:modified xsi:type="dcterms:W3CDTF">2020-04-29T10:45:15Z</dcterms:modified>
</cp:coreProperties>
</file>