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5" r:id="rId4"/>
    <p:sldId id="266" r:id="rId5"/>
    <p:sldId id="264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7" r:id="rId15"/>
    <p:sldId id="275" r:id="rId16"/>
    <p:sldId id="276" r:id="rId17"/>
    <p:sldId id="27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298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858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846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074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511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78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9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01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88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18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69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86402-E90F-44B9-91D8-8EB4912486B5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27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19190" y="616449"/>
            <a:ext cx="3501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National 5 Applications of Maths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9190" y="1212351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Fractions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190" y="1746072"/>
            <a:ext cx="57622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</a:rPr>
              <a:t>Converting between Top Heavy and Mixed Numbers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</a:rPr>
              <a:t>Adding and Subtracting Fractions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</a:rPr>
              <a:t>Multiplying and Dividing Fractions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</a:rPr>
              <a:t>Exam Style Questions</a:t>
            </a:r>
          </a:p>
        </p:txBody>
      </p:sp>
    </p:spTree>
    <p:extLst>
      <p:ext uri="{BB962C8B-B14F-4D97-AF65-F5344CB8AC3E}">
        <p14:creationId xmlns:p14="http://schemas.microsoft.com/office/powerpoint/2010/main" val="593169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13388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Fractions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44406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Multiplying and Dividing Fractions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7B2D758-3962-0940-83B8-6F26506D55EF}"/>
                  </a:ext>
                </a:extLst>
              </p:cNvPr>
              <p:cNvSpPr txBox="1"/>
              <p:nvPr/>
            </p:nvSpPr>
            <p:spPr>
              <a:xfrm>
                <a:off x="1250628" y="2628134"/>
                <a:ext cx="1718441" cy="6938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Trebuchet MS" panose="020B070302020209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7B2D758-3962-0940-83B8-6F26506D55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0628" y="2628134"/>
                <a:ext cx="1718441" cy="693844"/>
              </a:xfrm>
              <a:prstGeom prst="rect">
                <a:avLst/>
              </a:prstGeom>
              <a:blipFill>
                <a:blip r:embed="rId2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0CE46AF7-0BBB-2547-B5DA-498B9B83ACAA}"/>
              </a:ext>
            </a:extLst>
          </p:cNvPr>
          <p:cNvSpPr txBox="1"/>
          <p:nvPr/>
        </p:nvSpPr>
        <p:spPr>
          <a:xfrm>
            <a:off x="3371088" y="1169503"/>
            <a:ext cx="385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703020202090204" pitchFamily="34" charset="0"/>
              </a:rPr>
              <a:t>Easier than adding and subtracting!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60F7F1-E936-B943-8C96-3928F3E01C79}"/>
              </a:ext>
            </a:extLst>
          </p:cNvPr>
          <p:cNvSpPr txBox="1"/>
          <p:nvPr/>
        </p:nvSpPr>
        <p:spPr>
          <a:xfrm>
            <a:off x="891755" y="1796688"/>
            <a:ext cx="10408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703020202090204" pitchFamily="34" charset="0"/>
              </a:rPr>
              <a:t>You just multiply along the top and along the bottom (like train tracks), then you need to simplify.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E9C3BF7-97BF-7A47-8106-EA244E1C1F4C}"/>
                  </a:ext>
                </a:extLst>
              </p:cNvPr>
              <p:cNvSpPr txBox="1"/>
              <p:nvPr/>
            </p:nvSpPr>
            <p:spPr>
              <a:xfrm>
                <a:off x="6096000" y="2625610"/>
                <a:ext cx="1718441" cy="7257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Trebuchet MS" panose="020B070302020209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E9C3BF7-97BF-7A47-8106-EA244E1C1F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625610"/>
                <a:ext cx="1718441" cy="725711"/>
              </a:xfrm>
              <a:prstGeom prst="rect">
                <a:avLst/>
              </a:prstGeom>
              <a:blipFill>
                <a:blip r:embed="rId3"/>
                <a:stretch>
                  <a:fillRect t="-3448"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322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13388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Fractions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44406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Multiplying and Dividing Fractions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E46AF7-0BBB-2547-B5DA-498B9B83ACAA}"/>
              </a:ext>
            </a:extLst>
          </p:cNvPr>
          <p:cNvSpPr txBox="1"/>
          <p:nvPr/>
        </p:nvSpPr>
        <p:spPr>
          <a:xfrm>
            <a:off x="3371088" y="1169503"/>
            <a:ext cx="385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703020202090204" pitchFamily="34" charset="0"/>
              </a:rPr>
              <a:t>Easier than adding and subtracting!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60F7F1-E936-B943-8C96-3928F3E01C79}"/>
              </a:ext>
            </a:extLst>
          </p:cNvPr>
          <p:cNvSpPr txBox="1"/>
          <p:nvPr/>
        </p:nvSpPr>
        <p:spPr>
          <a:xfrm>
            <a:off x="891755" y="1796688"/>
            <a:ext cx="10408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703020202090204" pitchFamily="34" charset="0"/>
              </a:rPr>
              <a:t>You just multiply along the top and along the bottom (like train tracks), then you need to simplify.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3D2855A-6BE4-4A4A-BCA7-81C46D6077FC}"/>
                  </a:ext>
                </a:extLst>
              </p:cNvPr>
              <p:cNvSpPr txBox="1"/>
              <p:nvPr/>
            </p:nvSpPr>
            <p:spPr>
              <a:xfrm>
                <a:off x="891755" y="2444275"/>
                <a:ext cx="1718441" cy="6938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Trebuchet MS" panose="020B070302020209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3D2855A-6BE4-4A4A-BCA7-81C46D6077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755" y="2444275"/>
                <a:ext cx="1718441" cy="693844"/>
              </a:xfrm>
              <a:prstGeom prst="rect">
                <a:avLst/>
              </a:prstGeom>
              <a:blipFill>
                <a:blip r:embed="rId2"/>
                <a:stretch>
                  <a:fillRect b="-1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2E759E2-898F-A64E-B0F5-B471465DDAAC}"/>
                  </a:ext>
                </a:extLst>
              </p:cNvPr>
              <p:cNvSpPr txBox="1"/>
              <p:nvPr/>
            </p:nvSpPr>
            <p:spPr>
              <a:xfrm>
                <a:off x="5810699" y="2443018"/>
                <a:ext cx="1718441" cy="7257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48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50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Trebuchet MS" panose="020B070302020209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2E759E2-898F-A64E-B0F5-B471465DDA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699" y="2443018"/>
                <a:ext cx="1718441" cy="725711"/>
              </a:xfrm>
              <a:prstGeom prst="rect">
                <a:avLst/>
              </a:prstGeom>
              <a:blipFill>
                <a:blip r:embed="rId3"/>
                <a:stretch>
                  <a:fillRect t="-3448" r="-2206" b="-86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777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13388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Fractions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44406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Multiplying and Dividing Fractions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90ECEF3-6AEE-614F-9896-A93B8F70E7AD}"/>
                  </a:ext>
                </a:extLst>
              </p:cNvPr>
              <p:cNvSpPr txBox="1"/>
              <p:nvPr/>
            </p:nvSpPr>
            <p:spPr>
              <a:xfrm>
                <a:off x="1126629" y="1114426"/>
                <a:ext cx="1718441" cy="6938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×2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90ECEF3-6AEE-614F-9896-A93B8F70E7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6629" y="1114426"/>
                <a:ext cx="1718441" cy="693844"/>
              </a:xfrm>
              <a:prstGeom prst="rect">
                <a:avLst/>
              </a:prstGeom>
              <a:blipFill>
                <a:blip r:embed="rId2"/>
                <a:stretch>
                  <a:fillRect r="-2206" b="-1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C51E965-3398-0546-8BDE-C718517E7B05}"/>
                  </a:ext>
                </a:extLst>
              </p:cNvPr>
              <p:cNvSpPr txBox="1"/>
              <p:nvPr/>
            </p:nvSpPr>
            <p:spPr>
              <a:xfrm>
                <a:off x="6672302" y="1098492"/>
                <a:ext cx="1718441" cy="7257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×2= 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C51E965-3398-0546-8BDE-C718517E7B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2302" y="1098492"/>
                <a:ext cx="1718441" cy="725711"/>
              </a:xfrm>
              <a:prstGeom prst="rect">
                <a:avLst/>
              </a:prstGeom>
              <a:blipFill>
                <a:blip r:embed="rId3"/>
                <a:stretch>
                  <a:fillRect t="-1695" b="-67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3837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13388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Fractions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B6A9626-3880-0D46-8361-8AC587B135D6}"/>
                  </a:ext>
                </a:extLst>
              </p:cNvPr>
              <p:cNvSpPr txBox="1"/>
              <p:nvPr/>
            </p:nvSpPr>
            <p:spPr>
              <a:xfrm>
                <a:off x="628741" y="341123"/>
                <a:ext cx="1774653" cy="57477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/>
                  <a:t>Multiplication</a:t>
                </a:r>
              </a:p>
              <a:p>
                <a:r>
                  <a:rPr lang="en-US" sz="2200" dirty="0"/>
                  <a:t>1.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200" dirty="0"/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200" dirty="0"/>
                  <a:t> 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200" dirty="0"/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200" dirty="0"/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200" dirty="0"/>
                  <a:t> 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200" dirty="0"/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200" dirty="0"/>
                  <a:t>c)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200" dirty="0"/>
                  <a:t> 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200" dirty="0"/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200" dirty="0"/>
                  <a:t>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200" dirty="0"/>
                  <a:t> 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US" sz="2200" dirty="0"/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200" dirty="0"/>
                  <a:t>e)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200" dirty="0"/>
                  <a:t> 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200" dirty="0"/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200" dirty="0"/>
                  <a:t>f)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2200" dirty="0"/>
                  <a:t> 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en-US" sz="2200" dirty="0"/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200" dirty="0"/>
                  <a:t>g)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US" sz="22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sz="2200" dirty="0"/>
                  <a:t> 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B6A9626-3880-0D46-8361-8AC587B135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741" y="341123"/>
                <a:ext cx="1774653" cy="5747727"/>
              </a:xfrm>
              <a:prstGeom prst="rect">
                <a:avLst/>
              </a:prstGeom>
              <a:blipFill>
                <a:blip r:embed="rId2"/>
                <a:stretch>
                  <a:fillRect l="-4286" t="-662" r="-2857" b="-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0759C15-E9FC-134D-8B44-BC4DB1098D21}"/>
                  </a:ext>
                </a:extLst>
              </p:cNvPr>
              <p:cNvSpPr/>
              <p:nvPr/>
            </p:nvSpPr>
            <p:spPr>
              <a:xfrm>
                <a:off x="4988957" y="535083"/>
                <a:ext cx="6096000" cy="556921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200" dirty="0">
                    <a:latin typeface="Trebuchet MS" panose="020B0703020202090204" pitchFamily="34" charset="0"/>
                  </a:rPr>
                  <a:t>2.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latin typeface="Trebuchet MS" panose="020B070302020209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2200" b="0" i="0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200" dirty="0">
                    <a:latin typeface="Trebuchet MS" panose="020B0703020202090204" pitchFamily="34" charset="0"/>
                  </a:rPr>
                  <a:t> x </a:t>
                </a:r>
                <a14:m>
                  <m:oMath xmlns:m="http://schemas.openxmlformats.org/officeDocument/2006/math">
                    <m:r>
                      <a:rPr lang="en-GB" sz="2200" b="0" i="0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200" dirty="0">
                    <a:latin typeface="Trebuchet MS" panose="020B070302020209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latin typeface="Trebuchet MS" panose="020B0703020202090204" pitchFamily="34" charset="0"/>
                  </a:rPr>
                  <a:t>b)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200" dirty="0">
                    <a:latin typeface="Trebuchet MS" panose="020B0703020202090204" pitchFamily="34" charset="0"/>
                  </a:rPr>
                  <a:t> x </a:t>
                </a:r>
                <a14:m>
                  <m:oMath xmlns:m="http://schemas.openxmlformats.org/officeDocument/2006/math">
                    <m:r>
                      <a:rPr lang="en-GB" sz="2200" b="0" i="0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200" dirty="0">
                    <a:latin typeface="Trebuchet MS" panose="020B070302020209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latin typeface="Trebuchet MS" panose="020B070302020209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2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200" dirty="0">
                    <a:latin typeface="Trebuchet MS" panose="020B0703020202090204" pitchFamily="34" charset="0"/>
                  </a:rPr>
                  <a:t> x </a:t>
                </a:r>
                <a14:m>
                  <m:oMath xmlns:m="http://schemas.openxmlformats.org/officeDocument/2006/math">
                    <m:r>
                      <a:rPr lang="en-GB" sz="220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US" sz="2200" dirty="0">
                    <a:latin typeface="Trebuchet MS" panose="020B070302020209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latin typeface="Trebuchet MS" panose="020B0703020202090204" pitchFamily="34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GB" sz="2200" b="0" i="0" smtClean="0">
                        <a:latin typeface="Cambria Math" panose="02040503050406030204" pitchFamily="18" charset="0"/>
                      </a:rPr>
                      <m:t>7</m:t>
                    </m:r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200" dirty="0">
                    <a:latin typeface="Trebuchet MS" panose="020B0703020202090204" pitchFamily="34" charset="0"/>
                  </a:rPr>
                  <a:t> x </a:t>
                </a:r>
                <a14:m>
                  <m:oMath xmlns:m="http://schemas.openxmlformats.org/officeDocument/2006/math">
                    <m:r>
                      <a:rPr lang="en-GB" sz="2200" b="0" i="0" smtClean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200" dirty="0">
                    <a:latin typeface="Trebuchet MS" panose="020B070302020209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latin typeface="Trebuchet MS" panose="020B0703020202090204" pitchFamily="34" charset="0"/>
                  </a:rPr>
                  <a:t>e) </a:t>
                </a:r>
                <a14:m>
                  <m:oMath xmlns:m="http://schemas.openxmlformats.org/officeDocument/2006/math">
                    <m:r>
                      <a:rPr lang="en-GB" sz="2200" b="0" i="0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sz="2200" dirty="0">
                    <a:latin typeface="Trebuchet MS" panose="020B0703020202090204" pitchFamily="34" charset="0"/>
                  </a:rPr>
                  <a:t> x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200" dirty="0">
                  <a:latin typeface="Trebuchet MS" panose="020B070302020209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latin typeface="Trebuchet MS" panose="020B0703020202090204" pitchFamily="34" charset="0"/>
                  </a:rPr>
                  <a:t>f) </a:t>
                </a:r>
                <a14:m>
                  <m:oMath xmlns:m="http://schemas.openxmlformats.org/officeDocument/2006/math">
                    <m:r>
                      <a:rPr lang="en-GB" sz="2200" dirty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200" dirty="0">
                    <a:latin typeface="Trebuchet MS" panose="020B0703020202090204" pitchFamily="34" charset="0"/>
                  </a:rPr>
                  <a:t> x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200" dirty="0">
                  <a:latin typeface="Trebuchet MS" panose="020B070302020209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latin typeface="Trebuchet MS" panose="020B0703020202090204" pitchFamily="34" charset="0"/>
                  </a:rPr>
                  <a:t>g) </a:t>
                </a:r>
                <a14:m>
                  <m:oMath xmlns:m="http://schemas.openxmlformats.org/officeDocument/2006/math">
                    <m:r>
                      <a:rPr lang="en-GB" sz="2200" dirty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200" dirty="0">
                    <a:latin typeface="Trebuchet MS" panose="020B0703020202090204" pitchFamily="34" charset="0"/>
                  </a:rPr>
                  <a:t> x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US" sz="2200" dirty="0">
                  <a:latin typeface="Trebuchet MS" panose="020B0703020202090204" pitchFamily="34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0759C15-E9FC-134D-8B44-BC4DB1098D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8957" y="535083"/>
                <a:ext cx="6096000" cy="5569217"/>
              </a:xfrm>
              <a:prstGeom prst="rect">
                <a:avLst/>
              </a:prstGeom>
              <a:blipFill>
                <a:blip r:embed="rId3"/>
                <a:stretch>
                  <a:fillRect l="-12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4518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13388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Fractions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B6A9626-3880-0D46-8361-8AC587B135D6}"/>
                  </a:ext>
                </a:extLst>
              </p:cNvPr>
              <p:cNvSpPr txBox="1"/>
              <p:nvPr/>
            </p:nvSpPr>
            <p:spPr>
              <a:xfrm>
                <a:off x="628741" y="341123"/>
                <a:ext cx="1774653" cy="57477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/>
                  <a:t>Multiplication</a:t>
                </a:r>
              </a:p>
              <a:p>
                <a:r>
                  <a:rPr lang="en-US" sz="2200" dirty="0"/>
                  <a:t>1.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200" dirty="0"/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200" dirty="0"/>
                  <a:t> 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200" dirty="0"/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200" dirty="0"/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200" dirty="0"/>
                  <a:t> 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200" dirty="0"/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200" dirty="0"/>
                  <a:t>c)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200" dirty="0"/>
                  <a:t> 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200" dirty="0"/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200" dirty="0"/>
                  <a:t>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200" dirty="0"/>
                  <a:t> 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US" sz="2200" dirty="0"/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200" dirty="0"/>
                  <a:t>e)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200" dirty="0"/>
                  <a:t> 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200" dirty="0"/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200" dirty="0"/>
                  <a:t>f)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2200" dirty="0"/>
                  <a:t> 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en-US" sz="2200" dirty="0"/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200" dirty="0"/>
                  <a:t>g)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US" sz="22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sz="2200" dirty="0"/>
                  <a:t> 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B6A9626-3880-0D46-8361-8AC587B135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741" y="341123"/>
                <a:ext cx="1774653" cy="5747727"/>
              </a:xfrm>
              <a:prstGeom prst="rect">
                <a:avLst/>
              </a:prstGeom>
              <a:blipFill>
                <a:blip r:embed="rId2"/>
                <a:stretch>
                  <a:fillRect l="-4286" t="-662" r="-2857" b="-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0759C15-E9FC-134D-8B44-BC4DB1098D21}"/>
                  </a:ext>
                </a:extLst>
              </p:cNvPr>
              <p:cNvSpPr/>
              <p:nvPr/>
            </p:nvSpPr>
            <p:spPr>
              <a:xfrm>
                <a:off x="4988957" y="535083"/>
                <a:ext cx="6096000" cy="556921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200" dirty="0">
                    <a:latin typeface="Trebuchet MS" panose="020B0703020202090204" pitchFamily="34" charset="0"/>
                  </a:rPr>
                  <a:t>2.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latin typeface="Trebuchet MS" panose="020B070302020209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2200" b="0" i="0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200" dirty="0">
                    <a:latin typeface="Trebuchet MS" panose="020B0703020202090204" pitchFamily="34" charset="0"/>
                  </a:rPr>
                  <a:t> x </a:t>
                </a:r>
                <a14:m>
                  <m:oMath xmlns:m="http://schemas.openxmlformats.org/officeDocument/2006/math">
                    <m:r>
                      <a:rPr lang="en-GB" sz="2200" b="0" i="0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200" dirty="0">
                    <a:latin typeface="Trebuchet MS" panose="020B070302020209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latin typeface="Trebuchet MS" panose="020B0703020202090204" pitchFamily="34" charset="0"/>
                  </a:rPr>
                  <a:t>b)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200" dirty="0">
                    <a:latin typeface="Trebuchet MS" panose="020B0703020202090204" pitchFamily="34" charset="0"/>
                  </a:rPr>
                  <a:t> x </a:t>
                </a:r>
                <a14:m>
                  <m:oMath xmlns:m="http://schemas.openxmlformats.org/officeDocument/2006/math">
                    <m:r>
                      <a:rPr lang="en-GB" sz="2200" b="0" i="0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200" dirty="0">
                    <a:latin typeface="Trebuchet MS" panose="020B070302020209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latin typeface="Trebuchet MS" panose="020B070302020209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2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200" dirty="0">
                    <a:latin typeface="Trebuchet MS" panose="020B0703020202090204" pitchFamily="34" charset="0"/>
                  </a:rPr>
                  <a:t> x </a:t>
                </a:r>
                <a14:m>
                  <m:oMath xmlns:m="http://schemas.openxmlformats.org/officeDocument/2006/math">
                    <m:r>
                      <a:rPr lang="en-GB" sz="220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US" sz="2200" dirty="0">
                    <a:latin typeface="Trebuchet MS" panose="020B070302020209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latin typeface="Trebuchet MS" panose="020B0703020202090204" pitchFamily="34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GB" sz="2200" b="0" i="0" smtClean="0">
                        <a:latin typeface="Cambria Math" panose="02040503050406030204" pitchFamily="18" charset="0"/>
                      </a:rPr>
                      <m:t>7</m:t>
                    </m:r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200" dirty="0">
                    <a:latin typeface="Trebuchet MS" panose="020B0703020202090204" pitchFamily="34" charset="0"/>
                  </a:rPr>
                  <a:t> x </a:t>
                </a:r>
                <a14:m>
                  <m:oMath xmlns:m="http://schemas.openxmlformats.org/officeDocument/2006/math">
                    <m:r>
                      <a:rPr lang="en-GB" sz="2200" b="0" i="0" smtClean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200" dirty="0">
                    <a:latin typeface="Trebuchet MS" panose="020B070302020209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latin typeface="Trebuchet MS" panose="020B0703020202090204" pitchFamily="34" charset="0"/>
                  </a:rPr>
                  <a:t>e) </a:t>
                </a:r>
                <a14:m>
                  <m:oMath xmlns:m="http://schemas.openxmlformats.org/officeDocument/2006/math">
                    <m:r>
                      <a:rPr lang="en-GB" sz="2200" b="0" i="0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sz="2200" dirty="0">
                    <a:latin typeface="Trebuchet MS" panose="020B0703020202090204" pitchFamily="34" charset="0"/>
                  </a:rPr>
                  <a:t> x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200" dirty="0">
                  <a:latin typeface="Trebuchet MS" panose="020B070302020209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latin typeface="Trebuchet MS" panose="020B0703020202090204" pitchFamily="34" charset="0"/>
                  </a:rPr>
                  <a:t>f) </a:t>
                </a:r>
                <a14:m>
                  <m:oMath xmlns:m="http://schemas.openxmlformats.org/officeDocument/2006/math">
                    <m:r>
                      <a:rPr lang="en-GB" sz="2200" dirty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200" dirty="0">
                    <a:latin typeface="Trebuchet MS" panose="020B0703020202090204" pitchFamily="34" charset="0"/>
                  </a:rPr>
                  <a:t> x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200" dirty="0">
                  <a:latin typeface="Trebuchet MS" panose="020B070302020209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latin typeface="Trebuchet MS" panose="020B0703020202090204" pitchFamily="34" charset="0"/>
                  </a:rPr>
                  <a:t>g) </a:t>
                </a:r>
                <a14:m>
                  <m:oMath xmlns:m="http://schemas.openxmlformats.org/officeDocument/2006/math">
                    <m:r>
                      <a:rPr lang="en-GB" sz="2200" dirty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200" dirty="0">
                    <a:latin typeface="Trebuchet MS" panose="020B0703020202090204" pitchFamily="34" charset="0"/>
                  </a:rPr>
                  <a:t> x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US" sz="2200" dirty="0">
                  <a:latin typeface="Trebuchet MS" panose="020B0703020202090204" pitchFamily="34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0759C15-E9FC-134D-8B44-BC4DB1098D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8957" y="535083"/>
                <a:ext cx="6096000" cy="5569217"/>
              </a:xfrm>
              <a:prstGeom prst="rect">
                <a:avLst/>
              </a:prstGeom>
              <a:blipFill>
                <a:blip r:embed="rId3"/>
                <a:stretch>
                  <a:fillRect l="-12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EA92BC8B-03F2-D24A-8D6C-03740C7AD6A8}"/>
              </a:ext>
            </a:extLst>
          </p:cNvPr>
          <p:cNvSpPr txBox="1"/>
          <p:nvPr/>
        </p:nvSpPr>
        <p:spPr>
          <a:xfrm>
            <a:off x="2834698" y="947854"/>
            <a:ext cx="97257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Answers</a:t>
            </a:r>
          </a:p>
          <a:p>
            <a:pPr marL="342900" indent="-342900"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4/15</a:t>
            </a:r>
          </a:p>
          <a:p>
            <a:pPr marL="342900" indent="-342900"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3/35</a:t>
            </a:r>
          </a:p>
          <a:p>
            <a:pPr marL="342900" indent="-342900"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1/24</a:t>
            </a:r>
          </a:p>
          <a:p>
            <a:pPr marL="342900" indent="-342900"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1/20</a:t>
            </a:r>
          </a:p>
          <a:p>
            <a:pPr marL="342900" indent="-342900"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3/8</a:t>
            </a:r>
          </a:p>
          <a:p>
            <a:pPr marL="342900" indent="-342900"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4/39</a:t>
            </a:r>
          </a:p>
          <a:p>
            <a:pPr marL="342900" indent="-342900"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3/40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CB79D0-EAD3-FD47-900D-314ECA9D2B14}"/>
              </a:ext>
            </a:extLst>
          </p:cNvPr>
          <p:cNvSpPr txBox="1"/>
          <p:nvPr/>
        </p:nvSpPr>
        <p:spPr>
          <a:xfrm>
            <a:off x="8172415" y="1011367"/>
            <a:ext cx="120577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Answers</a:t>
            </a:r>
          </a:p>
          <a:p>
            <a:pPr marL="342900" indent="-342900"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15/8</a:t>
            </a:r>
          </a:p>
          <a:p>
            <a:pPr marL="342900" indent="-342900"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13/3</a:t>
            </a:r>
          </a:p>
          <a:p>
            <a:pPr marL="342900" indent="-342900"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25/2</a:t>
            </a:r>
          </a:p>
          <a:p>
            <a:pPr marL="342900" indent="-342900"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20</a:t>
            </a:r>
          </a:p>
          <a:p>
            <a:pPr marL="342900" indent="-342900"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16/9</a:t>
            </a:r>
          </a:p>
          <a:p>
            <a:pPr marL="342900" indent="-342900"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225/28</a:t>
            </a:r>
          </a:p>
          <a:p>
            <a:pPr marL="342900" indent="-342900"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69/8</a:t>
            </a:r>
          </a:p>
        </p:txBody>
      </p:sp>
    </p:spTree>
    <p:extLst>
      <p:ext uri="{BB962C8B-B14F-4D97-AF65-F5344CB8AC3E}">
        <p14:creationId xmlns:p14="http://schemas.microsoft.com/office/powerpoint/2010/main" val="31401537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13388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Fractions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4272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Dividing Fractions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F47F0C9-98F3-8941-BD3C-C459CB72062B}"/>
                  </a:ext>
                </a:extLst>
              </p:cNvPr>
              <p:cNvSpPr txBox="1"/>
              <p:nvPr/>
            </p:nvSpPr>
            <p:spPr>
              <a:xfrm>
                <a:off x="506148" y="1145011"/>
                <a:ext cx="1718441" cy="6938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F47F0C9-98F3-8941-BD3C-C459CB7206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148" y="1145011"/>
                <a:ext cx="1718441" cy="693844"/>
              </a:xfrm>
              <a:prstGeom prst="rect">
                <a:avLst/>
              </a:prstGeom>
              <a:blipFill>
                <a:blip r:embed="rId2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54DB730-81FA-8D49-BC94-32C5B9E7A5C6}"/>
                  </a:ext>
                </a:extLst>
              </p:cNvPr>
              <p:cNvSpPr txBox="1"/>
              <p:nvPr/>
            </p:nvSpPr>
            <p:spPr>
              <a:xfrm>
                <a:off x="5784535" y="1129718"/>
                <a:ext cx="1718441" cy="72442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54DB730-81FA-8D49-BC94-32C5B9E7A5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4535" y="1129718"/>
                <a:ext cx="1718441" cy="724429"/>
              </a:xfrm>
              <a:prstGeom prst="rect">
                <a:avLst/>
              </a:prstGeom>
              <a:blipFill>
                <a:blip r:embed="rId3"/>
                <a:stretch>
                  <a:fillRect t="-1724" b="-86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9854988-D313-F64E-8781-1D1B9C870003}"/>
                  </a:ext>
                </a:extLst>
              </p:cNvPr>
              <p:cNvSpPr txBox="1"/>
              <p:nvPr/>
            </p:nvSpPr>
            <p:spPr>
              <a:xfrm>
                <a:off x="638739" y="3596576"/>
                <a:ext cx="1718441" cy="61157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2800" dirty="0">
                    <a:solidFill>
                      <a:schemeClr val="tx1"/>
                    </a:solidFill>
                  </a:rPr>
                  <a:t>4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</m:oMath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9854988-D313-F64E-8781-1D1B9C870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739" y="3596576"/>
                <a:ext cx="1718441" cy="611578"/>
              </a:xfrm>
              <a:prstGeom prst="rect">
                <a:avLst/>
              </a:prstGeom>
              <a:blipFill>
                <a:blip r:embed="rId4"/>
                <a:stretch>
                  <a:fillRect l="-11679" t="-2041" b="-183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B31FC77F-46F9-924E-80EC-CC6BBCAFE961}"/>
              </a:ext>
            </a:extLst>
          </p:cNvPr>
          <p:cNvSpPr txBox="1"/>
          <p:nvPr/>
        </p:nvSpPr>
        <p:spPr>
          <a:xfrm>
            <a:off x="6643755" y="5728282"/>
            <a:ext cx="47829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N5 Apps Fractions Worksheets Section 2</a:t>
            </a:r>
          </a:p>
        </p:txBody>
      </p:sp>
    </p:spTree>
    <p:extLst>
      <p:ext uri="{BB962C8B-B14F-4D97-AF65-F5344CB8AC3E}">
        <p14:creationId xmlns:p14="http://schemas.microsoft.com/office/powerpoint/2010/main" val="3223393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13388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Fractions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1659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Exam Questions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80CC919-3D18-3846-A07D-B8A8B13BFD93}"/>
                  </a:ext>
                </a:extLst>
              </p:cNvPr>
              <p:cNvSpPr txBox="1"/>
              <p:nvPr/>
            </p:nvSpPr>
            <p:spPr>
              <a:xfrm>
                <a:off x="661182" y="1041009"/>
                <a:ext cx="6455613" cy="2068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 indent="-457200">
                  <a:buAutoNum type="arabicPeriod"/>
                </a:pPr>
                <a:r>
                  <a:rPr lang="en-US" sz="2200" dirty="0">
                    <a:latin typeface="Trebuchet MS" panose="020B0703020202090204" pitchFamily="34" charset="0"/>
                  </a:rPr>
                  <a:t>At a wedding there is three choices of desert.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200" dirty="0">
                    <a:latin typeface="Trebuchet MS" panose="020B0703020202090204" pitchFamily="34" charset="0"/>
                  </a:rPr>
                  <a:t> of the guests chose fudge cake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200" dirty="0">
                    <a:latin typeface="Trebuchet MS" panose="020B0703020202090204" pitchFamily="34" charset="0"/>
                  </a:rPr>
                  <a:t> of the guests chose cheesecake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rebuchet MS" panose="020B0703020202090204" pitchFamily="34" charset="0"/>
                  </a:rPr>
                  <a:t>The rest chose apple crumble</a:t>
                </a:r>
              </a:p>
              <a:p>
                <a:r>
                  <a:rPr lang="en-US" sz="2200" dirty="0">
                    <a:latin typeface="Trebuchet MS" panose="020B0703020202090204" pitchFamily="34" charset="0"/>
                  </a:rPr>
                  <a:t>What fraction of guests chose apple crumble? 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80CC919-3D18-3846-A07D-B8A8B13BFD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182" y="1041009"/>
                <a:ext cx="6455613" cy="2068900"/>
              </a:xfrm>
              <a:prstGeom prst="rect">
                <a:avLst/>
              </a:prstGeom>
              <a:blipFill>
                <a:blip r:embed="rId2"/>
                <a:stretch>
                  <a:fillRect l="-982" t="-1829" r="-196" b="-4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6392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13388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Fractions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1659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Exam Questions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80CC919-3D18-3846-A07D-B8A8B13BFD93}"/>
                  </a:ext>
                </a:extLst>
              </p:cNvPr>
              <p:cNvSpPr txBox="1"/>
              <p:nvPr/>
            </p:nvSpPr>
            <p:spPr>
              <a:xfrm>
                <a:off x="661182" y="1041009"/>
                <a:ext cx="10434281" cy="24034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>
                    <a:latin typeface="Trebuchet MS" panose="020B0703020202090204" pitchFamily="34" charset="0"/>
                  </a:rPr>
                  <a:t>2. At a paper company there are different departments including sales, accounting and HR.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US" sz="2200" dirty="0">
                    <a:latin typeface="Trebuchet MS" panose="020B0703020202090204" pitchFamily="34" charset="0"/>
                  </a:rPr>
                  <a:t> of the employees work in HR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rebuchet MS" panose="020B0703020202090204" pitchFamily="34" charset="0"/>
                  </a:rPr>
                  <a:t>Half the number of people in HR work in accounting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rebuchet MS" panose="020B0703020202090204" pitchFamily="34" charset="0"/>
                  </a:rPr>
                  <a:t>2</a:t>
                </a:r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200" dirty="0">
                    <a:latin typeface="Trebuchet MS" panose="020B0703020202090204" pitchFamily="34" charset="0"/>
                  </a:rPr>
                  <a:t> times the number of people in accounting work in sales.</a:t>
                </a:r>
              </a:p>
              <a:p>
                <a:r>
                  <a:rPr lang="en-US" sz="2200" dirty="0">
                    <a:latin typeface="Trebuchet MS" panose="020B0703020202090204" pitchFamily="34" charset="0"/>
                  </a:rPr>
                  <a:t>What fraction of the company work in sales?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80CC919-3D18-3846-A07D-B8A8B13BFD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182" y="1041009"/>
                <a:ext cx="10434281" cy="2403415"/>
              </a:xfrm>
              <a:prstGeom prst="rect">
                <a:avLst/>
              </a:prstGeom>
              <a:blipFill>
                <a:blip r:embed="rId2"/>
                <a:stretch>
                  <a:fillRect l="-608" t="-1579" b="-3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8618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13388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Fractions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66366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Converting between Top Heavy and Mixed Numbers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10544" y="1114426"/>
            <a:ext cx="107045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Mixed Numbers to Top Heavy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1B053B2-947C-3349-A551-09E407AF37DA}"/>
                  </a:ext>
                </a:extLst>
              </p:cNvPr>
              <p:cNvSpPr txBox="1"/>
              <p:nvPr/>
            </p:nvSpPr>
            <p:spPr>
              <a:xfrm>
                <a:off x="710543" y="1678731"/>
                <a:ext cx="10704545" cy="356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>
                    <a:latin typeface="Trebuchet MS" panose="020B0703020202090204" pitchFamily="34" charset="0"/>
                  </a:rPr>
                  <a:t>Ex 1. </a:t>
                </a:r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5</m:t>
                    </m:r>
                    <m:f>
                      <m:fPr>
                        <m:ctrlPr>
                          <a:rPr lang="en-GB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200" dirty="0">
                  <a:latin typeface="Trebuchet MS" panose="020B0703020202090204" pitchFamily="34" charset="0"/>
                </a:endParaRPr>
              </a:p>
              <a:p>
                <a:endParaRPr lang="en-US" sz="2200" dirty="0">
                  <a:latin typeface="Trebuchet MS" panose="020B0703020202090204" pitchFamily="34" charset="0"/>
                </a:endParaRPr>
              </a:p>
              <a:p>
                <a:endParaRPr lang="en-US" sz="2200" dirty="0">
                  <a:latin typeface="Trebuchet MS" panose="020B0703020202090204" pitchFamily="34" charset="0"/>
                </a:endParaRPr>
              </a:p>
              <a:p>
                <a:endParaRPr lang="en-US" sz="2200" dirty="0">
                  <a:latin typeface="Trebuchet MS" panose="020B0703020202090204" pitchFamily="34" charset="0"/>
                </a:endParaRPr>
              </a:p>
              <a:p>
                <a:r>
                  <a:rPr lang="en-US" sz="2200" dirty="0">
                    <a:latin typeface="Trebuchet MS" panose="020B0703020202090204" pitchFamily="34" charset="0"/>
                  </a:rPr>
                  <a:t>Ex 2.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US" sz="2200" dirty="0">
                  <a:latin typeface="Trebuchet MS" panose="020B0703020202090204" pitchFamily="34" charset="0"/>
                </a:endParaRPr>
              </a:p>
              <a:p>
                <a:endParaRPr lang="en-US" sz="2200" dirty="0">
                  <a:latin typeface="Trebuchet MS" panose="020B0703020202090204" pitchFamily="34" charset="0"/>
                </a:endParaRPr>
              </a:p>
              <a:p>
                <a:endParaRPr lang="en-US" sz="2200" dirty="0">
                  <a:latin typeface="Trebuchet MS" panose="020B0703020202090204" pitchFamily="34" charset="0"/>
                </a:endParaRPr>
              </a:p>
              <a:p>
                <a:endParaRPr lang="en-US" sz="2200" dirty="0">
                  <a:latin typeface="Trebuchet MS" panose="020B0703020202090204" pitchFamily="34" charset="0"/>
                </a:endParaRPr>
              </a:p>
              <a:p>
                <a:r>
                  <a:rPr lang="en-US" sz="2200" dirty="0">
                    <a:latin typeface="Trebuchet MS" panose="020B0703020202090204" pitchFamily="34" charset="0"/>
                  </a:rPr>
                  <a:t>Ex 3.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200" b="0" i="1" dirty="0" smtClean="0">
                        <a:latin typeface="Cambria Math" panose="02040503050406030204" pitchFamily="18" charset="0"/>
                      </a:rPr>
                      <m:t>0</m:t>
                    </m:r>
                    <m:f>
                      <m:f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en-US" sz="2200" dirty="0">
                    <a:latin typeface="Trebuchet MS" panose="020B070302020209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1B053B2-947C-3349-A551-09E407AF37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543" y="1678731"/>
                <a:ext cx="10704545" cy="3561168"/>
              </a:xfrm>
              <a:prstGeom prst="rect">
                <a:avLst/>
              </a:prstGeom>
              <a:blipFill>
                <a:blip r:embed="rId2"/>
                <a:stretch>
                  <a:fillRect l="-7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1982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13388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Fractions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66366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Converting between Top Heavy and Mixed Numbers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1B053B2-947C-3349-A551-09E407AF37DA}"/>
                  </a:ext>
                </a:extLst>
              </p:cNvPr>
              <p:cNvSpPr txBox="1"/>
              <p:nvPr/>
            </p:nvSpPr>
            <p:spPr>
              <a:xfrm>
                <a:off x="981307" y="943218"/>
                <a:ext cx="1784195" cy="50660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200" dirty="0">
                    <a:latin typeface="Trebuchet MS" panose="020B0703020202090204" pitchFamily="34" charset="0"/>
                  </a:rPr>
                  <a:t>1.</a:t>
                </a:r>
                <a:r>
                  <a:rPr lang="en-GB" sz="2200" dirty="0"/>
                  <a:t>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 panose="02040503050406030204" pitchFamily="18" charset="0"/>
                      </a:rPr>
                      <m:t>4</m:t>
                    </m:r>
                    <m:f>
                      <m:f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200" dirty="0">
                  <a:latin typeface="Trebuchet MS" panose="020B070302020209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latin typeface="Trebuchet MS" panose="020B0703020202090204" pitchFamily="34" charset="0"/>
                  </a:rPr>
                  <a:t>2.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US" sz="2200" dirty="0">
                  <a:latin typeface="Trebuchet MS" panose="020B070302020209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latin typeface="Trebuchet MS" panose="020B0703020202090204" pitchFamily="34" charset="0"/>
                  </a:rPr>
                  <a:t>3.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 panose="02040503050406030204" pitchFamily="18" charset="0"/>
                      </a:rPr>
                      <m:t>6</m:t>
                    </m:r>
                    <m:f>
                      <m:f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200" dirty="0">
                  <a:latin typeface="Trebuchet MS" panose="020B070302020209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latin typeface="Trebuchet MS" panose="020B0703020202090204" pitchFamily="34" charset="0"/>
                  </a:rPr>
                  <a:t>4.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 panose="02040503050406030204" pitchFamily="18" charset="0"/>
                      </a:rPr>
                      <m:t>8</m:t>
                    </m:r>
                    <m:f>
                      <m:f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2200" dirty="0">
                  <a:latin typeface="Trebuchet MS" panose="020B070302020209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latin typeface="Trebuchet MS" panose="020B0703020202090204" pitchFamily="34" charset="0"/>
                  </a:rPr>
                  <a:t>5.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2200" dirty="0">
                  <a:latin typeface="Trebuchet MS" panose="020B070302020209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latin typeface="Trebuchet MS" panose="020B0703020202090204" pitchFamily="34" charset="0"/>
                  </a:rPr>
                  <a:t>6.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 panose="02040503050406030204" pitchFamily="18" charset="0"/>
                      </a:rPr>
                      <m:t>9</m:t>
                    </m:r>
                    <m:f>
                      <m:f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GB" sz="2200" dirty="0">
                  <a:latin typeface="Trebuchet MS" panose="020B070302020209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latin typeface="Trebuchet MS" panose="020B0703020202090204" pitchFamily="34" charset="0"/>
                  </a:rPr>
                  <a:t>7.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 panose="02040503050406030204" pitchFamily="18" charset="0"/>
                      </a:rPr>
                      <m:t>8</m:t>
                    </m:r>
                    <m:f>
                      <m:f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endParaRPr lang="en-US" sz="2200" dirty="0">
                  <a:latin typeface="Trebuchet MS" panose="020B070302020209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1B053B2-947C-3349-A551-09E407AF37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307" y="943218"/>
                <a:ext cx="1784195" cy="5066002"/>
              </a:xfrm>
              <a:prstGeom prst="rect">
                <a:avLst/>
              </a:prstGeom>
              <a:blipFill>
                <a:blip r:embed="rId2"/>
                <a:stretch>
                  <a:fillRect l="-3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90649C6-E958-5049-B57E-2682B57C8672}"/>
                  </a:ext>
                </a:extLst>
              </p:cNvPr>
              <p:cNvSpPr/>
              <p:nvPr/>
            </p:nvSpPr>
            <p:spPr>
              <a:xfrm>
                <a:off x="3981062" y="943218"/>
                <a:ext cx="6096000" cy="223997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200" dirty="0">
                    <a:latin typeface="Trebuchet MS" panose="020B0703020202090204" pitchFamily="34" charset="0"/>
                  </a:rPr>
                  <a:t>8.</a:t>
                </a:r>
                <a:r>
                  <a:rPr lang="en-GB" sz="2200" dirty="0"/>
                  <a:t>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200" b="0" i="1" dirty="0" smtClean="0">
                        <a:latin typeface="Cambria Math" panose="02040503050406030204" pitchFamily="18" charset="0"/>
                      </a:rPr>
                      <m:t>0</m:t>
                    </m:r>
                    <m:f>
                      <m:f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endParaRPr lang="en-US" sz="2200" dirty="0">
                  <a:latin typeface="Trebuchet MS" panose="020B070302020209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latin typeface="Trebuchet MS" panose="020B0703020202090204" pitchFamily="34" charset="0"/>
                  </a:rPr>
                  <a:t>9.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200" b="0" i="1" dirty="0" smtClean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US" sz="2200" dirty="0">
                  <a:latin typeface="Trebuchet MS" panose="020B070302020209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latin typeface="Trebuchet MS" panose="020B0703020202090204" pitchFamily="34" charset="0"/>
                  </a:rPr>
                  <a:t>10.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200" b="0" i="1" dirty="0" smtClean="0">
                        <a:latin typeface="Cambria Math" panose="02040503050406030204" pitchFamily="18" charset="0"/>
                      </a:rPr>
                      <m:t>5</m:t>
                    </m:r>
                    <m:f>
                      <m:f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en-GB" sz="2200" dirty="0">
                  <a:latin typeface="Trebuchet MS" panose="020B0703020202090204" pitchFamily="34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90649C6-E958-5049-B57E-2682B57C86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1062" y="943218"/>
                <a:ext cx="6096000" cy="2239972"/>
              </a:xfrm>
              <a:prstGeom prst="rect">
                <a:avLst/>
              </a:prstGeom>
              <a:blipFill>
                <a:blip r:embed="rId3"/>
                <a:stretch>
                  <a:fillRect l="-1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4379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13388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Fractions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66366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Converting between Top Heavy and Mixed Numbers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1B053B2-947C-3349-A551-09E407AF37DA}"/>
                  </a:ext>
                </a:extLst>
              </p:cNvPr>
              <p:cNvSpPr txBox="1"/>
              <p:nvPr/>
            </p:nvSpPr>
            <p:spPr>
              <a:xfrm>
                <a:off x="981307" y="943218"/>
                <a:ext cx="1784195" cy="50660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200" dirty="0">
                    <a:latin typeface="Trebuchet MS" panose="020B0703020202090204" pitchFamily="34" charset="0"/>
                  </a:rPr>
                  <a:t>1.</a:t>
                </a:r>
                <a:r>
                  <a:rPr lang="en-GB" sz="2200" dirty="0"/>
                  <a:t>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 panose="02040503050406030204" pitchFamily="18" charset="0"/>
                      </a:rPr>
                      <m:t>4</m:t>
                    </m:r>
                    <m:f>
                      <m:f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200" dirty="0">
                  <a:latin typeface="Trebuchet MS" panose="020B070302020209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latin typeface="Trebuchet MS" panose="020B0703020202090204" pitchFamily="34" charset="0"/>
                  </a:rPr>
                  <a:t>2.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US" sz="2200" dirty="0">
                  <a:latin typeface="Trebuchet MS" panose="020B070302020209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latin typeface="Trebuchet MS" panose="020B0703020202090204" pitchFamily="34" charset="0"/>
                  </a:rPr>
                  <a:t>3.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 panose="02040503050406030204" pitchFamily="18" charset="0"/>
                      </a:rPr>
                      <m:t>6</m:t>
                    </m:r>
                    <m:f>
                      <m:f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200" dirty="0">
                  <a:latin typeface="Trebuchet MS" panose="020B070302020209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latin typeface="Trebuchet MS" panose="020B0703020202090204" pitchFamily="34" charset="0"/>
                  </a:rPr>
                  <a:t>4.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 panose="02040503050406030204" pitchFamily="18" charset="0"/>
                      </a:rPr>
                      <m:t>8</m:t>
                    </m:r>
                    <m:f>
                      <m:f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2200" dirty="0">
                  <a:latin typeface="Trebuchet MS" panose="020B070302020209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latin typeface="Trebuchet MS" panose="020B0703020202090204" pitchFamily="34" charset="0"/>
                  </a:rPr>
                  <a:t>5.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2200" dirty="0">
                  <a:latin typeface="Trebuchet MS" panose="020B070302020209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latin typeface="Trebuchet MS" panose="020B0703020202090204" pitchFamily="34" charset="0"/>
                  </a:rPr>
                  <a:t>6.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 panose="02040503050406030204" pitchFamily="18" charset="0"/>
                      </a:rPr>
                      <m:t>9</m:t>
                    </m:r>
                    <m:f>
                      <m:f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GB" sz="2200" dirty="0">
                  <a:latin typeface="Trebuchet MS" panose="020B070302020209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latin typeface="Trebuchet MS" panose="020B0703020202090204" pitchFamily="34" charset="0"/>
                  </a:rPr>
                  <a:t>7.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 panose="02040503050406030204" pitchFamily="18" charset="0"/>
                      </a:rPr>
                      <m:t>8</m:t>
                    </m:r>
                    <m:f>
                      <m:f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endParaRPr lang="en-US" sz="2200" dirty="0">
                  <a:latin typeface="Trebuchet MS" panose="020B070302020209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1B053B2-947C-3349-A551-09E407AF37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307" y="943218"/>
                <a:ext cx="1784195" cy="5066002"/>
              </a:xfrm>
              <a:prstGeom prst="rect">
                <a:avLst/>
              </a:prstGeom>
              <a:blipFill>
                <a:blip r:embed="rId2"/>
                <a:stretch>
                  <a:fillRect l="-3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90649C6-E958-5049-B57E-2682B57C8672}"/>
                  </a:ext>
                </a:extLst>
              </p:cNvPr>
              <p:cNvSpPr/>
              <p:nvPr/>
            </p:nvSpPr>
            <p:spPr>
              <a:xfrm>
                <a:off x="3981062" y="943218"/>
                <a:ext cx="6096000" cy="223997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200" dirty="0">
                    <a:latin typeface="Trebuchet MS" panose="020B0703020202090204" pitchFamily="34" charset="0"/>
                  </a:rPr>
                  <a:t>8.</a:t>
                </a:r>
                <a:r>
                  <a:rPr lang="en-GB" sz="2200" dirty="0"/>
                  <a:t>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200" b="0" i="1" dirty="0" smtClean="0">
                        <a:latin typeface="Cambria Math" panose="02040503050406030204" pitchFamily="18" charset="0"/>
                      </a:rPr>
                      <m:t>0</m:t>
                    </m:r>
                    <m:f>
                      <m:f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endParaRPr lang="en-US" sz="2200" dirty="0">
                  <a:latin typeface="Trebuchet MS" panose="020B070302020209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latin typeface="Trebuchet MS" panose="020B0703020202090204" pitchFamily="34" charset="0"/>
                  </a:rPr>
                  <a:t>9.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200" b="0" i="1" dirty="0" smtClean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US" sz="2200" dirty="0">
                  <a:latin typeface="Trebuchet MS" panose="020B070302020209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latin typeface="Trebuchet MS" panose="020B0703020202090204" pitchFamily="34" charset="0"/>
                  </a:rPr>
                  <a:t>10.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200" b="0" i="1" dirty="0" smtClean="0">
                        <a:latin typeface="Cambria Math" panose="02040503050406030204" pitchFamily="18" charset="0"/>
                      </a:rPr>
                      <m:t>5</m:t>
                    </m:r>
                    <m:f>
                      <m:f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en-GB" sz="2200" dirty="0">
                  <a:latin typeface="Trebuchet MS" panose="020B0703020202090204" pitchFamily="34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690649C6-E958-5049-B57E-2682B57C86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1062" y="943218"/>
                <a:ext cx="6096000" cy="2239972"/>
              </a:xfrm>
              <a:prstGeom prst="rect">
                <a:avLst/>
              </a:prstGeom>
              <a:blipFill>
                <a:blip r:embed="rId3"/>
                <a:stretch>
                  <a:fillRect l="-1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225A20A-688F-1A4F-9DB8-663754A6EF85}"/>
                  </a:ext>
                </a:extLst>
              </p:cNvPr>
              <p:cNvSpPr txBox="1"/>
              <p:nvPr/>
            </p:nvSpPr>
            <p:spPr>
              <a:xfrm>
                <a:off x="7142773" y="1114426"/>
                <a:ext cx="972574" cy="5036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Answers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>
                    <a:solidFill>
                      <a:srgbClr val="FF0000"/>
                    </a:solidFill>
                  </a:rPr>
                  <a:t>1.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dirty="0">
                    <a:solidFill>
                      <a:srgbClr val="FF0000"/>
                    </a:solidFill>
                  </a:rPr>
                  <a:t>2.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dirty="0">
                    <a:solidFill>
                      <a:srgbClr val="FF0000"/>
                    </a:solidFill>
                  </a:rPr>
                  <a:t>3.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dirty="0">
                    <a:solidFill>
                      <a:srgbClr val="FF0000"/>
                    </a:solidFill>
                  </a:rPr>
                  <a:t>4.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42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dirty="0">
                    <a:solidFill>
                      <a:srgbClr val="FF0000"/>
                    </a:solidFill>
                  </a:rPr>
                  <a:t>5.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dirty="0">
                    <a:solidFill>
                      <a:srgbClr val="FF0000"/>
                    </a:solidFill>
                  </a:rPr>
                  <a:t>6.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89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dirty="0">
                    <a:solidFill>
                      <a:srgbClr val="FF0000"/>
                    </a:solidFill>
                  </a:rPr>
                  <a:t>7.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111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dirty="0">
                    <a:solidFill>
                      <a:srgbClr val="FF0000"/>
                    </a:solidFill>
                  </a:rPr>
                  <a:t>8.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411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225A20A-688F-1A4F-9DB8-663754A6EF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2773" y="1114426"/>
                <a:ext cx="972574" cy="5036443"/>
              </a:xfrm>
              <a:prstGeom prst="rect">
                <a:avLst/>
              </a:prstGeom>
              <a:blipFill>
                <a:blip r:embed="rId4"/>
                <a:stretch>
                  <a:fillRect l="-3846" t="-504" r="-3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DA59268-A487-F840-AF99-6E5A545AA7D5}"/>
                  </a:ext>
                </a:extLst>
              </p:cNvPr>
              <p:cNvSpPr txBox="1"/>
              <p:nvPr/>
            </p:nvSpPr>
            <p:spPr>
              <a:xfrm>
                <a:off x="8572597" y="1370500"/>
                <a:ext cx="870751" cy="12576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>
                    <a:solidFill>
                      <a:srgbClr val="FF0000"/>
                    </a:solidFill>
                  </a:rPr>
                  <a:t>9.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343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dirty="0">
                    <a:solidFill>
                      <a:srgbClr val="FF0000"/>
                    </a:solidFill>
                  </a:rPr>
                  <a:t>10.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88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DA59268-A487-F840-AF99-6E5A545AA7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2597" y="1370500"/>
                <a:ext cx="870751" cy="1257652"/>
              </a:xfrm>
              <a:prstGeom prst="rect">
                <a:avLst/>
              </a:prstGeom>
              <a:blipFill>
                <a:blip r:embed="rId5"/>
                <a:stretch>
                  <a:fillRect l="-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6378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13388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Fractions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66366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Converting between Top Heavy and Mixed Numbers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10544" y="1114426"/>
            <a:ext cx="107045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Top Heavy to Mixed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1B053B2-947C-3349-A551-09E407AF37DA}"/>
                  </a:ext>
                </a:extLst>
              </p:cNvPr>
              <p:cNvSpPr txBox="1"/>
              <p:nvPr/>
            </p:nvSpPr>
            <p:spPr>
              <a:xfrm>
                <a:off x="710543" y="1678731"/>
                <a:ext cx="10704545" cy="3596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>
                    <a:latin typeface="Trebuchet MS" panose="020B0703020202090204" pitchFamily="34" charset="0"/>
                  </a:rPr>
                  <a:t>Ex 1.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2200" dirty="0">
                  <a:latin typeface="Trebuchet MS" panose="020B0703020202090204" pitchFamily="34" charset="0"/>
                </a:endParaRPr>
              </a:p>
              <a:p>
                <a:endParaRPr lang="en-US" sz="2200" dirty="0">
                  <a:latin typeface="Trebuchet MS" panose="020B0703020202090204" pitchFamily="34" charset="0"/>
                </a:endParaRPr>
              </a:p>
              <a:p>
                <a:endParaRPr lang="en-US" sz="2200" dirty="0">
                  <a:latin typeface="Trebuchet MS" panose="020B0703020202090204" pitchFamily="34" charset="0"/>
                </a:endParaRPr>
              </a:p>
              <a:p>
                <a:endParaRPr lang="en-US" sz="2200" dirty="0">
                  <a:latin typeface="Trebuchet MS" panose="020B0703020202090204" pitchFamily="34" charset="0"/>
                </a:endParaRPr>
              </a:p>
              <a:p>
                <a:r>
                  <a:rPr lang="en-US" sz="2200" dirty="0">
                    <a:latin typeface="Trebuchet MS" panose="020B0703020202090204" pitchFamily="34" charset="0"/>
                  </a:rPr>
                  <a:t>Ex 2.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45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endParaRPr lang="en-US" sz="2200" dirty="0">
                  <a:latin typeface="Trebuchet MS" panose="020B0703020202090204" pitchFamily="34" charset="0"/>
                </a:endParaRPr>
              </a:p>
              <a:p>
                <a:endParaRPr lang="en-US" sz="2200" dirty="0">
                  <a:latin typeface="Trebuchet MS" panose="020B0703020202090204" pitchFamily="34" charset="0"/>
                </a:endParaRPr>
              </a:p>
              <a:p>
                <a:endParaRPr lang="en-US" sz="2200" dirty="0">
                  <a:latin typeface="Trebuchet MS" panose="020B0703020202090204" pitchFamily="34" charset="0"/>
                </a:endParaRPr>
              </a:p>
              <a:p>
                <a:endParaRPr lang="en-US" sz="2200" dirty="0">
                  <a:latin typeface="Trebuchet MS" panose="020B0703020202090204" pitchFamily="34" charset="0"/>
                </a:endParaRPr>
              </a:p>
              <a:p>
                <a:r>
                  <a:rPr lang="en-US" sz="2200" dirty="0">
                    <a:latin typeface="Trebuchet MS" panose="020B0703020202090204" pitchFamily="34" charset="0"/>
                  </a:rPr>
                  <a:t>Ex 3.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158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200" dirty="0">
                    <a:latin typeface="Trebuchet MS" panose="020B070302020209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1B053B2-947C-3349-A551-09E407AF37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543" y="1678731"/>
                <a:ext cx="10704545" cy="3596882"/>
              </a:xfrm>
              <a:prstGeom prst="rect">
                <a:avLst/>
              </a:prstGeom>
              <a:blipFill>
                <a:blip r:embed="rId2"/>
                <a:stretch>
                  <a:fillRect l="-7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2484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13388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Fractions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43508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Adding and Subtracting Fractions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1B053B2-947C-3349-A551-09E407AF37DA}"/>
                  </a:ext>
                </a:extLst>
              </p:cNvPr>
              <p:cNvSpPr txBox="1"/>
              <p:nvPr/>
            </p:nvSpPr>
            <p:spPr>
              <a:xfrm>
                <a:off x="710544" y="1114426"/>
                <a:ext cx="10704545" cy="30881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>
                    <a:latin typeface="Trebuchet MS" panose="020B0703020202090204" pitchFamily="34" charset="0"/>
                  </a:rPr>
                  <a:t>Ex 1.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2200" dirty="0">
                  <a:latin typeface="Trebuchet MS" panose="020B0703020202090204" pitchFamily="34" charset="0"/>
                </a:endParaRPr>
              </a:p>
              <a:p>
                <a:endParaRPr lang="en-US" sz="2200" dirty="0">
                  <a:latin typeface="Trebuchet MS" panose="020B0703020202090204" pitchFamily="34" charset="0"/>
                </a:endParaRPr>
              </a:p>
              <a:p>
                <a:endParaRPr lang="en-US" sz="2200" dirty="0">
                  <a:latin typeface="Trebuchet MS" panose="020B0703020202090204" pitchFamily="34" charset="0"/>
                </a:endParaRPr>
              </a:p>
              <a:p>
                <a:endParaRPr lang="en-US" sz="2200" dirty="0">
                  <a:latin typeface="Trebuchet MS" panose="020B0703020202090204" pitchFamily="34" charset="0"/>
                </a:endParaRPr>
              </a:p>
              <a:p>
                <a:endParaRPr lang="en-US" sz="2200" dirty="0">
                  <a:latin typeface="Trebuchet MS" panose="020B0703020202090204" pitchFamily="34" charset="0"/>
                </a:endParaRPr>
              </a:p>
              <a:p>
                <a:endParaRPr lang="en-US" sz="2200" dirty="0">
                  <a:latin typeface="Trebuchet MS" panose="020B0703020202090204" pitchFamily="34" charset="0"/>
                </a:endParaRPr>
              </a:p>
              <a:p>
                <a:r>
                  <a:rPr lang="en-US" sz="2200" dirty="0">
                    <a:latin typeface="Trebuchet MS" panose="020B0703020202090204" pitchFamily="34" charset="0"/>
                  </a:rPr>
                  <a:t>Ex 2.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 −</m:t>
                    </m:r>
                    <m:f>
                      <m:f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endParaRPr lang="en-US" sz="2200" dirty="0">
                  <a:latin typeface="Trebuchet MS" panose="020B0703020202090204" pitchFamily="34" charset="0"/>
                </a:endParaRPr>
              </a:p>
              <a:p>
                <a:r>
                  <a:rPr lang="en-US" sz="2200" dirty="0">
                    <a:latin typeface="Trebuchet MS" panose="020B070302020209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1B053B2-947C-3349-A551-09E407AF37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544" y="1114426"/>
                <a:ext cx="10704545" cy="3088153"/>
              </a:xfrm>
              <a:prstGeom prst="rect">
                <a:avLst/>
              </a:prstGeom>
              <a:blipFill>
                <a:blip r:embed="rId2"/>
                <a:stretch>
                  <a:fillRect l="-7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2362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13388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Fractions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43508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Adding and Subtracting Fractions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1B053B2-947C-3349-A551-09E407AF37DA}"/>
                  </a:ext>
                </a:extLst>
              </p:cNvPr>
              <p:cNvSpPr txBox="1"/>
              <p:nvPr/>
            </p:nvSpPr>
            <p:spPr>
              <a:xfrm>
                <a:off x="710544" y="1114426"/>
                <a:ext cx="10704545" cy="30881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>
                    <a:latin typeface="Trebuchet MS" panose="020B0703020202090204" pitchFamily="34" charset="0"/>
                  </a:rPr>
                  <a:t>Ex 3.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US" sz="2200" dirty="0">
                  <a:latin typeface="Trebuchet MS" panose="020B0703020202090204" pitchFamily="34" charset="0"/>
                </a:endParaRPr>
              </a:p>
              <a:p>
                <a:endParaRPr lang="en-US" sz="2200" dirty="0">
                  <a:latin typeface="Trebuchet MS" panose="020B0703020202090204" pitchFamily="34" charset="0"/>
                </a:endParaRPr>
              </a:p>
              <a:p>
                <a:endParaRPr lang="en-US" sz="2200" dirty="0">
                  <a:latin typeface="Trebuchet MS" panose="020B0703020202090204" pitchFamily="34" charset="0"/>
                </a:endParaRPr>
              </a:p>
              <a:p>
                <a:endParaRPr lang="en-US" sz="2200" dirty="0">
                  <a:latin typeface="Trebuchet MS" panose="020B0703020202090204" pitchFamily="34" charset="0"/>
                </a:endParaRPr>
              </a:p>
              <a:p>
                <a:endParaRPr lang="en-US" sz="2200" dirty="0">
                  <a:latin typeface="Trebuchet MS" panose="020B0703020202090204" pitchFamily="34" charset="0"/>
                </a:endParaRPr>
              </a:p>
              <a:p>
                <a:endParaRPr lang="en-US" sz="2200" dirty="0">
                  <a:latin typeface="Trebuchet MS" panose="020B0703020202090204" pitchFamily="34" charset="0"/>
                </a:endParaRPr>
              </a:p>
              <a:p>
                <a:r>
                  <a:rPr lang="en-US" sz="2200" dirty="0">
                    <a:latin typeface="Trebuchet MS" panose="020B0703020202090204" pitchFamily="34" charset="0"/>
                  </a:rPr>
                  <a:t>Ex 4.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 −</m:t>
                    </m:r>
                    <m:f>
                      <m:f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US" sz="2200" dirty="0">
                  <a:latin typeface="Trebuchet MS" panose="020B0703020202090204" pitchFamily="34" charset="0"/>
                </a:endParaRPr>
              </a:p>
              <a:p>
                <a:r>
                  <a:rPr lang="en-US" sz="2200" dirty="0">
                    <a:latin typeface="Trebuchet MS" panose="020B070302020209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1B053B2-947C-3349-A551-09E407AF37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544" y="1114426"/>
                <a:ext cx="10704545" cy="3088153"/>
              </a:xfrm>
              <a:prstGeom prst="rect">
                <a:avLst/>
              </a:prstGeom>
              <a:blipFill>
                <a:blip r:embed="rId2"/>
                <a:stretch>
                  <a:fillRect l="-7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7426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13388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Fractions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43508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Adding and Subtracting Fractions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1B053B2-947C-3349-A551-09E407AF37DA}"/>
                  </a:ext>
                </a:extLst>
              </p:cNvPr>
              <p:cNvSpPr txBox="1"/>
              <p:nvPr/>
            </p:nvSpPr>
            <p:spPr>
              <a:xfrm>
                <a:off x="710544" y="1114426"/>
                <a:ext cx="10704545" cy="30881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>
                    <a:latin typeface="Trebuchet MS" panose="020B0703020202090204" pitchFamily="34" charset="0"/>
                  </a:rPr>
                  <a:t>Ex 5.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US" sz="2200" dirty="0">
                  <a:latin typeface="Trebuchet MS" panose="020B0703020202090204" pitchFamily="34" charset="0"/>
                </a:endParaRPr>
              </a:p>
              <a:p>
                <a:endParaRPr lang="en-US" sz="2200" dirty="0">
                  <a:latin typeface="Trebuchet MS" panose="020B0703020202090204" pitchFamily="34" charset="0"/>
                </a:endParaRPr>
              </a:p>
              <a:p>
                <a:endParaRPr lang="en-US" sz="2200" dirty="0">
                  <a:latin typeface="Trebuchet MS" panose="020B0703020202090204" pitchFamily="34" charset="0"/>
                </a:endParaRPr>
              </a:p>
              <a:p>
                <a:endParaRPr lang="en-US" sz="2200" dirty="0">
                  <a:latin typeface="Trebuchet MS" panose="020B0703020202090204" pitchFamily="34" charset="0"/>
                </a:endParaRPr>
              </a:p>
              <a:p>
                <a:endParaRPr lang="en-US" sz="2200" dirty="0">
                  <a:latin typeface="Trebuchet MS" panose="020B0703020202090204" pitchFamily="34" charset="0"/>
                </a:endParaRPr>
              </a:p>
              <a:p>
                <a:endParaRPr lang="en-US" sz="2200" dirty="0">
                  <a:latin typeface="Trebuchet MS" panose="020B0703020202090204" pitchFamily="34" charset="0"/>
                </a:endParaRPr>
              </a:p>
              <a:p>
                <a:r>
                  <a:rPr lang="en-US" sz="2200" dirty="0">
                    <a:latin typeface="Trebuchet MS" panose="020B0703020202090204" pitchFamily="34" charset="0"/>
                  </a:rPr>
                  <a:t>Ex 6.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 −</m:t>
                    </m:r>
                    <m:f>
                      <m:f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200" dirty="0">
                  <a:latin typeface="Trebuchet MS" panose="020B0703020202090204" pitchFamily="34" charset="0"/>
                </a:endParaRPr>
              </a:p>
              <a:p>
                <a:r>
                  <a:rPr lang="en-US" sz="2200" dirty="0">
                    <a:latin typeface="Trebuchet MS" panose="020B070302020209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1B053B2-947C-3349-A551-09E407AF37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544" y="1114426"/>
                <a:ext cx="10704545" cy="3088153"/>
              </a:xfrm>
              <a:prstGeom prst="rect">
                <a:avLst/>
              </a:prstGeom>
              <a:blipFill>
                <a:blip r:embed="rId2"/>
                <a:stretch>
                  <a:fillRect l="-7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0640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13388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Fractions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43508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Adding and Subtracting Fractions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1B053B2-947C-3349-A551-09E407AF37DA}"/>
                  </a:ext>
                </a:extLst>
              </p:cNvPr>
              <p:cNvSpPr txBox="1"/>
              <p:nvPr/>
            </p:nvSpPr>
            <p:spPr>
              <a:xfrm>
                <a:off x="710544" y="1114426"/>
                <a:ext cx="10704545" cy="19573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>
                    <a:latin typeface="Trebuchet MS" panose="020B0703020202090204" pitchFamily="34" charset="0"/>
                  </a:rPr>
                  <a:t>Ex 7. </a:t>
                </a:r>
                <a14:m>
                  <m:oMath xmlns:m="http://schemas.openxmlformats.org/officeDocument/2006/math">
                    <m:r>
                      <a:rPr lang="en-GB" sz="2200" b="0" i="0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200" b="0" i="1" smtClean="0">
                        <a:latin typeface="Cambria Math" panose="02040503050406030204" pitchFamily="18" charset="0"/>
                      </a:rPr>
                      <m:t>+3</m:t>
                    </m:r>
                    <m:f>
                      <m:f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US" sz="2200" dirty="0">
                  <a:latin typeface="Trebuchet MS" panose="020B0703020202090204" pitchFamily="34" charset="0"/>
                </a:endParaRPr>
              </a:p>
              <a:p>
                <a:endParaRPr lang="en-US" sz="2200" dirty="0">
                  <a:latin typeface="Trebuchet MS" panose="020B0703020202090204" pitchFamily="34" charset="0"/>
                </a:endParaRPr>
              </a:p>
              <a:p>
                <a:endParaRPr lang="en-US" sz="2200" dirty="0">
                  <a:latin typeface="Trebuchet MS" panose="020B0703020202090204" pitchFamily="34" charset="0"/>
                </a:endParaRPr>
              </a:p>
              <a:p>
                <a:endParaRPr lang="en-US" sz="2200" dirty="0">
                  <a:latin typeface="Trebuchet MS" panose="020B0703020202090204" pitchFamily="34" charset="0"/>
                </a:endParaRPr>
              </a:p>
              <a:p>
                <a:r>
                  <a:rPr lang="en-US" sz="2200" dirty="0">
                    <a:latin typeface="Trebuchet MS" panose="020B070302020209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1B053B2-947C-3349-A551-09E407AF37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544" y="1114426"/>
                <a:ext cx="10704545" cy="1957395"/>
              </a:xfrm>
              <a:prstGeom prst="rect">
                <a:avLst/>
              </a:prstGeom>
              <a:blipFill>
                <a:blip r:embed="rId2"/>
                <a:stretch>
                  <a:fillRect l="-7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2ED4F673-EB92-214A-ADF0-E92046C628C7}"/>
              </a:ext>
            </a:extLst>
          </p:cNvPr>
          <p:cNvSpPr txBox="1"/>
          <p:nvPr/>
        </p:nvSpPr>
        <p:spPr>
          <a:xfrm>
            <a:off x="6530322" y="5743574"/>
            <a:ext cx="50758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N5 Apps Fractions Worksheet Section 1</a:t>
            </a:r>
          </a:p>
        </p:txBody>
      </p:sp>
    </p:spTree>
    <p:extLst>
      <p:ext uri="{BB962C8B-B14F-4D97-AF65-F5344CB8AC3E}">
        <p14:creationId xmlns:p14="http://schemas.microsoft.com/office/powerpoint/2010/main" val="1418389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767</Words>
  <Application>Microsoft Macintosh PowerPoint</Application>
  <PresentationFormat>Widescreen</PresentationFormat>
  <Paragraphs>207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Falkirk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Shirra</dc:creator>
  <cp:lastModifiedBy>Andrew Shirra</cp:lastModifiedBy>
  <cp:revision>15</cp:revision>
  <dcterms:created xsi:type="dcterms:W3CDTF">2020-03-20T14:30:04Z</dcterms:created>
  <dcterms:modified xsi:type="dcterms:W3CDTF">2020-03-30T13:40:16Z</dcterms:modified>
</cp:coreProperties>
</file>