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C4A122-DFB0-4FEF-97BF-F1A1BC74B12E}"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367949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C4A122-DFB0-4FEF-97BF-F1A1BC74B12E}"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21998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C4A122-DFB0-4FEF-97BF-F1A1BC74B12E}"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315761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C4A122-DFB0-4FEF-97BF-F1A1BC74B12E}"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182726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C4A122-DFB0-4FEF-97BF-F1A1BC74B12E}"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180054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C4A122-DFB0-4FEF-97BF-F1A1BC74B12E}"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2383807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C4A122-DFB0-4FEF-97BF-F1A1BC74B12E}" type="datetimeFigureOut">
              <a:rPr lang="en-GB" smtClean="0"/>
              <a:t>28/06/2022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10352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C4A122-DFB0-4FEF-97BF-F1A1BC74B12E}" type="datetimeFigureOut">
              <a:rPr lang="en-GB" smtClean="0"/>
              <a:t>28/06/2022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3717516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4A122-DFB0-4FEF-97BF-F1A1BC74B12E}" type="datetimeFigureOut">
              <a:rPr lang="en-GB" smtClean="0"/>
              <a:t>28/06/2022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793752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C4A122-DFB0-4FEF-97BF-F1A1BC74B12E}"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190129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C4A122-DFB0-4FEF-97BF-F1A1BC74B12E}"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2682AF-43BA-4274-B349-8795D5E80E35}" type="slidenum">
              <a:rPr lang="en-GB" smtClean="0"/>
              <a:t>‹#›</a:t>
            </a:fld>
            <a:endParaRPr lang="en-GB"/>
          </a:p>
        </p:txBody>
      </p:sp>
    </p:spTree>
    <p:extLst>
      <p:ext uri="{BB962C8B-B14F-4D97-AF65-F5344CB8AC3E}">
        <p14:creationId xmlns:p14="http://schemas.microsoft.com/office/powerpoint/2010/main" val="326917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4A122-DFB0-4FEF-97BF-F1A1BC74B12E}" type="datetimeFigureOut">
              <a:rPr lang="en-GB" smtClean="0"/>
              <a:t>28/06/2022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682AF-43BA-4274-B349-8795D5E80E35}" type="slidenum">
              <a:rPr lang="en-GB" smtClean="0"/>
              <a:t>‹#›</a:t>
            </a:fld>
            <a:endParaRPr lang="en-GB"/>
          </a:p>
        </p:txBody>
      </p:sp>
    </p:spTree>
    <p:extLst>
      <p:ext uri="{BB962C8B-B14F-4D97-AF65-F5344CB8AC3E}">
        <p14:creationId xmlns:p14="http://schemas.microsoft.com/office/powerpoint/2010/main" val="939195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43690" y="369332"/>
            <a:ext cx="10838635" cy="1631216"/>
          </a:xfrm>
          <a:prstGeom prst="rect">
            <a:avLst/>
          </a:prstGeom>
        </p:spPr>
        <p:txBody>
          <a:bodyPr wrap="square">
            <a:spAutoFit/>
          </a:bodyPr>
          <a:lstStyle/>
          <a:p>
            <a:pPr>
              <a:spcBef>
                <a:spcPts val="1200"/>
              </a:spcBef>
              <a:spcAft>
                <a:spcPts val="0"/>
              </a:spcAft>
            </a:pPr>
            <a:r>
              <a:rPr lang="en-GB" sz="2800" b="1" kern="0" dirty="0" smtClean="0">
                <a:effectLst/>
                <a:latin typeface="Trebuchet MS" panose="020B0603020202020204" pitchFamily="34" charset="0"/>
                <a:ea typeface="Times New Roman" panose="02020603050405020304" pitchFamily="18" charset="0"/>
                <a:cs typeface="Times New Roman" panose="02020603050405020304" pitchFamily="18" charset="0"/>
              </a:rPr>
              <a:t>Histograms</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A histogram is a type of bar chart used for </a:t>
            </a:r>
            <a:r>
              <a:rPr lang="en-GB" b="1"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continuous </a:t>
            </a:r>
            <a:r>
              <a:rPr lang="en-GB"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data. The data must first be grouped, and do not all need to be the same size. </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A histogram features a title, labelled axes and bars of (potentially) variable width that touch, e.g.</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p:txBody>
      </p:sp>
      <p:pic>
        <p:nvPicPr>
          <p:cNvPr id="10" name="Picture 9" descr="Chart, histogram&#10;&#10;Description automatically generated"/>
          <p:cNvPicPr/>
          <p:nvPr/>
        </p:nvPicPr>
        <p:blipFill>
          <a:blip r:embed="rId2">
            <a:extLst>
              <a:ext uri="{28A0092B-C50C-407E-A947-70E740481C1C}">
                <a14:useLocalDpi xmlns:a14="http://schemas.microsoft.com/office/drawing/2010/main" val="0"/>
              </a:ext>
            </a:extLst>
          </a:blip>
          <a:stretch>
            <a:fillRect/>
          </a:stretch>
        </p:blipFill>
        <p:spPr>
          <a:xfrm>
            <a:off x="653978" y="2419021"/>
            <a:ext cx="5775008" cy="3655958"/>
          </a:xfrm>
          <a:prstGeom prst="rect">
            <a:avLst/>
          </a:prstGeom>
        </p:spPr>
      </p:pic>
    </p:spTree>
    <p:extLst>
      <p:ext uri="{BB962C8B-B14F-4D97-AF65-F5344CB8AC3E}">
        <p14:creationId xmlns:p14="http://schemas.microsoft.com/office/powerpoint/2010/main" val="165063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graphicFrame>
            <p:nvGraphicFramePr>
              <p:cNvPr id="7" name="Table 6"/>
              <p:cNvGraphicFramePr>
                <a:graphicFrameLocks noGrp="1"/>
              </p:cNvGraphicFramePr>
              <p:nvPr>
                <p:extLst>
                  <p:ext uri="{D42A27DB-BD31-4B8C-83A1-F6EECF244321}">
                    <p14:modId xmlns:p14="http://schemas.microsoft.com/office/powerpoint/2010/main" val="2839774472"/>
                  </p:ext>
                </p:extLst>
              </p:nvPr>
            </p:nvGraphicFramePr>
            <p:xfrm>
              <a:off x="288782" y="883442"/>
              <a:ext cx="5575992" cy="2104728"/>
            </p:xfrm>
            <a:graphic>
              <a:graphicData uri="http://schemas.openxmlformats.org/drawingml/2006/table">
                <a:tbl>
                  <a:tblPr firstRow="1" firstCol="1" bandRow="1"/>
                  <a:tblGrid>
                    <a:gridCol w="1393998">
                      <a:extLst>
                        <a:ext uri="{9D8B030D-6E8A-4147-A177-3AD203B41FA5}">
                          <a16:colId xmlns:a16="http://schemas.microsoft.com/office/drawing/2014/main" val="550679542"/>
                        </a:ext>
                      </a:extLst>
                    </a:gridCol>
                    <a:gridCol w="1393998">
                      <a:extLst>
                        <a:ext uri="{9D8B030D-6E8A-4147-A177-3AD203B41FA5}">
                          <a16:colId xmlns:a16="http://schemas.microsoft.com/office/drawing/2014/main" val="1079087094"/>
                        </a:ext>
                      </a:extLst>
                    </a:gridCol>
                    <a:gridCol w="1393998">
                      <a:extLst>
                        <a:ext uri="{9D8B030D-6E8A-4147-A177-3AD203B41FA5}">
                          <a16:colId xmlns:a16="http://schemas.microsoft.com/office/drawing/2014/main" val="1513658136"/>
                        </a:ext>
                      </a:extLst>
                    </a:gridCol>
                    <a:gridCol w="1393998">
                      <a:extLst>
                        <a:ext uri="{9D8B030D-6E8A-4147-A177-3AD203B41FA5}">
                          <a16:colId xmlns:a16="http://schemas.microsoft.com/office/drawing/2014/main" val="1556544391"/>
                        </a:ext>
                      </a:extLst>
                    </a:gridCol>
                  </a:tblGrid>
                  <a:tr h="463428">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Test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Frequency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Interval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Frequency Density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0427165"/>
                      </a:ext>
                    </a:extLst>
                  </a:tr>
                  <a:tr h="302653">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0&lt;</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 ≤30</m:t>
                                </m:r>
                              </m:oMath>
                            </m:oMathPara>
                          </a14:m>
                          <a:endParaRPr lang="en-GB" sz="16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8188725"/>
                      </a:ext>
                    </a:extLst>
                  </a:tr>
                  <a:tr h="302653">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30&lt;</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≤40</m:t>
                                </m:r>
                              </m:oMath>
                            </m:oMathPara>
                          </a14:m>
                          <a:endParaRPr lang="en-GB" sz="16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097643"/>
                      </a:ext>
                    </a:extLst>
                  </a:tr>
                  <a:tr h="302653">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40&lt;</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 ≤50</m:t>
                                </m:r>
                              </m:oMath>
                            </m:oMathPara>
                          </a14:m>
                          <a:endParaRPr lang="en-GB" sz="16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33213"/>
                      </a:ext>
                    </a:extLst>
                  </a:tr>
                  <a:tr h="302653">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50&lt;</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 ≤70</m:t>
                                </m:r>
                              </m:oMath>
                            </m:oMathPara>
                          </a14:m>
                          <a:endParaRPr lang="en-GB" sz="16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3364294"/>
                      </a:ext>
                    </a:extLst>
                  </a:tr>
                  <a:tr h="406436">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70&lt;</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GB" sz="1600" i="1">
                                    <a:effectLst/>
                                    <a:latin typeface="Cambria Math" panose="02040503050406030204" pitchFamily="18" charset="0"/>
                                    <a:ea typeface="Times New Roman" panose="02020603050405020304" pitchFamily="18" charset="0"/>
                                    <a:cs typeface="Times New Roman" panose="02020603050405020304" pitchFamily="18" charset="0"/>
                                  </a:rPr>
                                  <m:t> ≤100</m:t>
                                </m:r>
                              </m:oMath>
                            </m:oMathPara>
                          </a14:m>
                          <a:endParaRPr lang="en-GB" sz="160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6523832"/>
                      </a:ext>
                    </a:extLst>
                  </a:tr>
                </a:tbl>
              </a:graphicData>
            </a:graphic>
          </p:graphicFrame>
        </mc:Choice>
        <mc:Fallback>
          <p:graphicFrame>
            <p:nvGraphicFramePr>
              <p:cNvPr id="7" name="Table 6"/>
              <p:cNvGraphicFramePr>
                <a:graphicFrameLocks noGrp="1"/>
              </p:cNvGraphicFramePr>
              <p:nvPr>
                <p:extLst>
                  <p:ext uri="{D42A27DB-BD31-4B8C-83A1-F6EECF244321}">
                    <p14:modId xmlns:p14="http://schemas.microsoft.com/office/powerpoint/2010/main" val="2839774472"/>
                  </p:ext>
                </p:extLst>
              </p:nvPr>
            </p:nvGraphicFramePr>
            <p:xfrm>
              <a:off x="288782" y="883442"/>
              <a:ext cx="5575992" cy="2104728"/>
            </p:xfrm>
            <a:graphic>
              <a:graphicData uri="http://schemas.openxmlformats.org/drawingml/2006/table">
                <a:tbl>
                  <a:tblPr firstRow="1" firstCol="1" bandRow="1"/>
                  <a:tblGrid>
                    <a:gridCol w="1393998">
                      <a:extLst>
                        <a:ext uri="{9D8B030D-6E8A-4147-A177-3AD203B41FA5}">
                          <a16:colId xmlns:a16="http://schemas.microsoft.com/office/drawing/2014/main" val="550679542"/>
                        </a:ext>
                      </a:extLst>
                    </a:gridCol>
                    <a:gridCol w="1393998">
                      <a:extLst>
                        <a:ext uri="{9D8B030D-6E8A-4147-A177-3AD203B41FA5}">
                          <a16:colId xmlns:a16="http://schemas.microsoft.com/office/drawing/2014/main" val="1079087094"/>
                        </a:ext>
                      </a:extLst>
                    </a:gridCol>
                    <a:gridCol w="1393998">
                      <a:extLst>
                        <a:ext uri="{9D8B030D-6E8A-4147-A177-3AD203B41FA5}">
                          <a16:colId xmlns:a16="http://schemas.microsoft.com/office/drawing/2014/main" val="1513658136"/>
                        </a:ext>
                      </a:extLst>
                    </a:gridCol>
                    <a:gridCol w="1393998">
                      <a:extLst>
                        <a:ext uri="{9D8B030D-6E8A-4147-A177-3AD203B41FA5}">
                          <a16:colId xmlns:a16="http://schemas.microsoft.com/office/drawing/2014/main" val="1556544391"/>
                        </a:ext>
                      </a:extLst>
                    </a:gridCol>
                  </a:tblGrid>
                  <a:tr h="487680">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Test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Frequency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Interval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Frequency Density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0427165"/>
                      </a:ext>
                    </a:extLst>
                  </a:tr>
                  <a:tr h="302653">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437" t="-182000" r="-300873" b="-438000"/>
                          </a:stretch>
                        </a:blipFill>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8188725"/>
                      </a:ext>
                    </a:extLst>
                  </a:tr>
                  <a:tr h="302653">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437" t="-282000" r="-300873" b="-338000"/>
                          </a:stretch>
                        </a:blipFill>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097643"/>
                      </a:ext>
                    </a:extLst>
                  </a:tr>
                  <a:tr h="302653">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437" t="-382000" r="-300873" b="-238000"/>
                          </a:stretch>
                        </a:blipFill>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33213"/>
                      </a:ext>
                    </a:extLst>
                  </a:tr>
                  <a:tr h="302653">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437" t="-482000" r="-300873" b="-138000"/>
                          </a:stretch>
                        </a:blipFill>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3364294"/>
                      </a:ext>
                    </a:extLst>
                  </a:tr>
                  <a:tr h="406436">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437" t="-434328" r="-300873" b="-2985"/>
                          </a:stretch>
                        </a:blipFill>
                      </a:tcPr>
                    </a:tc>
                    <a:tc>
                      <a:txBody>
                        <a:bodyPr/>
                        <a:lstStyle/>
                        <a:p>
                          <a:pPr algn="ctr">
                            <a:spcAft>
                              <a:spcPts val="0"/>
                            </a:spcAft>
                          </a:pPr>
                          <a:r>
                            <a:rPr lang="en-GB" sz="1600">
                              <a:effectLst/>
                              <a:latin typeface="Trebuchet MS" panose="020B0603020202020204" pitchFamily="34" charset="0"/>
                              <a:ea typeface="Times New Roman" panose="02020603050405020304" pitchFamily="18"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6523832"/>
                      </a:ext>
                    </a:extLst>
                  </a:tr>
                </a:tbl>
              </a:graphicData>
            </a:graphic>
          </p:graphicFrame>
        </mc:Fallback>
      </mc:AlternateContent>
      <p:sp>
        <p:nvSpPr>
          <p:cNvPr id="8" name="Rectangle 2"/>
          <p:cNvSpPr>
            <a:spLocks noChangeArrowheads="1"/>
          </p:cNvSpPr>
          <p:nvPr/>
        </p:nvSpPr>
        <p:spPr bwMode="auto">
          <a:xfrm>
            <a:off x="143691" y="436058"/>
            <a:ext cx="750017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Example 1: </a:t>
            </a:r>
            <a:r>
              <a:rPr kumimoji="0" lang="en-GB" altLang="en-US" sz="1600" b="0" i="0" u="none" strike="noStrike" cap="none" normalizeH="0" baseline="0" dirty="0" smtClean="0">
                <a:ln>
                  <a:noFill/>
                </a:ln>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Draw a histogram of the following.</a:t>
            </a:r>
            <a:endParaRPr kumimoji="0" lang="en-GB"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3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Table 6"/>
          <p:cNvGraphicFramePr>
            <a:graphicFrameLocks noGrp="1"/>
          </p:cNvGraphicFramePr>
          <p:nvPr>
            <p:extLst>
              <p:ext uri="{D42A27DB-BD31-4B8C-83A1-F6EECF244321}">
                <p14:modId xmlns:p14="http://schemas.microsoft.com/office/powerpoint/2010/main" val="871350677"/>
              </p:ext>
            </p:extLst>
          </p:nvPr>
        </p:nvGraphicFramePr>
        <p:xfrm>
          <a:off x="837375" y="506400"/>
          <a:ext cx="8049758" cy="6010004"/>
        </p:xfrm>
        <a:graphic>
          <a:graphicData uri="http://schemas.openxmlformats.org/drawingml/2006/table">
            <a:tbl>
              <a:tblPr firstRow="1" firstCol="1" bandRow="1"/>
              <a:tblGrid>
                <a:gridCol w="267849">
                  <a:extLst>
                    <a:ext uri="{9D8B030D-6E8A-4147-A177-3AD203B41FA5}">
                      <a16:colId xmlns:a16="http://schemas.microsoft.com/office/drawing/2014/main" val="3228193853"/>
                    </a:ext>
                  </a:extLst>
                </a:gridCol>
                <a:gridCol w="267849">
                  <a:extLst>
                    <a:ext uri="{9D8B030D-6E8A-4147-A177-3AD203B41FA5}">
                      <a16:colId xmlns:a16="http://schemas.microsoft.com/office/drawing/2014/main" val="87385707"/>
                    </a:ext>
                  </a:extLst>
                </a:gridCol>
                <a:gridCol w="267849">
                  <a:extLst>
                    <a:ext uri="{9D8B030D-6E8A-4147-A177-3AD203B41FA5}">
                      <a16:colId xmlns:a16="http://schemas.microsoft.com/office/drawing/2014/main" val="3147307408"/>
                    </a:ext>
                  </a:extLst>
                </a:gridCol>
                <a:gridCol w="267849">
                  <a:extLst>
                    <a:ext uri="{9D8B030D-6E8A-4147-A177-3AD203B41FA5}">
                      <a16:colId xmlns:a16="http://schemas.microsoft.com/office/drawing/2014/main" val="1473734950"/>
                    </a:ext>
                  </a:extLst>
                </a:gridCol>
                <a:gridCol w="267849">
                  <a:extLst>
                    <a:ext uri="{9D8B030D-6E8A-4147-A177-3AD203B41FA5}">
                      <a16:colId xmlns:a16="http://schemas.microsoft.com/office/drawing/2014/main" val="1503822199"/>
                    </a:ext>
                  </a:extLst>
                </a:gridCol>
                <a:gridCol w="267849">
                  <a:extLst>
                    <a:ext uri="{9D8B030D-6E8A-4147-A177-3AD203B41FA5}">
                      <a16:colId xmlns:a16="http://schemas.microsoft.com/office/drawing/2014/main" val="2584417199"/>
                    </a:ext>
                  </a:extLst>
                </a:gridCol>
                <a:gridCol w="267849">
                  <a:extLst>
                    <a:ext uri="{9D8B030D-6E8A-4147-A177-3AD203B41FA5}">
                      <a16:colId xmlns:a16="http://schemas.microsoft.com/office/drawing/2014/main" val="1942845722"/>
                    </a:ext>
                  </a:extLst>
                </a:gridCol>
                <a:gridCol w="267849">
                  <a:extLst>
                    <a:ext uri="{9D8B030D-6E8A-4147-A177-3AD203B41FA5}">
                      <a16:colId xmlns:a16="http://schemas.microsoft.com/office/drawing/2014/main" val="2283482036"/>
                    </a:ext>
                  </a:extLst>
                </a:gridCol>
                <a:gridCol w="267849">
                  <a:extLst>
                    <a:ext uri="{9D8B030D-6E8A-4147-A177-3AD203B41FA5}">
                      <a16:colId xmlns:a16="http://schemas.microsoft.com/office/drawing/2014/main" val="404803748"/>
                    </a:ext>
                  </a:extLst>
                </a:gridCol>
                <a:gridCol w="267849">
                  <a:extLst>
                    <a:ext uri="{9D8B030D-6E8A-4147-A177-3AD203B41FA5}">
                      <a16:colId xmlns:a16="http://schemas.microsoft.com/office/drawing/2014/main" val="3649210443"/>
                    </a:ext>
                  </a:extLst>
                </a:gridCol>
                <a:gridCol w="267849">
                  <a:extLst>
                    <a:ext uri="{9D8B030D-6E8A-4147-A177-3AD203B41FA5}">
                      <a16:colId xmlns:a16="http://schemas.microsoft.com/office/drawing/2014/main" val="3914410169"/>
                    </a:ext>
                  </a:extLst>
                </a:gridCol>
                <a:gridCol w="267849">
                  <a:extLst>
                    <a:ext uri="{9D8B030D-6E8A-4147-A177-3AD203B41FA5}">
                      <a16:colId xmlns:a16="http://schemas.microsoft.com/office/drawing/2014/main" val="3760280698"/>
                    </a:ext>
                  </a:extLst>
                </a:gridCol>
                <a:gridCol w="267849">
                  <a:extLst>
                    <a:ext uri="{9D8B030D-6E8A-4147-A177-3AD203B41FA5}">
                      <a16:colId xmlns:a16="http://schemas.microsoft.com/office/drawing/2014/main" val="1948270437"/>
                    </a:ext>
                  </a:extLst>
                </a:gridCol>
                <a:gridCol w="267849">
                  <a:extLst>
                    <a:ext uri="{9D8B030D-6E8A-4147-A177-3AD203B41FA5}">
                      <a16:colId xmlns:a16="http://schemas.microsoft.com/office/drawing/2014/main" val="4286626489"/>
                    </a:ext>
                  </a:extLst>
                </a:gridCol>
                <a:gridCol w="268742">
                  <a:extLst>
                    <a:ext uri="{9D8B030D-6E8A-4147-A177-3AD203B41FA5}">
                      <a16:colId xmlns:a16="http://schemas.microsoft.com/office/drawing/2014/main" val="2529426488"/>
                    </a:ext>
                  </a:extLst>
                </a:gridCol>
                <a:gridCol w="268742">
                  <a:extLst>
                    <a:ext uri="{9D8B030D-6E8A-4147-A177-3AD203B41FA5}">
                      <a16:colId xmlns:a16="http://schemas.microsoft.com/office/drawing/2014/main" val="1232389482"/>
                    </a:ext>
                  </a:extLst>
                </a:gridCol>
                <a:gridCol w="268742">
                  <a:extLst>
                    <a:ext uri="{9D8B030D-6E8A-4147-A177-3AD203B41FA5}">
                      <a16:colId xmlns:a16="http://schemas.microsoft.com/office/drawing/2014/main" val="2523896597"/>
                    </a:ext>
                  </a:extLst>
                </a:gridCol>
                <a:gridCol w="268742">
                  <a:extLst>
                    <a:ext uri="{9D8B030D-6E8A-4147-A177-3AD203B41FA5}">
                      <a16:colId xmlns:a16="http://schemas.microsoft.com/office/drawing/2014/main" val="3492823985"/>
                    </a:ext>
                  </a:extLst>
                </a:gridCol>
                <a:gridCol w="268742">
                  <a:extLst>
                    <a:ext uri="{9D8B030D-6E8A-4147-A177-3AD203B41FA5}">
                      <a16:colId xmlns:a16="http://schemas.microsoft.com/office/drawing/2014/main" val="383120036"/>
                    </a:ext>
                  </a:extLst>
                </a:gridCol>
                <a:gridCol w="268742">
                  <a:extLst>
                    <a:ext uri="{9D8B030D-6E8A-4147-A177-3AD203B41FA5}">
                      <a16:colId xmlns:a16="http://schemas.microsoft.com/office/drawing/2014/main" val="4015242665"/>
                    </a:ext>
                  </a:extLst>
                </a:gridCol>
                <a:gridCol w="268742">
                  <a:extLst>
                    <a:ext uri="{9D8B030D-6E8A-4147-A177-3AD203B41FA5}">
                      <a16:colId xmlns:a16="http://schemas.microsoft.com/office/drawing/2014/main" val="2669161210"/>
                    </a:ext>
                  </a:extLst>
                </a:gridCol>
                <a:gridCol w="268742">
                  <a:extLst>
                    <a:ext uri="{9D8B030D-6E8A-4147-A177-3AD203B41FA5}">
                      <a16:colId xmlns:a16="http://schemas.microsoft.com/office/drawing/2014/main" val="158814161"/>
                    </a:ext>
                  </a:extLst>
                </a:gridCol>
                <a:gridCol w="268742">
                  <a:extLst>
                    <a:ext uri="{9D8B030D-6E8A-4147-A177-3AD203B41FA5}">
                      <a16:colId xmlns:a16="http://schemas.microsoft.com/office/drawing/2014/main" val="547395650"/>
                    </a:ext>
                  </a:extLst>
                </a:gridCol>
                <a:gridCol w="268742">
                  <a:extLst>
                    <a:ext uri="{9D8B030D-6E8A-4147-A177-3AD203B41FA5}">
                      <a16:colId xmlns:a16="http://schemas.microsoft.com/office/drawing/2014/main" val="3110669225"/>
                    </a:ext>
                  </a:extLst>
                </a:gridCol>
                <a:gridCol w="268742">
                  <a:extLst>
                    <a:ext uri="{9D8B030D-6E8A-4147-A177-3AD203B41FA5}">
                      <a16:colId xmlns:a16="http://schemas.microsoft.com/office/drawing/2014/main" val="902984614"/>
                    </a:ext>
                  </a:extLst>
                </a:gridCol>
                <a:gridCol w="268742">
                  <a:extLst>
                    <a:ext uri="{9D8B030D-6E8A-4147-A177-3AD203B41FA5}">
                      <a16:colId xmlns:a16="http://schemas.microsoft.com/office/drawing/2014/main" val="1586127417"/>
                    </a:ext>
                  </a:extLst>
                </a:gridCol>
                <a:gridCol w="268742">
                  <a:extLst>
                    <a:ext uri="{9D8B030D-6E8A-4147-A177-3AD203B41FA5}">
                      <a16:colId xmlns:a16="http://schemas.microsoft.com/office/drawing/2014/main" val="3584656392"/>
                    </a:ext>
                  </a:extLst>
                </a:gridCol>
                <a:gridCol w="268742">
                  <a:extLst>
                    <a:ext uri="{9D8B030D-6E8A-4147-A177-3AD203B41FA5}">
                      <a16:colId xmlns:a16="http://schemas.microsoft.com/office/drawing/2014/main" val="1450655752"/>
                    </a:ext>
                  </a:extLst>
                </a:gridCol>
                <a:gridCol w="268742">
                  <a:extLst>
                    <a:ext uri="{9D8B030D-6E8A-4147-A177-3AD203B41FA5}">
                      <a16:colId xmlns:a16="http://schemas.microsoft.com/office/drawing/2014/main" val="2812353952"/>
                    </a:ext>
                  </a:extLst>
                </a:gridCol>
                <a:gridCol w="268742">
                  <a:extLst>
                    <a:ext uri="{9D8B030D-6E8A-4147-A177-3AD203B41FA5}">
                      <a16:colId xmlns:a16="http://schemas.microsoft.com/office/drawing/2014/main" val="1573573589"/>
                    </a:ext>
                  </a:extLst>
                </a:gridCol>
              </a:tblGrid>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687525"/>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259388"/>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9714936"/>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1086291"/>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310449"/>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701234"/>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7137680"/>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7486999"/>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1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301894"/>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578387"/>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708393"/>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6953723"/>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2894077"/>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052349"/>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6555563"/>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32744"/>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396899"/>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114396"/>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0983463"/>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3163884"/>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6624427"/>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7202815"/>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479509"/>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8565749"/>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112142"/>
                  </a:ext>
                </a:extLst>
              </a:tr>
              <a:tr h="231154">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465" marR="68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0533043"/>
                  </a:ext>
                </a:extLst>
              </a:tr>
            </a:tbl>
          </a:graphicData>
        </a:graphic>
      </p:graphicFrame>
    </p:spTree>
    <p:extLst>
      <p:ext uri="{BB962C8B-B14F-4D97-AF65-F5344CB8AC3E}">
        <p14:creationId xmlns:p14="http://schemas.microsoft.com/office/powerpoint/2010/main" val="1716538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219074" y="369332"/>
            <a:ext cx="9744075" cy="2031325"/>
          </a:xfrm>
          <a:prstGeom prst="rect">
            <a:avLst/>
          </a:prstGeom>
        </p:spPr>
        <p:txBody>
          <a:bodyPr wrap="square">
            <a:spAutoFit/>
          </a:bodyPr>
          <a:lstStyle/>
          <a:p>
            <a:pPr>
              <a:spcAft>
                <a:spcPts val="0"/>
              </a:spcAft>
            </a:pPr>
            <a:r>
              <a:rPr lang="en-GB"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The shape of the histogram illustrates the distribution (the shape of the data). </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Data can be skewed, meaning it tends to have a long tail on one side and not the other. </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We are going to look at each of these illustrations in terms of averages (mean, median) and spread (standard deviation and interquartile range).</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Normally Distributed</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 </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p:txBody>
      </p:sp>
      <p:pic>
        <p:nvPicPr>
          <p:cNvPr id="7" name="Picture 6" descr="Chart, histogram&#10;&#10;Description automatically generated"/>
          <p:cNvPicPr/>
          <p:nvPr/>
        </p:nvPicPr>
        <p:blipFill>
          <a:blip r:embed="rId2">
            <a:extLst>
              <a:ext uri="{28A0092B-C50C-407E-A947-70E740481C1C}">
                <a14:useLocalDpi xmlns:a14="http://schemas.microsoft.com/office/drawing/2010/main" val="0"/>
              </a:ext>
            </a:extLst>
          </a:blip>
          <a:stretch>
            <a:fillRect/>
          </a:stretch>
        </p:blipFill>
        <p:spPr>
          <a:xfrm>
            <a:off x="410844" y="2210523"/>
            <a:ext cx="5761356" cy="3856902"/>
          </a:xfrm>
          <a:prstGeom prst="rect">
            <a:avLst/>
          </a:prstGeom>
        </p:spPr>
      </p:pic>
      <p:sp>
        <p:nvSpPr>
          <p:cNvPr id="3" name="Rectangle 2"/>
          <p:cNvSpPr/>
          <p:nvPr/>
        </p:nvSpPr>
        <p:spPr>
          <a:xfrm>
            <a:off x="6439353" y="2642413"/>
            <a:ext cx="4338593" cy="2308324"/>
          </a:xfrm>
          <a:prstGeom prst="rect">
            <a:avLst/>
          </a:prstGeom>
        </p:spPr>
        <p:txBody>
          <a:bodyPr wrap="square">
            <a:spAutoFit/>
          </a:bodyPr>
          <a:lstStyle/>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Normally distributed is the most important kind and the type that we will look and test for most frequently</a:t>
            </a:r>
            <a:r>
              <a:rPr lang="en-GB" dirty="0" smtClean="0">
                <a:latin typeface="Trebuchet MS" panose="020B0603020202020204" pitchFamily="34" charset="0"/>
                <a:ea typeface="Times New Roman" panose="02020603050405020304" pitchFamily="18" charset="0"/>
                <a:cs typeface="Times New Roman" panose="02020603050405020304" pitchFamily="18" charset="0"/>
              </a:rPr>
              <a:t>.</a:t>
            </a:r>
          </a:p>
          <a:p>
            <a:pPr>
              <a:spcAft>
                <a:spcPts val="0"/>
              </a:spcAft>
            </a:pP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dirty="0" smtClean="0">
                <a:latin typeface="Trebuchet MS" panose="020B0603020202020204" pitchFamily="34" charset="0"/>
                <a:ea typeface="Times New Roman" panose="02020603050405020304" pitchFamily="18" charset="0"/>
                <a:cs typeface="Times New Roman" panose="02020603050405020304" pitchFamily="18" charset="0"/>
              </a:rPr>
              <a:t>Most </a:t>
            </a:r>
            <a:r>
              <a:rPr lang="en-GB" dirty="0">
                <a:latin typeface="Trebuchet MS" panose="020B0603020202020204" pitchFamily="34" charset="0"/>
                <a:ea typeface="Times New Roman" panose="02020603050405020304" pitchFamily="18" charset="0"/>
                <a:cs typeface="Times New Roman" panose="02020603050405020304" pitchFamily="18" charset="0"/>
              </a:rPr>
              <a:t>of the results must sit in the middle of the graph with the least results at either side. When the line is draw it referred to as bell shaped.</a:t>
            </a:r>
          </a:p>
        </p:txBody>
      </p:sp>
    </p:spTree>
    <p:extLst>
      <p:ext uri="{BB962C8B-B14F-4D97-AF65-F5344CB8AC3E}">
        <p14:creationId xmlns:p14="http://schemas.microsoft.com/office/powerpoint/2010/main" val="3330882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238125" y="415498"/>
            <a:ext cx="6096000" cy="646331"/>
          </a:xfrm>
          <a:prstGeom prst="rect">
            <a:avLst/>
          </a:prstGeom>
        </p:spPr>
        <p:txBody>
          <a:bodyPr>
            <a:spAutoFit/>
          </a:bodyPr>
          <a:lstStyle/>
          <a:p>
            <a:pPr>
              <a:spcAft>
                <a:spcPts val="0"/>
              </a:spcAft>
            </a:pPr>
            <a:r>
              <a:rPr lang="en-GB" b="1">
                <a:latin typeface="Trebuchet MS" panose="020B0603020202020204" pitchFamily="34" charset="0"/>
                <a:ea typeface="Times New Roman" panose="02020603050405020304" pitchFamily="18" charset="0"/>
                <a:cs typeface="Times New Roman" panose="02020603050405020304" pitchFamily="18" charset="0"/>
              </a:rPr>
              <a:t>Skewed to the Right</a:t>
            </a:r>
            <a:endParaRPr lang="en-GB">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 </a:t>
            </a:r>
          </a:p>
        </p:txBody>
      </p:sp>
      <p:pic>
        <p:nvPicPr>
          <p:cNvPr id="7" name="Picture 6" descr="Chart, histogram&#10;&#10;Description automatically generated"/>
          <p:cNvPicPr/>
          <p:nvPr/>
        </p:nvPicPr>
        <p:blipFill>
          <a:blip r:embed="rId2">
            <a:extLst>
              <a:ext uri="{28A0092B-C50C-407E-A947-70E740481C1C}">
                <a14:useLocalDpi xmlns:a14="http://schemas.microsoft.com/office/drawing/2010/main" val="0"/>
              </a:ext>
            </a:extLst>
          </a:blip>
          <a:stretch>
            <a:fillRect/>
          </a:stretch>
        </p:blipFill>
        <p:spPr>
          <a:xfrm>
            <a:off x="160563" y="738663"/>
            <a:ext cx="4537710" cy="2317750"/>
          </a:xfrm>
          <a:prstGeom prst="rect">
            <a:avLst/>
          </a:prstGeom>
        </p:spPr>
      </p:pic>
      <p:sp>
        <p:nvSpPr>
          <p:cNvPr id="3" name="Rectangle 2"/>
          <p:cNvSpPr/>
          <p:nvPr/>
        </p:nvSpPr>
        <p:spPr>
          <a:xfrm>
            <a:off x="160563" y="3010906"/>
            <a:ext cx="9393012" cy="1200329"/>
          </a:xfrm>
          <a:prstGeom prst="rect">
            <a:avLst/>
          </a:prstGeom>
        </p:spPr>
        <p:txBody>
          <a:bodyPr wrap="square">
            <a:spAutoFit/>
          </a:bodyPr>
          <a:lstStyle/>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(Note how it goes the opposite way of what you would expect)</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This is because the numbers on the right actually skew the mean and median to a higher number. This is why it is also called positively skewed.</a:t>
            </a:r>
          </a:p>
        </p:txBody>
      </p:sp>
    </p:spTree>
    <p:extLst>
      <p:ext uri="{BB962C8B-B14F-4D97-AF65-F5344CB8AC3E}">
        <p14:creationId xmlns:p14="http://schemas.microsoft.com/office/powerpoint/2010/main" val="233264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43691" y="453509"/>
            <a:ext cx="2177199" cy="369332"/>
          </a:xfrm>
          <a:prstGeom prst="rect">
            <a:avLst/>
          </a:prstGeom>
        </p:spPr>
        <p:txBody>
          <a:bodyPr wrap="none">
            <a:spAutoFit/>
          </a:bodyPr>
          <a:lstStyle/>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Skewed to the left</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p:txBody>
      </p:sp>
      <p:pic>
        <p:nvPicPr>
          <p:cNvPr id="8" name="Picture 7" descr="Chart, histogram&#10;&#10;Description automatically generated"/>
          <p:cNvPicPr/>
          <p:nvPr/>
        </p:nvPicPr>
        <p:blipFill>
          <a:blip r:embed="rId2">
            <a:extLst>
              <a:ext uri="{28A0092B-C50C-407E-A947-70E740481C1C}">
                <a14:useLocalDpi xmlns:a14="http://schemas.microsoft.com/office/drawing/2010/main" val="0"/>
              </a:ext>
            </a:extLst>
          </a:blip>
          <a:stretch>
            <a:fillRect/>
          </a:stretch>
        </p:blipFill>
        <p:spPr>
          <a:xfrm>
            <a:off x="255587" y="907017"/>
            <a:ext cx="4259263" cy="3255407"/>
          </a:xfrm>
          <a:prstGeom prst="rect">
            <a:avLst/>
          </a:prstGeom>
        </p:spPr>
      </p:pic>
      <p:sp>
        <p:nvSpPr>
          <p:cNvPr id="9" name="Rectangle 8"/>
          <p:cNvSpPr/>
          <p:nvPr/>
        </p:nvSpPr>
        <p:spPr>
          <a:xfrm>
            <a:off x="255587" y="4246600"/>
            <a:ext cx="11603038" cy="646331"/>
          </a:xfrm>
          <a:prstGeom prst="rect">
            <a:avLst/>
          </a:prstGeom>
        </p:spPr>
        <p:txBody>
          <a:bodyPr wrap="square">
            <a:spAutoFit/>
          </a:bodyPr>
          <a:lstStyle/>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This is called skewed to the left because the data on the lower end of the graph will make the mean and median appear lower, hence it is also called negatively skewed.</a:t>
            </a:r>
          </a:p>
        </p:txBody>
      </p:sp>
    </p:spTree>
    <p:extLst>
      <p:ext uri="{BB962C8B-B14F-4D97-AF65-F5344CB8AC3E}">
        <p14:creationId xmlns:p14="http://schemas.microsoft.com/office/powerpoint/2010/main" val="1109903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273</Words>
  <Application>Microsoft Office PowerPoint</Application>
  <PresentationFormat>Widescreen</PresentationFormat>
  <Paragraphs>836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Cambria Math</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Shirra</dc:creator>
  <cp:lastModifiedBy>Andrew Shirra</cp:lastModifiedBy>
  <cp:revision>4</cp:revision>
  <dcterms:created xsi:type="dcterms:W3CDTF">2022-06-28T08:06:13Z</dcterms:created>
  <dcterms:modified xsi:type="dcterms:W3CDTF">2022-06-28T08:51:18Z</dcterms:modified>
</cp:coreProperties>
</file>