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71" r:id="rId9"/>
    <p:sldId id="272" r:id="rId10"/>
    <p:sldId id="27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10" d="100"/>
          <a:sy n="110" d="100"/>
        </p:scale>
        <p:origin x="67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9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1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8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6402-E90F-44B9-91D8-8EB4912486B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44275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dirty="0">
                <a:latin typeface="Trebuchet MS" panose="020B0603020202020204" pitchFamily="34" charset="0"/>
              </a:rPr>
              <a:t>National 5 Applications of Maths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190" y="1212351"/>
            <a:ext cx="37946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dirty="0">
                <a:latin typeface="Trebuchet MS" panose="020B0603020202020204" pitchFamily="34" charset="0"/>
              </a:rPr>
              <a:t>Scale Drawing and Bearings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190" y="1746072"/>
            <a:ext cx="624562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>
                <a:latin typeface="Trebuchet MS" panose="020B0603020202020204" pitchFamily="34" charset="0"/>
                <a:hlinkClick r:id="rId2" action="ppaction://hlinksldjump"/>
              </a:rPr>
              <a:t>Scale Drawing</a:t>
            </a:r>
            <a:endParaRPr lang="en-GB" sz="23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>
                <a:latin typeface="Trebuchet MS" panose="020B0603020202020204" pitchFamily="34" charset="0"/>
                <a:hlinkClick r:id="rId3" action="ppaction://hlinksldjump"/>
              </a:rPr>
              <a:t>Bearings</a:t>
            </a:r>
            <a:endParaRPr lang="en-GB" sz="23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>
                <a:latin typeface="Trebuchet MS" panose="020B0603020202020204" pitchFamily="34" charset="0"/>
              </a:rPr>
              <a:t>Scale Drawing and Bearings </a:t>
            </a:r>
            <a:r>
              <a:rPr lang="en-GB" sz="2300" dirty="0">
                <a:latin typeface="Trebuchet MS" panose="020B0603020202020204" pitchFamily="34" charset="0"/>
                <a:hlinkClick r:id="rId4" action="ppaction://hlinksldjump"/>
              </a:rPr>
              <a:t>Exam Questions</a:t>
            </a:r>
            <a:endParaRPr lang="en-GB" sz="23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6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0235" y="-89765"/>
            <a:ext cx="36327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Scale Drawing and Bearings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4D58168-5A0B-4D46-B88E-1932DB8D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57" y="727774"/>
            <a:ext cx="1018379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200" b="1" dirty="0">
                <a:latin typeface="Trebuchet MS" panose="020B0703020202090204" pitchFamily="34" charset="0"/>
              </a:rPr>
              <a:t>Example 3. An airplane leaves </a:t>
            </a:r>
            <a:r>
              <a:rPr lang="en-US" altLang="en-US" sz="2200" b="1" dirty="0" err="1">
                <a:latin typeface="Trebuchet MS" panose="020B0703020202090204" pitchFamily="34" charset="0"/>
              </a:rPr>
              <a:t>Leuchers</a:t>
            </a:r>
            <a:r>
              <a:rPr lang="en-US" altLang="en-US" sz="2200" b="1" dirty="0">
                <a:latin typeface="Trebuchet MS" panose="020B0703020202090204" pitchFamily="34" charset="0"/>
              </a:rPr>
              <a:t> airport and flies 80 miles north. It then changes direction and flies 120 miles east. The plane now turns onto a bearing of 126° and flies a further 164 miles. Calculate the bearing and distance of the plane from </a:t>
            </a:r>
            <a:r>
              <a:rPr lang="en-US" altLang="en-US" sz="2200" b="1" dirty="0" err="1">
                <a:latin typeface="Trebuchet MS" panose="020B0703020202090204" pitchFamily="34" charset="0"/>
              </a:rPr>
              <a:t>Leuchers</a:t>
            </a:r>
            <a:r>
              <a:rPr lang="en-US" altLang="en-US" sz="2200" b="1" dirty="0">
                <a:latin typeface="Trebuchet MS" panose="020B0703020202090204" pitchFamily="34" charset="0"/>
              </a:rPr>
              <a:t>. </a:t>
            </a:r>
          </a:p>
        </p:txBody>
      </p:sp>
      <p:pic>
        <p:nvPicPr>
          <p:cNvPr id="8" name="Picture 4" descr="j0326646">
            <a:extLst>
              <a:ext uri="{FF2B5EF4-FFF2-40B4-BE49-F238E27FC236}">
                <a16:creationId xmlns:a16="http://schemas.microsoft.com/office/drawing/2014/main" id="{50D20BA5-7775-9249-B34C-F0E4452C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993" y="1842336"/>
            <a:ext cx="2490485" cy="17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0235" y="-89765"/>
            <a:ext cx="36327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Scale Drawing and Bearings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7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0235" y="-89765"/>
            <a:ext cx="36327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Scale Drawing and Bearings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68D1A-0832-1644-87D2-A437AE9D37F5}"/>
              </a:ext>
            </a:extLst>
          </p:cNvPr>
          <p:cNvSpPr txBox="1"/>
          <p:nvPr/>
        </p:nvSpPr>
        <p:spPr>
          <a:xfrm>
            <a:off x="826265" y="559706"/>
            <a:ext cx="9135834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</a:rPr>
              <a:t>Example 1: </a:t>
            </a:r>
          </a:p>
          <a:p>
            <a:pPr marL="342900" indent="-342900">
              <a:buAutoNum type="alphaLcParenR"/>
            </a:pPr>
            <a:r>
              <a:rPr lang="en-US" sz="2000" dirty="0">
                <a:latin typeface="Trebuchet MS" panose="020B0703020202090204" pitchFamily="34" charset="0"/>
              </a:rPr>
              <a:t>Make a Scale Drawing of the following diagram using 1cm to represent 3m.</a:t>
            </a:r>
          </a:p>
          <a:p>
            <a:pPr marL="342900" indent="-342900">
              <a:buAutoNum type="alphaLcParenR"/>
            </a:pPr>
            <a:r>
              <a:rPr lang="en-US" sz="2000" dirty="0">
                <a:latin typeface="Trebuchet MS" panose="020B0703020202090204" pitchFamily="34" charset="0"/>
              </a:rPr>
              <a:t>Measure the height of the tree in cm</a:t>
            </a:r>
          </a:p>
          <a:p>
            <a:pPr marL="342900" indent="-342900">
              <a:buAutoNum type="alphaLcParenR"/>
            </a:pPr>
            <a:r>
              <a:rPr lang="en-US" sz="2000" dirty="0">
                <a:latin typeface="Trebuchet MS" panose="020B0703020202090204" pitchFamily="34" charset="0"/>
              </a:rPr>
              <a:t>What is the real-life height of the tree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57F8BB-CE5E-7848-8174-503874A9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1" y="1838228"/>
            <a:ext cx="6887582" cy="22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8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0235" y="-89765"/>
            <a:ext cx="36327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Scale Drawing and Bearings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11031-0329-D448-8189-0582C5CF729D}"/>
              </a:ext>
            </a:extLst>
          </p:cNvPr>
          <p:cNvSpPr txBox="1"/>
          <p:nvPr/>
        </p:nvSpPr>
        <p:spPr>
          <a:xfrm>
            <a:off x="1135015" y="727774"/>
            <a:ext cx="9960447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Example 2: The diagram is a sketch of an oil rig in a desert.  </a:t>
            </a:r>
          </a:p>
          <a:p>
            <a:r>
              <a:rPr lang="en-GB" sz="2000" b="1" dirty="0"/>
              <a:t>Using a suitable scale, make a scale drawing of the triangle in the diagram and use it to find the real-life height of the rig.</a:t>
            </a:r>
            <a:endParaRPr lang="en-GB" sz="2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508E33D-FD35-814F-B131-0187569AE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26" y="2019042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06C3B4-CFD8-9E4F-BBC1-358BCF8F4F37}"/>
              </a:ext>
            </a:extLst>
          </p:cNvPr>
          <p:cNvSpPr txBox="1"/>
          <p:nvPr/>
        </p:nvSpPr>
        <p:spPr>
          <a:xfrm>
            <a:off x="8490235" y="5760894"/>
            <a:ext cx="284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TeeJay</a:t>
            </a:r>
            <a:r>
              <a:rPr lang="en-US" dirty="0"/>
              <a:t> N5 Lifeskills page 127</a:t>
            </a:r>
          </a:p>
        </p:txBody>
      </p:sp>
    </p:spTree>
    <p:extLst>
      <p:ext uri="{BB962C8B-B14F-4D97-AF65-F5344CB8AC3E}">
        <p14:creationId xmlns:p14="http://schemas.microsoft.com/office/powerpoint/2010/main" val="32935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0235" y="-89765"/>
            <a:ext cx="36327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Scale Drawing and Bearings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1A6FC-AD6E-D34C-8751-54A607406D7D}"/>
              </a:ext>
            </a:extLst>
          </p:cNvPr>
          <p:cNvSpPr txBox="1"/>
          <p:nvPr/>
        </p:nvSpPr>
        <p:spPr>
          <a:xfrm>
            <a:off x="3887107" y="319993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Bearings and Scale Drawing.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54B0E-5DA3-DD43-A79F-04F5CD81DB51}"/>
              </a:ext>
            </a:extLst>
          </p:cNvPr>
          <p:cNvSpPr txBox="1"/>
          <p:nvPr/>
        </p:nvSpPr>
        <p:spPr>
          <a:xfrm>
            <a:off x="3021485" y="666233"/>
            <a:ext cx="482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Bearings are angles that have two properties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A51C2-57FD-2B49-BDEE-1BC1FD95EC43}"/>
              </a:ext>
            </a:extLst>
          </p:cNvPr>
          <p:cNvSpPr txBox="1"/>
          <p:nvPr/>
        </p:nvSpPr>
        <p:spPr>
          <a:xfrm>
            <a:off x="2656217" y="1304464"/>
            <a:ext cx="468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1. They are measured clockwise from north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76234-56E5-464C-A948-31C13D70EDEA}"/>
              </a:ext>
            </a:extLst>
          </p:cNvPr>
          <p:cNvSpPr txBox="1"/>
          <p:nvPr/>
        </p:nvSpPr>
        <p:spPr>
          <a:xfrm>
            <a:off x="2656217" y="1840144"/>
            <a:ext cx="34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2. They must have three figures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6E8507-956F-7A4A-A21C-AEA302272D57}"/>
              </a:ext>
            </a:extLst>
          </p:cNvPr>
          <p:cNvSpPr/>
          <p:nvPr/>
        </p:nvSpPr>
        <p:spPr>
          <a:xfrm>
            <a:off x="2217415" y="1166012"/>
            <a:ext cx="6496050" cy="123127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70302020209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EECB08-76BA-9844-9A33-905CC85AB4C4}"/>
              </a:ext>
            </a:extLst>
          </p:cNvPr>
          <p:cNvCxnSpPr/>
          <p:nvPr/>
        </p:nvCxnSpPr>
        <p:spPr>
          <a:xfrm flipH="1" flipV="1">
            <a:off x="4417595" y="3348455"/>
            <a:ext cx="12700" cy="26543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922B4C-D1EF-7140-A34E-B89410268F81}"/>
              </a:ext>
            </a:extLst>
          </p:cNvPr>
          <p:cNvSpPr txBox="1"/>
          <p:nvPr/>
        </p:nvSpPr>
        <p:spPr>
          <a:xfrm>
            <a:off x="4238576" y="293444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A72AD-1460-964B-BB0A-07CDB4322E10}"/>
              </a:ext>
            </a:extLst>
          </p:cNvPr>
          <p:cNvSpPr txBox="1"/>
          <p:nvPr/>
        </p:nvSpPr>
        <p:spPr>
          <a:xfrm>
            <a:off x="457963" y="2539070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Drawing Bearings</a:t>
            </a:r>
          </a:p>
          <a:p>
            <a:r>
              <a:rPr lang="en-GB" dirty="0">
                <a:latin typeface="Trebuchet MS" panose="020B0703020202090204" pitchFamily="34" charset="0"/>
              </a:rPr>
              <a:t>Example: Draw the bearing 045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A774B6-9B56-EB43-8604-FBA1F11A3340}"/>
              </a:ext>
            </a:extLst>
          </p:cNvPr>
          <p:cNvCxnSpPr/>
          <p:nvPr/>
        </p:nvCxnSpPr>
        <p:spPr>
          <a:xfrm flipV="1">
            <a:off x="4430295" y="3673565"/>
            <a:ext cx="1981200" cy="23291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62A06-8E5D-5649-871B-59CC21B55067}"/>
              </a:ext>
            </a:extLst>
          </p:cNvPr>
          <p:cNvSpPr/>
          <p:nvPr/>
        </p:nvSpPr>
        <p:spPr>
          <a:xfrm>
            <a:off x="4417595" y="4838160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045</a:t>
            </a:r>
          </a:p>
        </p:txBody>
      </p:sp>
    </p:spTree>
    <p:extLst>
      <p:ext uri="{BB962C8B-B14F-4D97-AF65-F5344CB8AC3E}">
        <p14:creationId xmlns:p14="http://schemas.microsoft.com/office/powerpoint/2010/main" val="17465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0235" y="-89765"/>
            <a:ext cx="36327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Scale Drawing and Bearings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07C39-3FD9-A54C-A312-1F890C244C12}"/>
              </a:ext>
            </a:extLst>
          </p:cNvPr>
          <p:cNvSpPr txBox="1"/>
          <p:nvPr/>
        </p:nvSpPr>
        <p:spPr>
          <a:xfrm>
            <a:off x="616681" y="559706"/>
            <a:ext cx="607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Example 2: Draw the bearing, 85</a:t>
            </a:r>
            <a:r>
              <a:rPr lang="en-GB" sz="2400" baseline="30000" dirty="0">
                <a:latin typeface="Trebuchet MS" panose="020B0703020202090204" pitchFamily="34" charset="0"/>
              </a:rPr>
              <a:t>o</a:t>
            </a:r>
            <a:r>
              <a:rPr lang="en-GB" sz="2400" dirty="0">
                <a:latin typeface="Trebuchet MS" panose="020B0703020202090204" pitchFamily="34" charset="0"/>
              </a:rPr>
              <a:t> for 5cm </a:t>
            </a:r>
            <a:endParaRPr lang="en-US" sz="2400" baseline="30000" dirty="0">
              <a:latin typeface="Trebuchet MS" panose="020B0703020202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B6CCD-F965-7F48-A45F-4762BF3BD5E8}"/>
              </a:ext>
            </a:extLst>
          </p:cNvPr>
          <p:cNvSpPr txBox="1"/>
          <p:nvPr/>
        </p:nvSpPr>
        <p:spPr>
          <a:xfrm>
            <a:off x="6462838" y="1285836"/>
            <a:ext cx="354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1. Be measured from the </a:t>
            </a:r>
            <a:r>
              <a:rPr lang="en-GB" dirty="0">
                <a:solidFill>
                  <a:srgbClr val="FF0000"/>
                </a:solidFill>
                <a:latin typeface="Trebuchet MS" panose="020B0703020202090204" pitchFamily="34" charset="0"/>
              </a:rPr>
              <a:t>NORTH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0F62C-C2D5-E343-ABB5-0F76DB8F4697}"/>
              </a:ext>
            </a:extLst>
          </p:cNvPr>
          <p:cNvSpPr txBox="1"/>
          <p:nvPr/>
        </p:nvSpPr>
        <p:spPr>
          <a:xfrm>
            <a:off x="6462838" y="1917134"/>
            <a:ext cx="448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2. Be measured in a </a:t>
            </a:r>
            <a:r>
              <a:rPr lang="en-GB" dirty="0">
                <a:solidFill>
                  <a:srgbClr val="FF0000"/>
                </a:solidFill>
                <a:latin typeface="Trebuchet MS" panose="020B0703020202090204" pitchFamily="34" charset="0"/>
              </a:rPr>
              <a:t>CLOCKWISE</a:t>
            </a:r>
            <a:r>
              <a:rPr lang="en-GB" dirty="0">
                <a:latin typeface="Trebuchet MS" panose="020B0703020202090204" pitchFamily="34" charset="0"/>
              </a:rPr>
              <a:t> direction</a:t>
            </a:r>
            <a:endParaRPr lang="en-GB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C953E-8DD6-C542-BCB4-CD0B308CC2C6}"/>
              </a:ext>
            </a:extLst>
          </p:cNvPr>
          <p:cNvSpPr txBox="1"/>
          <p:nvPr/>
        </p:nvSpPr>
        <p:spPr>
          <a:xfrm>
            <a:off x="6478078" y="2574686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3. Have </a:t>
            </a:r>
            <a:r>
              <a:rPr lang="en-GB" dirty="0">
                <a:solidFill>
                  <a:srgbClr val="FF0000"/>
                </a:solidFill>
                <a:latin typeface="Trebuchet MS" panose="020B0703020202090204" pitchFamily="34" charset="0"/>
              </a:rPr>
              <a:t>3</a:t>
            </a:r>
            <a:r>
              <a:rPr lang="en-GB" dirty="0">
                <a:latin typeface="Trebuchet MS" panose="020B0703020202090204" pitchFamily="34" charset="0"/>
              </a:rPr>
              <a:t> figures</a:t>
            </a:r>
            <a:endParaRPr lang="en-GB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8231F6-FC59-4F42-BC54-AB90ADE9CB51}"/>
              </a:ext>
            </a:extLst>
          </p:cNvPr>
          <p:cNvSpPr/>
          <p:nvPr/>
        </p:nvSpPr>
        <p:spPr>
          <a:xfrm>
            <a:off x="6451005" y="1103641"/>
            <a:ext cx="4845881" cy="2077113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Trebuchet MS" panose="020B070302020209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32D78F-2707-1F43-A249-699A958B0951}"/>
              </a:ext>
            </a:extLst>
          </p:cNvPr>
          <p:cNvSpPr/>
          <p:nvPr/>
        </p:nvSpPr>
        <p:spPr>
          <a:xfrm>
            <a:off x="6393140" y="1225487"/>
            <a:ext cx="434290" cy="4627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9A6310-3CD7-6742-9129-1256A6968F34}"/>
              </a:ext>
            </a:extLst>
          </p:cNvPr>
          <p:cNvCxnSpPr/>
          <p:nvPr/>
        </p:nvCxnSpPr>
        <p:spPr>
          <a:xfrm flipV="1">
            <a:off x="976721" y="1279786"/>
            <a:ext cx="0" cy="16561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F96B535-1767-9046-A485-4A3E08059C92}"/>
              </a:ext>
            </a:extLst>
          </p:cNvPr>
          <p:cNvSpPr/>
          <p:nvPr/>
        </p:nvSpPr>
        <p:spPr>
          <a:xfrm>
            <a:off x="6393140" y="1853489"/>
            <a:ext cx="434290" cy="4627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235A9C-C9BC-7143-B0DB-2D396A517BD9}"/>
              </a:ext>
            </a:extLst>
          </p:cNvPr>
          <p:cNvSpPr txBox="1"/>
          <p:nvPr/>
        </p:nvSpPr>
        <p:spPr>
          <a:xfrm>
            <a:off x="785002" y="962796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N</a:t>
            </a:r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CE7A6-4FDC-B640-B95C-B23A4A464609}"/>
              </a:ext>
            </a:extLst>
          </p:cNvPr>
          <p:cNvSpPr txBox="1"/>
          <p:nvPr/>
        </p:nvSpPr>
        <p:spPr>
          <a:xfrm>
            <a:off x="1110245" y="2382479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Trebuchet MS" panose="020B0703020202090204" pitchFamily="34" charset="0"/>
              </a:rPr>
              <a:t>085</a:t>
            </a:r>
            <a:r>
              <a:rPr lang="en-GB" sz="2400" b="1" baseline="30000" dirty="0">
                <a:latin typeface="Trebuchet MS" panose="020B0703020202090204" pitchFamily="34" charset="0"/>
              </a:rPr>
              <a:t> o</a:t>
            </a:r>
            <a:endParaRPr lang="en-US" sz="2400" b="1" baseline="30000" dirty="0">
              <a:latin typeface="Trebuchet MS" panose="020B070302020209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D865DE-D087-C048-BA8C-E43AB0B71D4C}"/>
              </a:ext>
            </a:extLst>
          </p:cNvPr>
          <p:cNvCxnSpPr/>
          <p:nvPr/>
        </p:nvCxnSpPr>
        <p:spPr>
          <a:xfrm flipV="1">
            <a:off x="980683" y="2798231"/>
            <a:ext cx="3236398" cy="1377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07F8726-7AA2-064E-AC27-9F5D9716FB88}"/>
              </a:ext>
            </a:extLst>
          </p:cNvPr>
          <p:cNvSpPr/>
          <p:nvPr/>
        </p:nvSpPr>
        <p:spPr>
          <a:xfrm>
            <a:off x="2916102" y="2798231"/>
            <a:ext cx="162529" cy="91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E70672-5BCD-584C-AF7A-43E6C52D2523}"/>
              </a:ext>
            </a:extLst>
          </p:cNvPr>
          <p:cNvSpPr txBox="1"/>
          <p:nvPr/>
        </p:nvSpPr>
        <p:spPr>
          <a:xfrm>
            <a:off x="1977473" y="2862228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Trebuchet MS" panose="020B0703020202090204" pitchFamily="34" charset="0"/>
              </a:rPr>
              <a:t>5cm</a:t>
            </a:r>
            <a:endParaRPr lang="en-US" sz="28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4" grpId="0" animBg="1"/>
      <p:bldP spid="1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0235" y="-89765"/>
            <a:ext cx="36327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Scale Drawing and Bearings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C5AD3-2463-B249-815C-710E549BAC26}"/>
              </a:ext>
            </a:extLst>
          </p:cNvPr>
          <p:cNvSpPr txBox="1"/>
          <p:nvPr/>
        </p:nvSpPr>
        <p:spPr>
          <a:xfrm>
            <a:off x="506148" y="426398"/>
            <a:ext cx="5718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703020202090204" pitchFamily="34" charset="0"/>
              </a:rPr>
              <a:t>Example 3: Draw the bearing, 220</a:t>
            </a:r>
            <a:r>
              <a:rPr lang="en-GB" sz="2200" baseline="30000" dirty="0">
                <a:latin typeface="Trebuchet MS" panose="020B0703020202090204" pitchFamily="34" charset="0"/>
              </a:rPr>
              <a:t>o</a:t>
            </a:r>
            <a:r>
              <a:rPr lang="en-GB" sz="2200" dirty="0">
                <a:latin typeface="Trebuchet MS" panose="020B0703020202090204" pitchFamily="34" charset="0"/>
              </a:rPr>
              <a:t> for 3cm </a:t>
            </a:r>
            <a:endParaRPr lang="en-US" sz="2200" baseline="30000" dirty="0">
              <a:latin typeface="Trebuchet MS" panose="020B0703020202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1841E-2985-E34C-BBC3-0E97A54A91E1}"/>
              </a:ext>
            </a:extLst>
          </p:cNvPr>
          <p:cNvSpPr txBox="1"/>
          <p:nvPr/>
        </p:nvSpPr>
        <p:spPr>
          <a:xfrm>
            <a:off x="4605525" y="1166708"/>
            <a:ext cx="391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1. Be measured from the </a:t>
            </a:r>
            <a:r>
              <a:rPr lang="en-GB" sz="2000" dirty="0">
                <a:solidFill>
                  <a:srgbClr val="FF0000"/>
                </a:solidFill>
                <a:latin typeface="Trebuchet MS" panose="020B0703020202090204" pitchFamily="34" charset="0"/>
              </a:rPr>
              <a:t>NORTH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D0BE3-7AE4-D04F-85E9-30CB3A19FCFF}"/>
              </a:ext>
            </a:extLst>
          </p:cNvPr>
          <p:cNvSpPr txBox="1"/>
          <p:nvPr/>
        </p:nvSpPr>
        <p:spPr>
          <a:xfrm>
            <a:off x="4605525" y="1798006"/>
            <a:ext cx="496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2. Be measured in a </a:t>
            </a:r>
            <a:r>
              <a:rPr lang="en-GB" sz="2000" dirty="0">
                <a:solidFill>
                  <a:srgbClr val="FF0000"/>
                </a:solidFill>
                <a:latin typeface="Trebuchet MS" panose="020B0703020202090204" pitchFamily="34" charset="0"/>
              </a:rPr>
              <a:t>CLOCKWISE</a:t>
            </a:r>
            <a:r>
              <a:rPr lang="en-GB" sz="2000" dirty="0">
                <a:latin typeface="Trebuchet MS" panose="020B0703020202090204" pitchFamily="34" charset="0"/>
              </a:rPr>
              <a:t> direction</a:t>
            </a:r>
            <a:endParaRPr lang="en-GB" sz="2000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88A51-F343-0A43-91CD-5232418AD0DF}"/>
              </a:ext>
            </a:extLst>
          </p:cNvPr>
          <p:cNvSpPr txBox="1"/>
          <p:nvPr/>
        </p:nvSpPr>
        <p:spPr>
          <a:xfrm>
            <a:off x="4620765" y="2455558"/>
            <a:ext cx="212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3. Have </a:t>
            </a:r>
            <a:r>
              <a:rPr lang="en-GB" sz="2000" dirty="0">
                <a:solidFill>
                  <a:srgbClr val="FF0000"/>
                </a:solidFill>
                <a:latin typeface="Trebuchet MS" panose="020B0703020202090204" pitchFamily="34" charset="0"/>
              </a:rPr>
              <a:t>3</a:t>
            </a:r>
            <a:r>
              <a:rPr lang="en-GB" sz="2000" dirty="0">
                <a:latin typeface="Trebuchet MS" panose="020B0703020202090204" pitchFamily="34" charset="0"/>
              </a:rPr>
              <a:t> figures</a:t>
            </a:r>
            <a:endParaRPr lang="en-GB" sz="2000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77C8EB-B2B1-4F44-87B4-EF6623BB1C5A}"/>
              </a:ext>
            </a:extLst>
          </p:cNvPr>
          <p:cNvSpPr/>
          <p:nvPr/>
        </p:nvSpPr>
        <p:spPr>
          <a:xfrm>
            <a:off x="4593692" y="984513"/>
            <a:ext cx="5156673" cy="2077113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rebuchet MS" panose="020B070302020209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E8C398-EE4F-994C-818A-B96A9C58DD25}"/>
              </a:ext>
            </a:extLst>
          </p:cNvPr>
          <p:cNvSpPr/>
          <p:nvPr/>
        </p:nvSpPr>
        <p:spPr>
          <a:xfrm>
            <a:off x="4535827" y="1106359"/>
            <a:ext cx="434290" cy="4627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rebuchet MS" panose="020B070302020209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D01F79-AD56-8F4D-8A3F-0599177E7845}"/>
              </a:ext>
            </a:extLst>
          </p:cNvPr>
          <p:cNvCxnSpPr/>
          <p:nvPr/>
        </p:nvCxnSpPr>
        <p:spPr>
          <a:xfrm flipV="1">
            <a:off x="1740650" y="1298956"/>
            <a:ext cx="0" cy="16561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FAA2F9E-3F9E-9145-8CC8-3D4747C37A50}"/>
              </a:ext>
            </a:extLst>
          </p:cNvPr>
          <p:cNvSpPr/>
          <p:nvPr/>
        </p:nvSpPr>
        <p:spPr>
          <a:xfrm>
            <a:off x="4535827" y="1734361"/>
            <a:ext cx="434290" cy="4627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6445C-06EE-964A-A375-7AA59AD34297}"/>
              </a:ext>
            </a:extLst>
          </p:cNvPr>
          <p:cNvSpPr txBox="1"/>
          <p:nvPr/>
        </p:nvSpPr>
        <p:spPr>
          <a:xfrm>
            <a:off x="1548931" y="981966"/>
            <a:ext cx="364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703020202090204" pitchFamily="34" charset="0"/>
              </a:rPr>
              <a:t>N</a:t>
            </a:r>
            <a:endParaRPr lang="en-US" sz="2200" dirty="0">
              <a:latin typeface="Trebuchet MS" panose="020B070302020209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FBC56C-8D34-504C-878B-A44A23892A7B}"/>
              </a:ext>
            </a:extLst>
          </p:cNvPr>
          <p:cNvSpPr txBox="1"/>
          <p:nvPr/>
        </p:nvSpPr>
        <p:spPr>
          <a:xfrm>
            <a:off x="1874174" y="2401649"/>
            <a:ext cx="841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latin typeface="Trebuchet MS" panose="020B0703020202090204" pitchFamily="34" charset="0"/>
              </a:rPr>
              <a:t>220</a:t>
            </a:r>
            <a:r>
              <a:rPr lang="en-GB" sz="2200" b="1" baseline="30000" dirty="0">
                <a:latin typeface="Trebuchet MS" panose="020B0703020202090204" pitchFamily="34" charset="0"/>
              </a:rPr>
              <a:t> o</a:t>
            </a:r>
            <a:endParaRPr lang="en-US" sz="2200" b="1" baseline="30000" dirty="0">
              <a:latin typeface="Trebuchet MS" panose="020B070302020209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BDDD8-335A-C44A-9A5A-4561A1F6389A}"/>
              </a:ext>
            </a:extLst>
          </p:cNvPr>
          <p:cNvSpPr txBox="1"/>
          <p:nvPr/>
        </p:nvSpPr>
        <p:spPr>
          <a:xfrm>
            <a:off x="816570" y="2920627"/>
            <a:ext cx="705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703020202090204" pitchFamily="34" charset="0"/>
              </a:rPr>
              <a:t>3cm</a:t>
            </a:r>
            <a:endParaRPr lang="en-US" sz="2200" dirty="0">
              <a:latin typeface="Trebuchet MS" panose="020B070302020209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74795E-27BF-4E40-AF62-CD086E97A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800" y="1882566"/>
            <a:ext cx="2413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0235" y="-89765"/>
            <a:ext cx="36327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Scale Drawing and Bearings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55837D-5E33-4541-8FF6-D5DC62B3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0464" y="3841201"/>
            <a:ext cx="22907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265201A-BEEC-1B42-8650-60418607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9452" y="1675851"/>
            <a:ext cx="22907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C1A409-ADE8-034A-AFB8-02306F368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82"/>
          <a:stretch>
            <a:fillRect/>
          </a:stretch>
        </p:blipFill>
        <p:spPr bwMode="auto">
          <a:xfrm>
            <a:off x="1676702" y="3895176"/>
            <a:ext cx="1689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C091B83E-62EE-0C4D-9E84-DF817A7A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589" y="439188"/>
            <a:ext cx="4000500" cy="571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100" dirty="0">
                <a:latin typeface="Comic Sans MS" pitchFamily="66" charset="0"/>
              </a:rPr>
              <a:t>(1a) Measure the bearing of B from A</a:t>
            </a: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latin typeface="Comic Sans MS" pitchFamily="66" charset="0"/>
              </a:rPr>
              <a:t>(1b) Measure the bearing of A from B</a:t>
            </a: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latin typeface="Comic Sans MS" pitchFamily="66" charset="0"/>
              </a:rPr>
              <a:t>		</a:t>
            </a: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latin typeface="Comic Sans MS" pitchFamily="66" charset="0"/>
              </a:rPr>
              <a:t>		</a:t>
            </a: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latin typeface="Comic Sans MS" pitchFamily="66" charset="0"/>
              </a:rPr>
              <a:t>(b) Measure the bearing of A from B</a:t>
            </a:r>
          </a:p>
          <a:p>
            <a:endParaRPr lang="en-US" dirty="0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B0B9B5D9-53F5-CB4F-A94B-8ECF3E2E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514" y="439188"/>
            <a:ext cx="4071938" cy="571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100" dirty="0">
                <a:latin typeface="Comic Sans MS" pitchFamily="66" charset="0"/>
              </a:rPr>
              <a:t>(2a) Measure the bearing of D from C</a:t>
            </a: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latin typeface="Comic Sans MS" pitchFamily="66" charset="0"/>
              </a:rPr>
              <a:t>(2b) Measure the bearing of C from D</a:t>
            </a: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endParaRPr lang="en-GB" sz="1100" dirty="0">
              <a:latin typeface="Comic Sans MS" pitchFamily="66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latin typeface="Comic Sans MS" pitchFamily="66" charset="0"/>
              </a:rPr>
              <a:t>(b) Measure the bearing of A from B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F47C3F-1F9E-5E45-BD44-9839D65B44D8}"/>
              </a:ext>
            </a:extLst>
          </p:cNvPr>
          <p:cNvCxnSpPr/>
          <p:nvPr/>
        </p:nvCxnSpPr>
        <p:spPr>
          <a:xfrm flipV="1">
            <a:off x="2176764" y="2825201"/>
            <a:ext cx="2286000" cy="223043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 Box 3">
            <a:extLst>
              <a:ext uri="{FF2B5EF4-FFF2-40B4-BE49-F238E27FC236}">
                <a16:creationId xmlns:a16="http://schemas.microsoft.com/office/drawing/2014/main" id="{3A8306DF-CFE3-4145-A6F2-67AE8C334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889" y="4947688"/>
            <a:ext cx="6429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600" b="1">
                <a:latin typeface="Comic Sans MS" pitchFamily="66" charset="0"/>
              </a:rPr>
              <a:t>° A</a:t>
            </a:r>
          </a:p>
          <a:p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D6E9B1-56E6-F24D-A085-EBD507379656}"/>
              </a:ext>
            </a:extLst>
          </p:cNvPr>
          <p:cNvCxnSpPr/>
          <p:nvPr/>
        </p:nvCxnSpPr>
        <p:spPr>
          <a:xfrm rot="5400000" flipH="1" flipV="1">
            <a:off x="1716389" y="4592088"/>
            <a:ext cx="9286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1299F5-EC6B-BB4F-A6FA-42BF9B72379A}"/>
              </a:ext>
            </a:extLst>
          </p:cNvPr>
          <p:cNvCxnSpPr/>
          <p:nvPr/>
        </p:nvCxnSpPr>
        <p:spPr>
          <a:xfrm rot="5400000" flipH="1" flipV="1">
            <a:off x="3999214" y="2372763"/>
            <a:ext cx="9286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 Box 6">
            <a:extLst>
              <a:ext uri="{FF2B5EF4-FFF2-40B4-BE49-F238E27FC236}">
                <a16:creationId xmlns:a16="http://schemas.microsoft.com/office/drawing/2014/main" id="{DB0CAA6B-4834-A44A-B93B-F0884EF9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002" y="2720426"/>
            <a:ext cx="6445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600" b="1">
                <a:latin typeface="Comic Sans MS" pitchFamily="66" charset="0"/>
              </a:rPr>
              <a:t>°  B</a:t>
            </a:r>
          </a:p>
          <a:p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AC761F5-D4E0-9449-AD16-4D4829BC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5827" y="1555201"/>
            <a:ext cx="22907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6FC811-ABF2-3C4B-8C97-C5C23A26390C}"/>
              </a:ext>
            </a:extLst>
          </p:cNvPr>
          <p:cNvCxnSpPr/>
          <p:nvPr/>
        </p:nvCxnSpPr>
        <p:spPr>
          <a:xfrm rot="16200000" flipH="1">
            <a:off x="6844808" y="3079994"/>
            <a:ext cx="2281238" cy="15271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5AF2E3-E0C8-0548-A9AF-957CAE55146A}"/>
              </a:ext>
            </a:extLst>
          </p:cNvPr>
          <p:cNvCxnSpPr/>
          <p:nvPr/>
        </p:nvCxnSpPr>
        <p:spPr>
          <a:xfrm rot="5400000" flipH="1" flipV="1">
            <a:off x="6758289" y="2247351"/>
            <a:ext cx="9286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C3153C-8E3C-9C44-9924-B195D6845DBD}"/>
              </a:ext>
            </a:extLst>
          </p:cNvPr>
          <p:cNvCxnSpPr/>
          <p:nvPr/>
        </p:nvCxnSpPr>
        <p:spPr>
          <a:xfrm rot="5400000" flipH="1" flipV="1">
            <a:off x="8288639" y="4533351"/>
            <a:ext cx="9286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 Box 5">
            <a:extLst>
              <a:ext uri="{FF2B5EF4-FFF2-40B4-BE49-F238E27FC236}">
                <a16:creationId xmlns:a16="http://schemas.microsoft.com/office/drawing/2014/main" id="{CDCECFC1-8836-A74D-A56A-4005B8137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139" y="4869901"/>
            <a:ext cx="6445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600" b="1">
                <a:latin typeface="Comic Sans MS" pitchFamily="66" charset="0"/>
              </a:rPr>
              <a:t>°  D</a:t>
            </a:r>
            <a:endParaRPr lang="en-US"/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76AF2600-A32C-FA49-8CD1-76AC1AA95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677" y="2577551"/>
            <a:ext cx="64293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600" b="1">
                <a:latin typeface="Comic Sans MS" pitchFamily="66" charset="0"/>
              </a:rPr>
              <a:t>°  C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EF79D9-9D87-9645-A165-D01082D4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314" y="677313"/>
            <a:ext cx="855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Cooper Black" pitchFamily="18" charset="0"/>
              </a:rPr>
              <a:t>045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°</a:t>
            </a:r>
            <a:r>
              <a:rPr lang="en-GB">
                <a:solidFill>
                  <a:srgbClr val="FF0000"/>
                </a:solidFill>
                <a:latin typeface="Cooper Black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376F30-1748-5741-BA95-B3D15E32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427" y="1271038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Cooper Black" pitchFamily="18" charset="0"/>
              </a:rPr>
              <a:t>225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°</a:t>
            </a:r>
            <a:r>
              <a:rPr lang="en-GB">
                <a:solidFill>
                  <a:srgbClr val="FF0000"/>
                </a:solidFill>
                <a:latin typeface="Cooper Black" pitchFamily="18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52FA95-1373-E446-8E39-F8914179E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064" y="667788"/>
            <a:ext cx="855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Cooper Black" pitchFamily="18" charset="0"/>
              </a:rPr>
              <a:t>145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°</a:t>
            </a:r>
            <a:r>
              <a:rPr lang="en-GB">
                <a:solidFill>
                  <a:srgbClr val="FF0000"/>
                </a:solidFill>
                <a:latin typeface="Cooper Black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30455E-ACC7-DD47-BCCD-E779B3680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8177" y="1261513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Cooper Black" pitchFamily="18" charset="0"/>
              </a:rPr>
              <a:t>325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°</a:t>
            </a:r>
            <a:r>
              <a:rPr lang="en-GB">
                <a:solidFill>
                  <a:srgbClr val="FF0000"/>
                </a:solidFill>
                <a:latin typeface="Cooper Black" pitchFamily="18" charset="0"/>
              </a:rPr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99DF77-A38B-5148-A7ED-20D2503EF920}"/>
              </a:ext>
            </a:extLst>
          </p:cNvPr>
          <p:cNvGrpSpPr>
            <a:grpSpLocks/>
          </p:cNvGrpSpPr>
          <p:nvPr/>
        </p:nvGrpSpPr>
        <p:grpSpPr bwMode="auto">
          <a:xfrm>
            <a:off x="2826052" y="1183726"/>
            <a:ext cx="3286125" cy="3286125"/>
            <a:chOff x="3500430" y="1857364"/>
            <a:chExt cx="3286148" cy="328614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970B48-4004-314A-BDFD-AE13AD51C4D9}"/>
                </a:ext>
              </a:extLst>
            </p:cNvPr>
            <p:cNvSpPr/>
            <p:nvPr/>
          </p:nvSpPr>
          <p:spPr>
            <a:xfrm>
              <a:off x="3500430" y="1857364"/>
              <a:ext cx="3286148" cy="3286148"/>
            </a:xfrm>
            <a:prstGeom prst="ellipse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008F4BC-82BB-9F4D-92CB-3B6C092A83E5}"/>
                </a:ext>
              </a:extLst>
            </p:cNvPr>
            <p:cNvCxnSpPr/>
            <p:nvPr/>
          </p:nvCxnSpPr>
          <p:spPr>
            <a:xfrm rot="5400000" flipH="1" flipV="1">
              <a:off x="4643438" y="2998784"/>
              <a:ext cx="1000132" cy="3175"/>
            </a:xfrm>
            <a:prstGeom prst="straightConnector1">
              <a:avLst/>
            </a:prstGeom>
            <a:solidFill>
              <a:srgbClr val="000000">
                <a:alpha val="0"/>
              </a:srgbClr>
            </a:solidFill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FA7FA91-3EC2-E74E-9E56-37669370EB49}"/>
              </a:ext>
            </a:extLst>
          </p:cNvPr>
          <p:cNvSpPr/>
          <p:nvPr/>
        </p:nvSpPr>
        <p:spPr>
          <a:xfrm>
            <a:off x="4454827" y="2822026"/>
            <a:ext cx="47625" cy="476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77334A-8E8A-594B-9551-69FE89C6E1B4}"/>
              </a:ext>
            </a:extLst>
          </p:cNvPr>
          <p:cNvGrpSpPr>
            <a:grpSpLocks/>
          </p:cNvGrpSpPr>
          <p:nvPr/>
        </p:nvGrpSpPr>
        <p:grpSpPr bwMode="auto">
          <a:xfrm>
            <a:off x="5580364" y="1051963"/>
            <a:ext cx="3286125" cy="3286125"/>
            <a:chOff x="3500430" y="1857364"/>
            <a:chExt cx="3286148" cy="328614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72BF20A-4A46-404A-89AE-6E6B0C3FA1B0}"/>
                </a:ext>
              </a:extLst>
            </p:cNvPr>
            <p:cNvSpPr/>
            <p:nvPr/>
          </p:nvSpPr>
          <p:spPr>
            <a:xfrm>
              <a:off x="3500430" y="1857364"/>
              <a:ext cx="3286148" cy="3286148"/>
            </a:xfrm>
            <a:prstGeom prst="ellipse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4421B3D-CC3C-6A4D-B84F-EFF684DD0276}"/>
                </a:ext>
              </a:extLst>
            </p:cNvPr>
            <p:cNvCxnSpPr/>
            <p:nvPr/>
          </p:nvCxnSpPr>
          <p:spPr>
            <a:xfrm rot="5400000" flipH="1" flipV="1">
              <a:off x="4643438" y="2998785"/>
              <a:ext cx="1000132" cy="3175"/>
            </a:xfrm>
            <a:prstGeom prst="straightConnector1">
              <a:avLst/>
            </a:prstGeom>
            <a:solidFill>
              <a:srgbClr val="000000">
                <a:alpha val="0"/>
              </a:srgbClr>
            </a:solidFill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29D5175-2C0B-B643-8BF4-084CF207A5DF}"/>
              </a:ext>
            </a:extLst>
          </p:cNvPr>
          <p:cNvSpPr txBox="1"/>
          <p:nvPr/>
        </p:nvSpPr>
        <p:spPr>
          <a:xfrm>
            <a:off x="557900" y="830011"/>
            <a:ext cx="106336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Reading </a:t>
            </a:r>
          </a:p>
          <a:p>
            <a:r>
              <a:rPr lang="en-GB" dirty="0">
                <a:latin typeface="Trebuchet MS" panose="020B0703020202090204" pitchFamily="34" charset="0"/>
              </a:rPr>
              <a:t>Bearings</a:t>
            </a:r>
          </a:p>
        </p:txBody>
      </p:sp>
    </p:spTree>
    <p:extLst>
      <p:ext uri="{BB962C8B-B14F-4D97-AF65-F5344CB8AC3E}">
        <p14:creationId xmlns:p14="http://schemas.microsoft.com/office/powerpoint/2010/main" val="27816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0235" y="-89765"/>
            <a:ext cx="36327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Scale Drawing and Bearings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EF49F-13B1-EE4B-8A06-FCE216C15A3B}"/>
              </a:ext>
            </a:extLst>
          </p:cNvPr>
          <p:cNvSpPr txBox="1"/>
          <p:nvPr/>
        </p:nvSpPr>
        <p:spPr>
          <a:xfrm>
            <a:off x="616681" y="559706"/>
            <a:ext cx="10889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703020202090204" pitchFamily="34" charset="0"/>
              </a:rPr>
              <a:t>Exam Questions</a:t>
            </a:r>
          </a:p>
          <a:p>
            <a:r>
              <a:rPr lang="en-GB" sz="2200" dirty="0">
                <a:latin typeface="Trebuchet MS" panose="020B0703020202090204" pitchFamily="34" charset="0"/>
              </a:rPr>
              <a:t>Example 1: Example 1: A ship leaves a harbour at H. It travels for a distance of 50km on a bearing of 070 where it arrives at Port A.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2B26F-C5B0-D14A-80DE-A02B0115B15B}"/>
              </a:ext>
            </a:extLst>
          </p:cNvPr>
          <p:cNvSpPr txBox="1"/>
          <p:nvPr/>
        </p:nvSpPr>
        <p:spPr>
          <a:xfrm>
            <a:off x="644462" y="1802884"/>
            <a:ext cx="101008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703020202090204" pitchFamily="34" charset="0"/>
              </a:rPr>
              <a:t>It then leaves Port A to travel to Port B, on  bearing of 145 for 30km. Using a scale of 1cm = 5km draw a scale drawing of this and then calculate how far away is port B from the harbour?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F09DA-7E72-A24E-9F9F-BE3DEBCFDA1D}"/>
              </a:ext>
            </a:extLst>
          </p:cNvPr>
          <p:cNvSpPr txBox="1"/>
          <p:nvPr/>
        </p:nvSpPr>
        <p:spPr>
          <a:xfrm>
            <a:off x="1666397" y="3045137"/>
            <a:ext cx="514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Lets break down the question into smaller parts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EF735-B4CC-7842-B73F-9C85CF13C524}"/>
              </a:ext>
            </a:extLst>
          </p:cNvPr>
          <p:cNvSpPr txBox="1"/>
          <p:nvPr/>
        </p:nvSpPr>
        <p:spPr>
          <a:xfrm>
            <a:off x="1666397" y="3505500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1. Draw the first journey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FB69B-77A2-1949-A182-0E84D1643EDC}"/>
              </a:ext>
            </a:extLst>
          </p:cNvPr>
          <p:cNvSpPr txBox="1"/>
          <p:nvPr/>
        </p:nvSpPr>
        <p:spPr>
          <a:xfrm>
            <a:off x="1666397" y="3947251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2. Draw the second journey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8E2A6-E035-5448-9A88-D08BD3B47FB8}"/>
              </a:ext>
            </a:extLst>
          </p:cNvPr>
          <p:cNvSpPr txBox="1"/>
          <p:nvPr/>
        </p:nvSpPr>
        <p:spPr>
          <a:xfrm>
            <a:off x="1666397" y="4405937"/>
            <a:ext cx="671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3. Draw a line between Harbour and Port B to create a triangle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A28EA-2FD5-3147-836A-1C824CBC3B87}"/>
              </a:ext>
            </a:extLst>
          </p:cNvPr>
          <p:cNvSpPr txBox="1"/>
          <p:nvPr/>
        </p:nvSpPr>
        <p:spPr>
          <a:xfrm>
            <a:off x="1666397" y="4886810"/>
            <a:ext cx="425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4. Measure the length of this line in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1A99A-106D-D44D-8FE4-707A837249DF}"/>
              </a:ext>
            </a:extLst>
          </p:cNvPr>
          <p:cNvSpPr txBox="1"/>
          <p:nvPr/>
        </p:nvSpPr>
        <p:spPr>
          <a:xfrm>
            <a:off x="1666397" y="5367683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703020202090204" pitchFamily="34" charset="0"/>
              </a:rPr>
              <a:t>5. Convert to km</a:t>
            </a:r>
          </a:p>
        </p:txBody>
      </p:sp>
    </p:spTree>
    <p:extLst>
      <p:ext uri="{BB962C8B-B14F-4D97-AF65-F5344CB8AC3E}">
        <p14:creationId xmlns:p14="http://schemas.microsoft.com/office/powerpoint/2010/main" val="11673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90235" y="-89765"/>
            <a:ext cx="36327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Scale Drawing and Bearings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4D58168-5A0B-4D46-B88E-1932DB8D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57" y="727774"/>
            <a:ext cx="1018379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rebuchet MS" panose="020B0703020202090204" pitchFamily="34" charset="0"/>
              </a:rPr>
              <a:t>Example 2. Take 1cm = 10km. The bearings and distances of two tankers from Aberdeen are Tanker1 [044º,79km] and Tanker2 [175º,89km]. How far apart are the tankers?</a:t>
            </a:r>
          </a:p>
        </p:txBody>
      </p:sp>
      <p:pic>
        <p:nvPicPr>
          <p:cNvPr id="7" name="Picture 3" descr="SY00617_[1]">
            <a:extLst>
              <a:ext uri="{FF2B5EF4-FFF2-40B4-BE49-F238E27FC236}">
                <a16:creationId xmlns:a16="http://schemas.microsoft.com/office/drawing/2014/main" id="{24B34D14-1499-8D47-8E5B-F7A0B615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26502" flipH="1">
            <a:off x="7776412" y="2099369"/>
            <a:ext cx="3280377" cy="223339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787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594</Words>
  <Application>Microsoft Macintosh PowerPoint</Application>
  <PresentationFormat>Widescreen</PresentationFormat>
  <Paragraphs>136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Cooper Black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Shirra</dc:creator>
  <cp:lastModifiedBy>Andrew Shirra</cp:lastModifiedBy>
  <cp:revision>12</cp:revision>
  <dcterms:created xsi:type="dcterms:W3CDTF">2020-03-20T14:30:04Z</dcterms:created>
  <dcterms:modified xsi:type="dcterms:W3CDTF">2020-04-02T14:10:36Z</dcterms:modified>
</cp:coreProperties>
</file>