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2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esrc=s&amp;source=images&amp;cd=&amp;cad=rja&amp;uact=8&amp;ved=0ahUKEwjd_fC-_oDLAhXEORQKHf75AyQQjRwIBw&amp;url=http://www.statisticshowto.com/what-is-standard-deviation/&amp;psig=AFQjCNFvOukWxg7bldEgjYVMVkXOyvUWQQ&amp;ust=145587369701691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229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Non Calculator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Standard Deviation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Exam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FA93BE-8C19-0D4E-9053-CB2A938DC8D3}"/>
              </a:ext>
            </a:extLst>
          </p:cNvPr>
          <p:cNvSpPr txBox="1"/>
          <p:nvPr/>
        </p:nvSpPr>
        <p:spPr>
          <a:xfrm>
            <a:off x="1541301" y="104805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5BE95158-905A-944A-B0DB-9CEB1262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00" y="580970"/>
            <a:ext cx="996159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1: The price of milk in shops are as follows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	49	44	41	52	47	43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b) The prices of sugar in shops have an average prove of 52p and a standard deviation of 3.9. Make two valid comparisons between the prices of milk and sugar.</a:t>
            </a:r>
          </a:p>
          <a:p>
            <a:pPr eaLnBrk="1" hangingPunct="1"/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1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971760" y="10879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540169-660D-C044-A1F7-4168CD8EEB53}"/>
              </a:ext>
            </a:extLst>
          </p:cNvPr>
          <p:cNvSpPr txBox="1"/>
          <p:nvPr/>
        </p:nvSpPr>
        <p:spPr>
          <a:xfrm>
            <a:off x="971760" y="108790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A44EF4-905F-9C4A-9C42-CE7D8DE68727}"/>
              </a:ext>
            </a:extLst>
          </p:cNvPr>
          <p:cNvSpPr txBox="1"/>
          <p:nvPr/>
        </p:nvSpPr>
        <p:spPr>
          <a:xfrm>
            <a:off x="1487149" y="708608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6A7A9099-3EA3-5641-84BE-FFC054E13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63" y="559706"/>
            <a:ext cx="1073377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2: The prices (in pounds) of 6 two-bedroom flats in Glasgow are as follows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85000	     98000	140000	       110000	    120000	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a) Calculate the mean and standard deviation of the prices of the flats.	 </a:t>
            </a:r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2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971760" y="10879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540169-660D-C044-A1F7-4168CD8EEB53}"/>
              </a:ext>
            </a:extLst>
          </p:cNvPr>
          <p:cNvSpPr txBox="1"/>
          <p:nvPr/>
        </p:nvSpPr>
        <p:spPr>
          <a:xfrm>
            <a:off x="971760" y="108790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A44EF4-905F-9C4A-9C42-CE7D8DE68727}"/>
              </a:ext>
            </a:extLst>
          </p:cNvPr>
          <p:cNvSpPr txBox="1"/>
          <p:nvPr/>
        </p:nvSpPr>
        <p:spPr>
          <a:xfrm>
            <a:off x="1487149" y="708608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6A7A9099-3EA3-5641-84BE-FFC054E13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63" y="559706"/>
            <a:ext cx="1104998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2: The prices (in pounds) of 6 two-bedroom flats in Glasgow are as follows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85000	     98000	140000	       110000	    120000	</a:t>
            </a:r>
          </a:p>
          <a:p>
            <a:pPr eaLnBrk="1" hangingPunct="1"/>
            <a:endParaRPr lang="en-GB" sz="2200" dirty="0">
              <a:latin typeface="Trebuchet MS" panose="020B0703020202090204" pitchFamily="34" charset="0"/>
            </a:endParaRP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b) The mean price for a two bedroom flat in Edinburgh is £128000 and the standard deviation is £2600. Make two valid comparisons about the prices of flats in Glasgow and Edinburgh.</a:t>
            </a:r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6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F0448-22FE-914F-AE26-10035BBE58DA}"/>
              </a:ext>
            </a:extLst>
          </p:cNvPr>
          <p:cNvSpPr/>
          <p:nvPr/>
        </p:nvSpPr>
        <p:spPr>
          <a:xfrm>
            <a:off x="718292" y="1796688"/>
            <a:ext cx="104477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Standard Deviation is commonly known as the measure of the “</a:t>
            </a:r>
            <a:r>
              <a:rPr lang="en-GB" sz="2400" u="sng" dirty="0">
                <a:latin typeface="Trebuchet MS" panose="020B0703020202090204" pitchFamily="34" charset="0"/>
              </a:rPr>
              <a:t>spread of data</a:t>
            </a:r>
            <a:r>
              <a:rPr lang="en-GB" sz="2400" dirty="0">
                <a:latin typeface="Trebuchet MS" panose="020B0703020202090204" pitchFamily="34" charset="0"/>
              </a:rPr>
              <a:t>”.</a:t>
            </a:r>
          </a:p>
          <a:p>
            <a:endParaRPr lang="en-GB" sz="2400" dirty="0">
              <a:latin typeface="Trebuchet MS" panose="020B0703020202090204" pitchFamily="34" charset="0"/>
            </a:endParaRPr>
          </a:p>
          <a:p>
            <a:r>
              <a:rPr lang="en-GB" sz="2400" dirty="0">
                <a:latin typeface="Trebuchet MS" panose="020B0703020202090204" pitchFamily="34" charset="0"/>
              </a:rPr>
              <a:t>The standard deviation is the measure of on average how close the data is to the mean.</a:t>
            </a:r>
          </a:p>
        </p:txBody>
      </p:sp>
    </p:spTree>
    <p:extLst>
      <p:ext uri="{BB962C8B-B14F-4D97-AF65-F5344CB8AC3E}">
        <p14:creationId xmlns:p14="http://schemas.microsoft.com/office/powerpoint/2010/main" val="3262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30827E-EF66-8A47-A296-85BC3FBDE93E}"/>
              </a:ext>
            </a:extLst>
          </p:cNvPr>
          <p:cNvSpPr txBox="1">
            <a:spLocks/>
          </p:cNvSpPr>
          <p:nvPr/>
        </p:nvSpPr>
        <p:spPr>
          <a:xfrm>
            <a:off x="1025912" y="1114426"/>
            <a:ext cx="10334196" cy="380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dirty="0">
                <a:solidFill>
                  <a:schemeClr val="tx1"/>
                </a:solidFill>
                <a:latin typeface="Trebuchet MS" panose="020B0703020202090204" pitchFamily="34" charset="0"/>
              </a:rPr>
              <a:t>So if the Standard Deviation is small then values in the data are close to the mean</a:t>
            </a:r>
          </a:p>
          <a:p>
            <a:pPr algn="l"/>
            <a:endParaRPr lang="en-GB" sz="22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algn="l"/>
            <a:r>
              <a:rPr lang="en-GB" sz="2200" dirty="0">
                <a:solidFill>
                  <a:schemeClr val="tx1"/>
                </a:solidFill>
                <a:latin typeface="Trebuchet MS" panose="020B0703020202090204" pitchFamily="34" charset="0"/>
              </a:rPr>
              <a:t>If the standard deviation is big then the data is more spread out.</a:t>
            </a:r>
          </a:p>
          <a:p>
            <a:endParaRPr lang="en-GB" sz="2200" dirty="0">
              <a:latin typeface="Trebuchet MS" panose="020B0703020202090204" pitchFamily="34" charset="0"/>
            </a:endParaRPr>
          </a:p>
        </p:txBody>
      </p:sp>
      <p:pic>
        <p:nvPicPr>
          <p:cNvPr id="9" name="Picture 2" descr="http://www.statisticshowto.com/wp-content/uploads/2012/11/standard-deviation-examples1.png">
            <a:hlinkClick r:id="rId2"/>
            <a:extLst>
              <a:ext uri="{FF2B5EF4-FFF2-40B4-BE49-F238E27FC236}">
                <a16:creationId xmlns:a16="http://schemas.microsoft.com/office/drawing/2014/main" id="{220C7AC8-2FE3-6547-93F1-FD6187752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317" y="3223318"/>
            <a:ext cx="4568987" cy="25145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50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CB5B3C-9708-7346-B2A1-AB023A56CC3D}"/>
              </a:ext>
            </a:extLst>
          </p:cNvPr>
          <p:cNvSpPr txBox="1">
            <a:spLocks/>
          </p:cNvSpPr>
          <p:nvPr/>
        </p:nvSpPr>
        <p:spPr>
          <a:xfrm>
            <a:off x="1647752" y="1056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u="sng" dirty="0">
                <a:solidFill>
                  <a:schemeClr val="tx1"/>
                </a:solidFill>
                <a:latin typeface="Trebuchet MS" panose="020B0703020202090204" pitchFamily="34" charset="0"/>
              </a:rPr>
              <a:t>If the Standard Deviation is high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Greater spread of results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Results vary more (more varied)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Less consistent</a:t>
            </a:r>
          </a:p>
          <a:p>
            <a:endParaRPr lang="en-GB" sz="28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r>
              <a:rPr lang="en-GB" sz="2800" u="sng" dirty="0">
                <a:solidFill>
                  <a:schemeClr val="tx1"/>
                </a:solidFill>
                <a:latin typeface="Trebuchet MS" panose="020B0703020202090204" pitchFamily="34" charset="0"/>
              </a:rPr>
              <a:t>If the Standard Deviation is low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Results are less spread out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Vary less (less varied)</a:t>
            </a:r>
          </a:p>
          <a:p>
            <a:pPr lvl="1"/>
            <a:r>
              <a:rPr lang="en-GB" sz="2400" dirty="0">
                <a:solidFill>
                  <a:schemeClr val="tx1"/>
                </a:solidFill>
                <a:latin typeface="Trebuchet MS" panose="020B0703020202090204" pitchFamily="34" charset="0"/>
              </a:rPr>
              <a:t>More consistent</a:t>
            </a:r>
          </a:p>
          <a:p>
            <a:pPr lvl="1"/>
            <a:endParaRPr lang="en-GB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lvl="1"/>
            <a:endParaRPr lang="en-GB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lvl="1"/>
            <a:endParaRPr lang="en-GB" sz="2400" dirty="0">
              <a:solidFill>
                <a:schemeClr val="tx1"/>
              </a:solidFill>
              <a:latin typeface="Trebuchet MS" panose="020B0703020202090204" pitchFamily="34" charset="0"/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6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262718-5864-2C4A-A4D8-486793B08A84}"/>
              </a:ext>
            </a:extLst>
          </p:cNvPr>
          <p:cNvSpPr/>
          <p:nvPr/>
        </p:nvSpPr>
        <p:spPr>
          <a:xfrm>
            <a:off x="2662254" y="1329870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1,1,1,1,1,1,1,1,1,1,1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164880-5DFE-7B48-AF1B-B4250F8A0868}"/>
              </a:ext>
            </a:extLst>
          </p:cNvPr>
          <p:cNvSpPr/>
          <p:nvPr/>
        </p:nvSpPr>
        <p:spPr>
          <a:xfrm>
            <a:off x="6557455" y="512504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0B82DD-D5CD-524E-BD7E-FCF2D64C031F}"/>
              </a:ext>
            </a:extLst>
          </p:cNvPr>
          <p:cNvSpPr/>
          <p:nvPr/>
        </p:nvSpPr>
        <p:spPr>
          <a:xfrm>
            <a:off x="2696299" y="226597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1, 105, 400, 1000, 21000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DE72F2-B8B5-5F47-9104-4DEEA1417BD3}"/>
              </a:ext>
            </a:extLst>
          </p:cNvPr>
          <p:cNvSpPr/>
          <p:nvPr/>
        </p:nvSpPr>
        <p:spPr>
          <a:xfrm>
            <a:off x="6557455" y="413818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Approx. 8000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C2AA9-D612-B849-8F07-CF3315FDFC43}"/>
              </a:ext>
            </a:extLst>
          </p:cNvPr>
          <p:cNvSpPr/>
          <p:nvPr/>
        </p:nvSpPr>
        <p:spPr>
          <a:xfrm>
            <a:off x="2696299" y="322278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5, 10, 15, 20, 25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ACE4A9-9CA9-4640-A387-79C9DE22AD61}"/>
              </a:ext>
            </a:extLst>
          </p:cNvPr>
          <p:cNvSpPr/>
          <p:nvPr/>
        </p:nvSpPr>
        <p:spPr>
          <a:xfrm>
            <a:off x="2696299" y="413818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90, 91, 92, 92, 93, 93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525E82-8A15-A542-8BCA-66E56B3F6E52}"/>
              </a:ext>
            </a:extLst>
          </p:cNvPr>
          <p:cNvSpPr/>
          <p:nvPr/>
        </p:nvSpPr>
        <p:spPr>
          <a:xfrm>
            <a:off x="2696299" y="507428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80,81, 82, 90, 100, 110, 130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AD89C2-C113-5C4F-B70B-C9751CD6A922}"/>
              </a:ext>
            </a:extLst>
          </p:cNvPr>
          <p:cNvSpPr/>
          <p:nvPr/>
        </p:nvSpPr>
        <p:spPr>
          <a:xfrm>
            <a:off x="6554551" y="230170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Approx</a:t>
            </a:r>
            <a:r>
              <a:rPr lang="en-GB" dirty="0"/>
              <a:t> 2.3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E9874D-F0AA-FF42-8457-840881125596}"/>
              </a:ext>
            </a:extLst>
          </p:cNvPr>
          <p:cNvSpPr/>
          <p:nvPr/>
        </p:nvSpPr>
        <p:spPr>
          <a:xfrm>
            <a:off x="6557455" y="322278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Approx</a:t>
            </a:r>
            <a:r>
              <a:rPr lang="en-GB" dirty="0"/>
              <a:t>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6B1045-7476-6C46-BB53-ACCCD8C2B180}"/>
              </a:ext>
            </a:extLst>
          </p:cNvPr>
          <p:cNvSpPr/>
          <p:nvPr/>
        </p:nvSpPr>
        <p:spPr>
          <a:xfrm>
            <a:off x="6557455" y="1329870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Approx</a:t>
            </a:r>
            <a:r>
              <a:rPr lang="en-GB" dirty="0"/>
              <a:t> 11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F9DCA1-8149-C74D-9016-C383AF58B6D5}"/>
              </a:ext>
            </a:extLst>
          </p:cNvPr>
          <p:cNvCxnSpPr>
            <a:stCxn id="7" idx="3"/>
            <a:endCxn id="9" idx="1"/>
          </p:cNvCxnSpPr>
          <p:nvPr/>
        </p:nvCxnSpPr>
        <p:spPr>
          <a:xfrm>
            <a:off x="5110526" y="1653906"/>
            <a:ext cx="1446929" cy="37951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3E012C-F2E7-AB49-8AE2-AC765A057AF3}"/>
              </a:ext>
            </a:extLst>
          </p:cNvPr>
          <p:cNvCxnSpPr>
            <a:endCxn id="11" idx="1"/>
          </p:cNvCxnSpPr>
          <p:nvPr/>
        </p:nvCxnSpPr>
        <p:spPr>
          <a:xfrm>
            <a:off x="5144571" y="2601664"/>
            <a:ext cx="1412884" cy="18605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483875-3C03-C54E-848D-BB40303BE151}"/>
              </a:ext>
            </a:extLst>
          </p:cNvPr>
          <p:cNvCxnSpPr>
            <a:endCxn id="16" idx="1"/>
          </p:cNvCxnSpPr>
          <p:nvPr/>
        </p:nvCxnSpPr>
        <p:spPr>
          <a:xfrm flipV="1">
            <a:off x="5110526" y="2625742"/>
            <a:ext cx="1444025" cy="906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49DBCE-9A21-0C4F-A19F-103BCCCEA7B7}"/>
              </a:ext>
            </a:extLst>
          </p:cNvPr>
          <p:cNvCxnSpPr>
            <a:endCxn id="18" idx="1"/>
          </p:cNvCxnSpPr>
          <p:nvPr/>
        </p:nvCxnSpPr>
        <p:spPr>
          <a:xfrm flipV="1">
            <a:off x="5159603" y="1653906"/>
            <a:ext cx="1397852" cy="28083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9C57FA-1D55-D74B-966A-F06C3FA92A1E}"/>
              </a:ext>
            </a:extLst>
          </p:cNvPr>
          <p:cNvCxnSpPr>
            <a:endCxn id="17" idx="1"/>
          </p:cNvCxnSpPr>
          <p:nvPr/>
        </p:nvCxnSpPr>
        <p:spPr>
          <a:xfrm flipV="1">
            <a:off x="5110526" y="3546820"/>
            <a:ext cx="1446929" cy="19805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4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9DA9A563-8B85-E743-AFFD-062A2F7EF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71" y="1090633"/>
            <a:ext cx="10912612" cy="31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7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2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rebuchet MS" panose="020B070302020209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F9BCCBA4-569C-E344-AAA4-800872CB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73" y="419482"/>
            <a:ext cx="233779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 dirty="0">
                <a:latin typeface="Trebuchet MS" panose="020B0703020202090204" pitchFamily="34" charset="0"/>
              </a:rPr>
              <a:t>Example 1</a:t>
            </a:r>
            <a:endParaRPr lang="en-US" u="sng" dirty="0">
              <a:latin typeface="Trebuchet MS" panose="020B0703020202090204" pitchFamily="34" charset="0"/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A1D80E9F-EF1B-0D45-9AD7-FDC9452A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629" y="461540"/>
            <a:ext cx="86539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Find the standard deviation of the</a:t>
            </a:r>
          </a:p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following data: 1, 3, 3, 4, 5, 5, 6, 7, 7, 7</a:t>
            </a:r>
            <a:endParaRPr lang="en-US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4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541301" y="1048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1308BE5-FBB3-EE4C-827A-10C0BEB8C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15" y="559706"/>
            <a:ext cx="1898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 dirty="0">
                <a:latin typeface="Trebuchet MS" panose="020B0703020202090204" pitchFamily="34" charset="0"/>
              </a:rPr>
              <a:t>Example 2</a:t>
            </a:r>
            <a:endParaRPr lang="en-US" u="sng" dirty="0">
              <a:latin typeface="Trebuchet MS" panose="020B0703020202090204" pitchFamily="34" charset="0"/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369A3BF6-F30C-DE46-83A7-25163F036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4702" y="559706"/>
            <a:ext cx="63834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Find the standard deviation of the</a:t>
            </a:r>
          </a:p>
          <a:p>
            <a:pPr eaLnBrk="1" hangingPunct="1"/>
            <a:r>
              <a:rPr lang="en-GB" dirty="0">
                <a:latin typeface="Trebuchet MS" panose="020B0703020202090204" pitchFamily="34" charset="0"/>
              </a:rPr>
              <a:t>following data: 2, 5, 11, 14, 14, 22, 37</a:t>
            </a:r>
            <a:endParaRPr lang="en-US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3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79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Standard Deviation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FA93BE-8C19-0D4E-9053-CB2A938DC8D3}"/>
              </a:ext>
            </a:extLst>
          </p:cNvPr>
          <p:cNvSpPr txBox="1"/>
          <p:nvPr/>
        </p:nvSpPr>
        <p:spPr>
          <a:xfrm>
            <a:off x="1541301" y="1048057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A7836A5-CE99-454D-8396-DCAD5535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15" y="411693"/>
            <a:ext cx="216597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u="sng" dirty="0">
                <a:latin typeface="Trebuchet MS" panose="020B0703020202090204" pitchFamily="34" charset="0"/>
              </a:rPr>
              <a:t>Exam Questions</a:t>
            </a:r>
            <a:endParaRPr lang="en-US" sz="2200" u="sng" dirty="0">
              <a:latin typeface="Trebuchet MS" panose="020B0703020202090204" pitchFamily="34" charset="0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5BE95158-905A-944A-B0DB-9CEB1262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15" y="899155"/>
            <a:ext cx="746710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Example 1: The price of milk in shops are as follows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	49	44	41	52	47	43</a:t>
            </a:r>
          </a:p>
          <a:p>
            <a:pPr eaLnBrk="1" hangingPunct="1"/>
            <a:r>
              <a:rPr lang="en-GB" sz="2200" dirty="0">
                <a:latin typeface="Trebuchet MS" panose="020B0703020202090204" pitchFamily="34" charset="0"/>
              </a:rPr>
              <a:t>a) Find mean and standard deviation of the prices of milk</a:t>
            </a:r>
          </a:p>
          <a:p>
            <a:pPr eaLnBrk="1" hangingPunct="1"/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7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509</Words>
  <Application>Microsoft Macintosh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7</cp:revision>
  <dcterms:created xsi:type="dcterms:W3CDTF">2020-03-20T14:30:04Z</dcterms:created>
  <dcterms:modified xsi:type="dcterms:W3CDTF">2020-05-04T14:07:44Z</dcterms:modified>
</cp:coreProperties>
</file>