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8" r:id="rId16"/>
    <p:sldId id="279" r:id="rId17"/>
    <p:sldId id="276" r:id="rId18"/>
    <p:sldId id="277" r:id="rId19"/>
    <p:sldId id="283" r:id="rId20"/>
    <p:sldId id="284" r:id="rId21"/>
    <p:sldId id="280" r:id="rId22"/>
    <p:sldId id="281" r:id="rId23"/>
    <p:sldId id="285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5" Type="http://schemas.openxmlformats.org/officeDocument/2006/relationships/slide" Target="slide14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275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Factors affecting Income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31630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2" action="ppaction://hlinksldjump"/>
              </a:rPr>
              <a:t>Wages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3" action="ppaction://hlinksldjump"/>
              </a:rPr>
              <a:t>Overtime and Commission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4" action="ppaction://hlinksldjump"/>
              </a:rPr>
              <a:t>Deductions from pay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5" action="ppaction://hlinksldjump"/>
              </a:rPr>
              <a:t>Wage Slips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6" action="ppaction://hlinksldjump"/>
              </a:rPr>
              <a:t>Calculating Tax Bands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7" action="ppaction://hlinksldjump"/>
              </a:rPr>
              <a:t>Exam Questions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148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Deductions From Pay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Common examples from deduction although there are more.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1702AB-4378-4C40-AAB3-D48AE7FE72BE}"/>
              </a:ext>
            </a:extLst>
          </p:cNvPr>
          <p:cNvSpPr txBox="1"/>
          <p:nvPr/>
        </p:nvSpPr>
        <p:spPr>
          <a:xfrm>
            <a:off x="710543" y="1716521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Trebuchet MS" panose="020B0703020202090204" pitchFamily="34" charset="0"/>
              </a:rPr>
              <a:t>Income Tax </a:t>
            </a:r>
            <a:r>
              <a:rPr lang="en-US" sz="2200" dirty="0">
                <a:latin typeface="Trebuchet MS" panose="020B0703020202090204" pitchFamily="34" charset="0"/>
              </a:rPr>
              <a:t>– 		As you earn money, part of your wage goes to the 					government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AD7653-151D-8346-812A-6A519917F06F}"/>
              </a:ext>
            </a:extLst>
          </p:cNvPr>
          <p:cNvSpPr txBox="1"/>
          <p:nvPr/>
        </p:nvSpPr>
        <p:spPr>
          <a:xfrm>
            <a:off x="630532" y="2767642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Trebuchet MS" panose="020B0703020202090204" pitchFamily="34" charset="0"/>
              </a:rPr>
              <a:t>National Insurance </a:t>
            </a:r>
            <a:r>
              <a:rPr lang="en-US" sz="2200" dirty="0">
                <a:latin typeface="Trebuchet MS" panose="020B0703020202090204" pitchFamily="34" charset="0"/>
              </a:rPr>
              <a:t>– 	Another part of tax, it is related to paying for sick days and 			state pensions.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4F6FC7-2A19-B449-80D4-FAC34A6FDE98}"/>
              </a:ext>
            </a:extLst>
          </p:cNvPr>
          <p:cNvSpPr txBox="1"/>
          <p:nvPr/>
        </p:nvSpPr>
        <p:spPr>
          <a:xfrm>
            <a:off x="630532" y="3987318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Trebuchet MS" panose="020B0703020202090204" pitchFamily="34" charset="0"/>
              </a:rPr>
              <a:t>Superannuation</a:t>
            </a:r>
            <a:r>
              <a:rPr lang="en-US" sz="2200" dirty="0">
                <a:latin typeface="Trebuchet MS" panose="020B0703020202090204" pitchFamily="34" charset="0"/>
              </a:rPr>
              <a:t>– 	Part of saving for pensions.</a:t>
            </a:r>
          </a:p>
        </p:txBody>
      </p:sp>
    </p:spTree>
    <p:extLst>
      <p:ext uri="{BB962C8B-B14F-4D97-AF65-F5344CB8AC3E}">
        <p14:creationId xmlns:p14="http://schemas.microsoft.com/office/powerpoint/2010/main" val="418065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4284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Deductions of Pay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C5039D-9F49-4844-860F-C7AF00F0C54A}"/>
              </a:ext>
            </a:extLst>
          </p:cNvPr>
          <p:cNvSpPr txBox="1"/>
          <p:nvPr/>
        </p:nvSpPr>
        <p:spPr>
          <a:xfrm>
            <a:off x="506148" y="1055448"/>
            <a:ext cx="109753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1: Joe earns £2145 a month. His annual deductions total to £3948. </a:t>
            </a:r>
          </a:p>
          <a:p>
            <a:r>
              <a:rPr lang="en-GB" sz="2200" dirty="0">
                <a:latin typeface="Trebuchet MS" panose="020B0603020202020204" pitchFamily="34" charset="0"/>
              </a:rPr>
              <a:t>Calculate his monthly take home pay.</a:t>
            </a:r>
          </a:p>
        </p:txBody>
      </p:sp>
    </p:spTree>
    <p:extLst>
      <p:ext uri="{BB962C8B-B14F-4D97-AF65-F5344CB8AC3E}">
        <p14:creationId xmlns:p14="http://schemas.microsoft.com/office/powerpoint/2010/main" val="3989196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675601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2: Greta earns £18,560 a month.</a:t>
            </a:r>
          </a:p>
          <a:p>
            <a:r>
              <a:rPr lang="en-GB" sz="2200" dirty="0">
                <a:latin typeface="Trebuchet MS" panose="020B0603020202020204" pitchFamily="34" charset="0"/>
              </a:rPr>
              <a:t>Her annual deduction are as follows</a:t>
            </a:r>
          </a:p>
          <a:p>
            <a:r>
              <a:rPr lang="en-GB" sz="2200" dirty="0">
                <a:latin typeface="Trebuchet MS" panose="020B0603020202020204" pitchFamily="34" charset="0"/>
              </a:rPr>
              <a:t>Income Tax - £1140</a:t>
            </a:r>
          </a:p>
          <a:p>
            <a:r>
              <a:rPr lang="en-GB" sz="2200" dirty="0">
                <a:latin typeface="Trebuchet MS" panose="020B0603020202020204" pitchFamily="34" charset="0"/>
              </a:rPr>
              <a:t>Superannuation - £670</a:t>
            </a:r>
          </a:p>
          <a:p>
            <a:r>
              <a:rPr lang="en-GB" sz="2200" dirty="0">
                <a:latin typeface="Trebuchet MS" panose="020B0603020202020204" pitchFamily="34" charset="0"/>
              </a:rPr>
              <a:t>National Insurance - £955</a:t>
            </a:r>
          </a:p>
          <a:p>
            <a:r>
              <a:rPr lang="en-GB" sz="2200" dirty="0">
                <a:latin typeface="Trebuchet MS" panose="020B0603020202020204" pitchFamily="34" charset="0"/>
              </a:rPr>
              <a:t>Use this to calculate Greta’s weekly take home pay.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88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715856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3: Ivan works 40 hours a week £13.60 an hour.</a:t>
            </a:r>
          </a:p>
          <a:p>
            <a:r>
              <a:rPr lang="en-GB" sz="2200" dirty="0">
                <a:latin typeface="Trebuchet MS" panose="020B0603020202020204" pitchFamily="34" charset="0"/>
              </a:rPr>
              <a:t>His income tax every week is £72.40</a:t>
            </a:r>
          </a:p>
          <a:p>
            <a:r>
              <a:rPr lang="en-GB" sz="2200" dirty="0">
                <a:latin typeface="Trebuchet MS" panose="020B0603020202020204" pitchFamily="34" charset="0"/>
              </a:rPr>
              <a:t>His national insurance is £48.20 paid weekly</a:t>
            </a:r>
          </a:p>
          <a:p>
            <a:r>
              <a:rPr lang="en-GB" sz="2200" dirty="0">
                <a:latin typeface="Trebuchet MS" panose="020B0603020202020204" pitchFamily="34" charset="0"/>
              </a:rPr>
              <a:t>His superannuation is 5% of his wage. </a:t>
            </a:r>
          </a:p>
          <a:p>
            <a:pPr marL="457200" indent="-457200">
              <a:buAutoNum type="alphaLcParenR"/>
            </a:pPr>
            <a:r>
              <a:rPr lang="en-GB" sz="2200" dirty="0">
                <a:latin typeface="Trebuchet MS" panose="020B0603020202020204" pitchFamily="34" charset="0"/>
              </a:rPr>
              <a:t>Calculate his weekly take home pay</a:t>
            </a:r>
          </a:p>
          <a:p>
            <a:pPr marL="457200" indent="-457200">
              <a:buAutoNum type="alphaLcParenR"/>
            </a:pPr>
            <a:r>
              <a:rPr lang="en-GB" sz="2200" dirty="0">
                <a:latin typeface="Trebuchet MS" panose="020B0603020202020204" pitchFamily="34" charset="0"/>
              </a:rPr>
              <a:t>Calculate his annual take home pay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50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05852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Wage Slips Example 1: Complete all the missing boxes from the following pay slip.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B66A20-5CB6-4048-843A-5637774BD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74650"/>
              </p:ext>
            </p:extLst>
          </p:nvPr>
        </p:nvGraphicFramePr>
        <p:xfrm>
          <a:off x="2187115" y="1077227"/>
          <a:ext cx="7751404" cy="444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851">
                  <a:extLst>
                    <a:ext uri="{9D8B030D-6E8A-4147-A177-3AD203B41FA5}">
                      <a16:colId xmlns:a16="http://schemas.microsoft.com/office/drawing/2014/main" val="15809298"/>
                    </a:ext>
                  </a:extLst>
                </a:gridCol>
                <a:gridCol w="1937851">
                  <a:extLst>
                    <a:ext uri="{9D8B030D-6E8A-4147-A177-3AD203B41FA5}">
                      <a16:colId xmlns:a16="http://schemas.microsoft.com/office/drawing/2014/main" val="913377500"/>
                    </a:ext>
                  </a:extLst>
                </a:gridCol>
                <a:gridCol w="1937851">
                  <a:extLst>
                    <a:ext uri="{9D8B030D-6E8A-4147-A177-3AD203B41FA5}">
                      <a16:colId xmlns:a16="http://schemas.microsoft.com/office/drawing/2014/main" val="1180101744"/>
                    </a:ext>
                  </a:extLst>
                </a:gridCol>
                <a:gridCol w="1937851">
                  <a:extLst>
                    <a:ext uri="{9D8B030D-6E8A-4147-A177-3AD203B41FA5}">
                      <a16:colId xmlns:a16="http://schemas.microsoft.com/office/drawing/2014/main" val="2898074690"/>
                    </a:ext>
                  </a:extLst>
                </a:gridCol>
              </a:tblGrid>
              <a:tr h="574775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Stuart Lincoln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802238"/>
                  </a:ext>
                </a:extLst>
              </a:tr>
              <a:tr h="574775">
                <a:tc gridSpan="2"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Deductions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34106"/>
                  </a:ext>
                </a:extLst>
              </a:tr>
              <a:tr h="574775">
                <a:tc>
                  <a:txBody>
                    <a:bodyPr/>
                    <a:lstStyle/>
                    <a:p>
                      <a:r>
                        <a:rPr lang="en-US" dirty="0"/>
                        <a:t>Wage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£715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Income Tax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£84.50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644440"/>
                  </a:ext>
                </a:extLst>
              </a:tr>
              <a:tr h="574775">
                <a:tc>
                  <a:txBody>
                    <a:bodyPr/>
                    <a:lstStyle/>
                    <a:p>
                      <a:r>
                        <a:rPr lang="en-US" dirty="0"/>
                        <a:t>Commission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Superannuation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£59.10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046777"/>
                  </a:ext>
                </a:extLst>
              </a:tr>
              <a:tr h="5747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£44.00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151744"/>
                  </a:ext>
                </a:extLst>
              </a:tr>
              <a:tr h="992078">
                <a:tc>
                  <a:txBody>
                    <a:bodyPr/>
                    <a:lstStyle/>
                    <a:p>
                      <a:r>
                        <a:rPr lang="en-US" dirty="0"/>
                        <a:t>Total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Deductions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50949"/>
                  </a:ext>
                </a:extLst>
              </a:tr>
              <a:tr h="5747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 Home Pay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204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811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05352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2: Jane receives a weekly pay slip. She earns £7.50 an hour. This week she works 45 hours. Use this and the information to calculate Jane’s national insurance contributions.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B66A20-5CB6-4048-843A-5637774BD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7189"/>
              </p:ext>
            </p:extLst>
          </p:nvPr>
        </p:nvGraphicFramePr>
        <p:xfrm>
          <a:off x="905775" y="1743099"/>
          <a:ext cx="7208840" cy="4256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210">
                  <a:extLst>
                    <a:ext uri="{9D8B030D-6E8A-4147-A177-3AD203B41FA5}">
                      <a16:colId xmlns:a16="http://schemas.microsoft.com/office/drawing/2014/main" val="15809298"/>
                    </a:ext>
                  </a:extLst>
                </a:gridCol>
                <a:gridCol w="1802210">
                  <a:extLst>
                    <a:ext uri="{9D8B030D-6E8A-4147-A177-3AD203B41FA5}">
                      <a16:colId xmlns:a16="http://schemas.microsoft.com/office/drawing/2014/main" val="913377500"/>
                    </a:ext>
                  </a:extLst>
                </a:gridCol>
                <a:gridCol w="1802210">
                  <a:extLst>
                    <a:ext uri="{9D8B030D-6E8A-4147-A177-3AD203B41FA5}">
                      <a16:colId xmlns:a16="http://schemas.microsoft.com/office/drawing/2014/main" val="1180101744"/>
                    </a:ext>
                  </a:extLst>
                </a:gridCol>
                <a:gridCol w="1802210">
                  <a:extLst>
                    <a:ext uri="{9D8B030D-6E8A-4147-A177-3AD203B41FA5}">
                      <a16:colId xmlns:a16="http://schemas.microsoft.com/office/drawing/2014/main" val="2898074690"/>
                    </a:ext>
                  </a:extLst>
                </a:gridCol>
              </a:tblGrid>
              <a:tr h="550873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Jane York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802238"/>
                  </a:ext>
                </a:extLst>
              </a:tr>
              <a:tr h="550873">
                <a:tc gridSpan="2"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Deductions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34106"/>
                  </a:ext>
                </a:extLst>
              </a:tr>
              <a:tr h="550873">
                <a:tc>
                  <a:txBody>
                    <a:bodyPr/>
                    <a:lstStyle/>
                    <a:p>
                      <a:r>
                        <a:rPr lang="en-US" dirty="0"/>
                        <a:t>Wage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Income Tax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£47.20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644440"/>
                  </a:ext>
                </a:extLst>
              </a:tr>
              <a:tr h="5508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Superannuation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£28.75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046777"/>
                  </a:ext>
                </a:extLst>
              </a:tr>
              <a:tr h="5508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151744"/>
                  </a:ext>
                </a:extLst>
              </a:tr>
              <a:tr h="950823">
                <a:tc>
                  <a:txBody>
                    <a:bodyPr/>
                    <a:lstStyle/>
                    <a:p>
                      <a:r>
                        <a:rPr lang="en-US" dirty="0"/>
                        <a:t>Total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Deductions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50949"/>
                  </a:ext>
                </a:extLst>
              </a:tr>
              <a:tr h="5508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 Home Pay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223.45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204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02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10267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Example 3: Paula receives a monthly pay slip. She earns £35,800 a year. She makes £175 a month on commission. He income tax is 10% of her </a:t>
            </a:r>
            <a:r>
              <a:rPr lang="en-GB" sz="2000" b="1" dirty="0">
                <a:latin typeface="Trebuchet MS" panose="020B0603020202020204" pitchFamily="34" charset="0"/>
              </a:rPr>
              <a:t>total income</a:t>
            </a:r>
            <a:r>
              <a:rPr lang="en-GB" sz="2000" dirty="0">
                <a:latin typeface="Trebuchet MS" panose="020B0603020202020204" pitchFamily="34" charset="0"/>
              </a:rPr>
              <a:t>. He Superannuation is 12% of her </a:t>
            </a:r>
            <a:r>
              <a:rPr lang="en-GB" sz="2000" b="1" dirty="0">
                <a:latin typeface="Trebuchet MS" panose="020B0603020202020204" pitchFamily="34" charset="0"/>
              </a:rPr>
              <a:t>wage</a:t>
            </a:r>
            <a:r>
              <a:rPr lang="en-GB" sz="2000" dirty="0">
                <a:latin typeface="Trebuchet MS" panose="020B0603020202020204" pitchFamily="34" charset="0"/>
              </a:rPr>
              <a:t>. While her national insurance contribution is £88.90 a month. Fill in Paula’s wage slip and calculate her take home pay.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B66A20-5CB6-4048-843A-5637774BD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999091"/>
              </p:ext>
            </p:extLst>
          </p:nvPr>
        </p:nvGraphicFramePr>
        <p:xfrm>
          <a:off x="659130" y="1835770"/>
          <a:ext cx="7208840" cy="4256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210">
                  <a:extLst>
                    <a:ext uri="{9D8B030D-6E8A-4147-A177-3AD203B41FA5}">
                      <a16:colId xmlns:a16="http://schemas.microsoft.com/office/drawing/2014/main" val="15809298"/>
                    </a:ext>
                  </a:extLst>
                </a:gridCol>
                <a:gridCol w="1802210">
                  <a:extLst>
                    <a:ext uri="{9D8B030D-6E8A-4147-A177-3AD203B41FA5}">
                      <a16:colId xmlns:a16="http://schemas.microsoft.com/office/drawing/2014/main" val="913377500"/>
                    </a:ext>
                  </a:extLst>
                </a:gridCol>
                <a:gridCol w="1802210">
                  <a:extLst>
                    <a:ext uri="{9D8B030D-6E8A-4147-A177-3AD203B41FA5}">
                      <a16:colId xmlns:a16="http://schemas.microsoft.com/office/drawing/2014/main" val="1180101744"/>
                    </a:ext>
                  </a:extLst>
                </a:gridCol>
                <a:gridCol w="1802210">
                  <a:extLst>
                    <a:ext uri="{9D8B030D-6E8A-4147-A177-3AD203B41FA5}">
                      <a16:colId xmlns:a16="http://schemas.microsoft.com/office/drawing/2014/main" val="2898074690"/>
                    </a:ext>
                  </a:extLst>
                </a:gridCol>
              </a:tblGrid>
              <a:tr h="550873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Paula Shields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802238"/>
                  </a:ext>
                </a:extLst>
              </a:tr>
              <a:tr h="550873">
                <a:tc gridSpan="2"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Deductions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34106"/>
                  </a:ext>
                </a:extLst>
              </a:tr>
              <a:tr h="550873">
                <a:tc>
                  <a:txBody>
                    <a:bodyPr/>
                    <a:lstStyle/>
                    <a:p>
                      <a:r>
                        <a:rPr lang="en-US" dirty="0"/>
                        <a:t>Wage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Income Tax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644440"/>
                  </a:ext>
                </a:extLst>
              </a:tr>
              <a:tr h="550873">
                <a:tc>
                  <a:txBody>
                    <a:bodyPr/>
                    <a:lstStyle/>
                    <a:p>
                      <a:r>
                        <a:rPr lang="en-US" dirty="0"/>
                        <a:t>Commission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Superannuation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046777"/>
                  </a:ext>
                </a:extLst>
              </a:tr>
              <a:tr h="5508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151744"/>
                  </a:ext>
                </a:extLst>
              </a:tr>
              <a:tr h="950823">
                <a:tc>
                  <a:txBody>
                    <a:bodyPr/>
                    <a:lstStyle/>
                    <a:p>
                      <a:r>
                        <a:rPr lang="en-US" dirty="0"/>
                        <a:t>Total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Deductions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50949"/>
                  </a:ext>
                </a:extLst>
              </a:tr>
              <a:tr h="5508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 Home Pay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204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254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30844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Calculating tax bands.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4BA526-4827-8E43-A4E1-2A907E918A2E}"/>
              </a:ext>
            </a:extLst>
          </p:cNvPr>
          <p:cNvSpPr txBox="1"/>
          <p:nvPr/>
        </p:nvSpPr>
        <p:spPr>
          <a:xfrm>
            <a:off x="506147" y="904698"/>
            <a:ext cx="108095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A common question in national 5 is to calculate someone’s national insurance contributions based on what they earn.</a:t>
            </a:r>
          </a:p>
          <a:p>
            <a:endParaRPr lang="en-GB" sz="2200" dirty="0">
              <a:latin typeface="Trebuchet MS" panose="020B0603020202020204" pitchFamily="34" charset="0"/>
            </a:endParaRPr>
          </a:p>
          <a:p>
            <a:r>
              <a:rPr lang="en-GB" sz="2200" dirty="0">
                <a:latin typeface="Trebuchet MS" panose="020B0603020202020204" pitchFamily="34" charset="0"/>
              </a:rPr>
              <a:t>It takes into account thresholds.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F0E5AF-1864-594A-898F-DEC454AA3706}"/>
              </a:ext>
            </a:extLst>
          </p:cNvPr>
          <p:cNvSpPr/>
          <p:nvPr/>
        </p:nvSpPr>
        <p:spPr>
          <a:xfrm>
            <a:off x="611232" y="2466365"/>
            <a:ext cx="7332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Example the first £17,500 you contribute 0% to national insurance. </a:t>
            </a:r>
          </a:p>
          <a:p>
            <a:r>
              <a:rPr lang="en-GB" dirty="0">
                <a:latin typeface="Trebuchet MS" panose="020B0603020202020204" pitchFamily="34" charset="0"/>
              </a:rPr>
              <a:t>After that it money is contributed at 12%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37B18D-83DC-BA4D-90CD-5FB4F822A6A5}"/>
              </a:ext>
            </a:extLst>
          </p:cNvPr>
          <p:cNvSpPr/>
          <p:nvPr/>
        </p:nvSpPr>
        <p:spPr>
          <a:xfrm>
            <a:off x="611232" y="3552471"/>
            <a:ext cx="7332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So if you earn £18,000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4F1729-DF51-7E48-A218-C8B65707E4D5}"/>
              </a:ext>
            </a:extLst>
          </p:cNvPr>
          <p:cNvSpPr/>
          <p:nvPr/>
        </p:nvSpPr>
        <p:spPr>
          <a:xfrm>
            <a:off x="611232" y="4075460"/>
            <a:ext cx="7332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the first £17,500 you earn you pay nothing so what’s left?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2B45D0-7B21-A64A-BF95-618A2B28E9E2}"/>
              </a:ext>
            </a:extLst>
          </p:cNvPr>
          <p:cNvSpPr/>
          <p:nvPr/>
        </p:nvSpPr>
        <p:spPr>
          <a:xfrm>
            <a:off x="611232" y="4598449"/>
            <a:ext cx="7332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£500, which you contribute 12% to national insurance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FA56706-4EA1-F143-BF31-C5925BC43A9E}"/>
              </a:ext>
            </a:extLst>
          </p:cNvPr>
          <p:cNvSpPr/>
          <p:nvPr/>
        </p:nvSpPr>
        <p:spPr>
          <a:xfrm>
            <a:off x="611232" y="5061312"/>
            <a:ext cx="7332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12% of 500 is £60, so that is the contribution.</a:t>
            </a:r>
          </a:p>
        </p:txBody>
      </p:sp>
    </p:spTree>
    <p:extLst>
      <p:ext uri="{BB962C8B-B14F-4D97-AF65-F5344CB8AC3E}">
        <p14:creationId xmlns:p14="http://schemas.microsoft.com/office/powerpoint/2010/main" val="227603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3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117970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Tax Bands</a:t>
            </a:r>
          </a:p>
          <a:p>
            <a:r>
              <a:rPr lang="en-GB" sz="2000" dirty="0">
                <a:latin typeface="Trebuchet MS" panose="020B0603020202020204" pitchFamily="34" charset="0"/>
              </a:rPr>
              <a:t>Example 1: Kerry works as a waitress. Her annual salary £28,800</a:t>
            </a:r>
          </a:p>
          <a:p>
            <a:endParaRPr lang="en-GB" sz="2000" dirty="0">
              <a:latin typeface="Trebuchet MS" panose="020B0603020202020204" pitchFamily="34" charset="0"/>
            </a:endParaRPr>
          </a:p>
          <a:p>
            <a:r>
              <a:rPr lang="en-GB" sz="2000" dirty="0">
                <a:latin typeface="Trebuchet MS" panose="020B0603020202020204" pitchFamily="34" charset="0"/>
              </a:rPr>
              <a:t>National Insurance is calculated on a person’s salary before deductions such as pension contributions.</a:t>
            </a:r>
          </a:p>
          <a:p>
            <a:endParaRPr lang="en-GB" sz="2000" dirty="0">
              <a:latin typeface="Trebuchet MS" panose="020B0603020202020204" pitchFamily="34" charset="0"/>
            </a:endParaRPr>
          </a:p>
          <a:p>
            <a:r>
              <a:rPr lang="en-GB" sz="2000" dirty="0">
                <a:latin typeface="Trebuchet MS" panose="020B0603020202020204" pitchFamily="34" charset="0"/>
              </a:rPr>
              <a:t>Calculate Kerry’s national insurance contributions.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56CC6E9C-2930-1841-A1B9-D0FC75787B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1" t="44633" r="31663" b="17604"/>
          <a:stretch/>
        </p:blipFill>
        <p:spPr bwMode="auto">
          <a:xfrm>
            <a:off x="7596539" y="1784531"/>
            <a:ext cx="3953932" cy="183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788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117970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Example 2: Martin works an accountant. His annual salary £62,700</a:t>
            </a:r>
          </a:p>
          <a:p>
            <a:endParaRPr lang="en-GB" sz="2000" dirty="0">
              <a:latin typeface="Trebuchet MS" panose="020B0603020202020204" pitchFamily="34" charset="0"/>
            </a:endParaRPr>
          </a:p>
          <a:p>
            <a:r>
              <a:rPr lang="en-GB" sz="2000" dirty="0">
                <a:latin typeface="Trebuchet MS" panose="020B0603020202020204" pitchFamily="34" charset="0"/>
              </a:rPr>
              <a:t>National Insurance is calculated on a person’s salary before deductions such as pension contributions.</a:t>
            </a:r>
          </a:p>
          <a:p>
            <a:endParaRPr lang="en-GB" sz="2000" dirty="0">
              <a:latin typeface="Trebuchet MS" panose="020B0603020202020204" pitchFamily="34" charset="0"/>
            </a:endParaRPr>
          </a:p>
          <a:p>
            <a:r>
              <a:rPr lang="en-GB" sz="2000" dirty="0">
                <a:latin typeface="Trebuchet MS" panose="020B0603020202020204" pitchFamily="34" charset="0"/>
              </a:rPr>
              <a:t>Calculate Martin’s national insurance contributions</a:t>
            </a:r>
            <a:r>
              <a:rPr lang="en-GB" sz="2200" dirty="0"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pic>
        <p:nvPicPr>
          <p:cNvPr id="10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A2023B3-C734-0646-BAB8-44BFE9624F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8" t="42235" r="26924" b="14916"/>
          <a:stretch/>
        </p:blipFill>
        <p:spPr bwMode="auto">
          <a:xfrm>
            <a:off x="6933659" y="1497216"/>
            <a:ext cx="4481430" cy="212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14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631716" y="559706"/>
            <a:ext cx="9656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Wages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48978F-9DB2-B946-B214-4CC192088F14}"/>
              </a:ext>
            </a:extLst>
          </p:cNvPr>
          <p:cNvSpPr txBox="1"/>
          <p:nvPr/>
        </p:nvSpPr>
        <p:spPr>
          <a:xfrm>
            <a:off x="631716" y="1127633"/>
            <a:ext cx="10862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1: Alan works at a construction site. He earns £8.40 an hour and works 30 hours a week. Calculate how much Alan will earn in one week. </a:t>
            </a:r>
          </a:p>
        </p:txBody>
      </p:sp>
    </p:spTree>
    <p:extLst>
      <p:ext uri="{BB962C8B-B14F-4D97-AF65-F5344CB8AC3E}">
        <p14:creationId xmlns:p14="http://schemas.microsoft.com/office/powerpoint/2010/main" val="2431982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64275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3: Amy works a solicitor. Her annual salary £59,640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National Insurance is calculated on a person’s salary before deductions such as pension contributions.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Calculate Amy’s income after national insurance is calculated.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pic>
        <p:nvPicPr>
          <p:cNvPr id="10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A2023B3-C734-0646-BAB8-44BFE9624F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8" t="42235" r="26924" b="14916"/>
          <a:stretch/>
        </p:blipFill>
        <p:spPr bwMode="auto">
          <a:xfrm>
            <a:off x="6933659" y="543359"/>
            <a:ext cx="4481430" cy="212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639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rebuchet MS" panose="020B0703020202090204" pitchFamily="34" charset="0"/>
              </a:rPr>
              <a:t>Example 1: Iona works in a bank</a:t>
            </a:r>
          </a:p>
          <a:p>
            <a:r>
              <a:rPr lang="en-US" dirty="0">
                <a:latin typeface="Trebuchet MS" panose="020B0703020202090204" pitchFamily="34" charset="0"/>
              </a:rPr>
              <a:t>The table below shows the hours that Iona has worked this week.</a:t>
            </a:r>
          </a:p>
          <a:p>
            <a:endParaRPr lang="en-US" dirty="0">
              <a:latin typeface="Trebuchet MS" panose="020B0703020202090204" pitchFamily="34" charset="0"/>
            </a:endParaRPr>
          </a:p>
          <a:p>
            <a:endParaRPr lang="en-US" dirty="0">
              <a:latin typeface="Trebuchet MS" panose="020B0703020202090204" pitchFamily="34" charset="0"/>
            </a:endParaRPr>
          </a:p>
          <a:p>
            <a:endParaRPr lang="en-US" dirty="0">
              <a:latin typeface="Trebuchet MS" panose="020B0703020202090204" pitchFamily="34" charset="0"/>
            </a:endParaRPr>
          </a:p>
          <a:p>
            <a:endParaRPr lang="en-US" dirty="0">
              <a:latin typeface="Trebuchet MS" panose="020B0703020202090204" pitchFamily="34" charset="0"/>
            </a:endParaRPr>
          </a:p>
          <a:p>
            <a:endParaRPr lang="en-US" dirty="0">
              <a:latin typeface="Trebuchet MS" panose="020B0703020202090204" pitchFamily="34" charset="0"/>
            </a:endParaRPr>
          </a:p>
          <a:p>
            <a:endParaRPr lang="en-US" dirty="0">
              <a:latin typeface="Trebuchet MS" panose="020B0703020202090204" pitchFamily="34" charset="0"/>
            </a:endParaRPr>
          </a:p>
          <a:p>
            <a:endParaRPr lang="en-US" dirty="0">
              <a:latin typeface="Trebuchet MS" panose="020B0703020202090204" pitchFamily="34" charset="0"/>
            </a:endParaRPr>
          </a:p>
          <a:p>
            <a:r>
              <a:rPr lang="en-US" dirty="0">
                <a:latin typeface="Trebuchet MS" panose="020B0703020202090204" pitchFamily="34" charset="0"/>
              </a:rPr>
              <a:t>Her basic hourly rate is £14.80</a:t>
            </a:r>
          </a:p>
          <a:p>
            <a:r>
              <a:rPr lang="en-US" dirty="0">
                <a:latin typeface="Trebuchet MS" panose="020B0703020202090204" pitchFamily="34" charset="0"/>
              </a:rPr>
              <a:t>Hours between 6pm and 7am are paid at time and a half.</a:t>
            </a:r>
          </a:p>
          <a:p>
            <a:r>
              <a:rPr lang="en-US" dirty="0">
                <a:latin typeface="Trebuchet MS" panose="020B0703020202090204" pitchFamily="34" charset="0"/>
              </a:rPr>
              <a:t>Calculate her total pay this week?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549487-52D7-D249-B264-AD3DB5A30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884850"/>
              </p:ext>
            </p:extLst>
          </p:nvPr>
        </p:nvGraphicFramePr>
        <p:xfrm>
          <a:off x="3019778" y="1945640"/>
          <a:ext cx="54871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777">
                  <a:extLst>
                    <a:ext uri="{9D8B030D-6E8A-4147-A177-3AD203B41FA5}">
                      <a16:colId xmlns:a16="http://schemas.microsoft.com/office/drawing/2014/main" val="2826345037"/>
                    </a:ext>
                  </a:extLst>
                </a:gridCol>
                <a:gridCol w="1371777">
                  <a:extLst>
                    <a:ext uri="{9D8B030D-6E8A-4147-A177-3AD203B41FA5}">
                      <a16:colId xmlns:a16="http://schemas.microsoft.com/office/drawing/2014/main" val="2154004829"/>
                    </a:ext>
                  </a:extLst>
                </a:gridCol>
                <a:gridCol w="1371777">
                  <a:extLst>
                    <a:ext uri="{9D8B030D-6E8A-4147-A177-3AD203B41FA5}">
                      <a16:colId xmlns:a16="http://schemas.microsoft.com/office/drawing/2014/main" val="828396774"/>
                    </a:ext>
                  </a:extLst>
                </a:gridCol>
                <a:gridCol w="1371777">
                  <a:extLst>
                    <a:ext uri="{9D8B030D-6E8A-4147-A177-3AD203B41FA5}">
                      <a16:colId xmlns:a16="http://schemas.microsoft.com/office/drawing/2014/main" val="3258079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0900 – 1300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1400-1800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3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0900 – 1300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1400-1800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1830 - 2030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8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0900 – 1300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1400-1800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1830 - 2030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466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0900 -  1300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1400-1800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82171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DAB75D6-FC6A-1A49-857F-8F02B20A5B6B}"/>
              </a:ext>
            </a:extLst>
          </p:cNvPr>
          <p:cNvSpPr txBox="1"/>
          <p:nvPr/>
        </p:nvSpPr>
        <p:spPr>
          <a:xfrm rot="1203196">
            <a:off x="8515350" y="811530"/>
            <a:ext cx="2680093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NON - Calculator</a:t>
            </a:r>
          </a:p>
        </p:txBody>
      </p:sp>
    </p:spTree>
    <p:extLst>
      <p:ext uri="{BB962C8B-B14F-4D97-AF65-F5344CB8AC3E}">
        <p14:creationId xmlns:p14="http://schemas.microsoft.com/office/powerpoint/2010/main" val="2826014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02763" y="8417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687395" y="528784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345C5C-99FD-3444-8CB7-D472EA1DD6F4}"/>
              </a:ext>
            </a:extLst>
          </p:cNvPr>
          <p:cNvSpPr txBox="1"/>
          <p:nvPr/>
        </p:nvSpPr>
        <p:spPr>
          <a:xfrm>
            <a:off x="687395" y="573019"/>
            <a:ext cx="11179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Example 2: Karen works a Waitress. Her annual salary £24,560</a:t>
            </a:r>
          </a:p>
          <a:p>
            <a:endParaRPr lang="en-GB" sz="2000" dirty="0">
              <a:latin typeface="Trebuchet MS" panose="020B0603020202020204" pitchFamily="34" charset="0"/>
            </a:endParaRPr>
          </a:p>
          <a:p>
            <a:r>
              <a:rPr lang="en-GB" sz="2000" dirty="0">
                <a:latin typeface="Trebuchet MS" panose="020B0603020202020204" pitchFamily="34" charset="0"/>
              </a:rPr>
              <a:t>National Insurance is calculated on a person’s salary before deductions such as pension contributions.</a:t>
            </a:r>
          </a:p>
          <a:p>
            <a:endParaRPr lang="en-GB" sz="2000" dirty="0">
              <a:latin typeface="Trebuchet MS" panose="020B0603020202020204" pitchFamily="34" charset="0"/>
            </a:endParaRPr>
          </a:p>
          <a:p>
            <a:r>
              <a:rPr lang="en-GB" sz="2000" dirty="0">
                <a:latin typeface="Trebuchet MS" panose="020B0603020202020204" pitchFamily="34" charset="0"/>
              </a:rPr>
              <a:t>a)Calculate Karen’s national insurance contributions.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274447-4586-5D45-AE15-2910D49833DF}"/>
              </a:ext>
            </a:extLst>
          </p:cNvPr>
          <p:cNvSpPr txBox="1"/>
          <p:nvPr/>
        </p:nvSpPr>
        <p:spPr>
          <a:xfrm>
            <a:off x="1207159" y="14880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5F4DA7-DB0E-134C-B38C-F26D792CCE6A}"/>
              </a:ext>
            </a:extLst>
          </p:cNvPr>
          <p:cNvSpPr txBox="1"/>
          <p:nvPr/>
        </p:nvSpPr>
        <p:spPr>
          <a:xfrm>
            <a:off x="891791" y="1175114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pic>
        <p:nvPicPr>
          <p:cNvPr id="1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4DDC58-F05A-F44B-97EC-FDE5246418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8" t="42235" r="26924" b="14916"/>
          <a:stretch/>
        </p:blipFill>
        <p:spPr bwMode="auto">
          <a:xfrm>
            <a:off x="7114906" y="1672710"/>
            <a:ext cx="4481430" cy="212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833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02763" y="8417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687395" y="528784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345C5C-99FD-3444-8CB7-D472EA1DD6F4}"/>
              </a:ext>
            </a:extLst>
          </p:cNvPr>
          <p:cNvSpPr txBox="1"/>
          <p:nvPr/>
        </p:nvSpPr>
        <p:spPr>
          <a:xfrm>
            <a:off x="687395" y="573019"/>
            <a:ext cx="11179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Example 2: Karen works a Waitress. Her annual salary £24,560</a:t>
            </a:r>
          </a:p>
          <a:p>
            <a:endParaRPr lang="en-GB" sz="2000" dirty="0">
              <a:latin typeface="Trebuchet MS" panose="020B0603020202020204" pitchFamily="34" charset="0"/>
            </a:endParaRPr>
          </a:p>
          <a:p>
            <a:r>
              <a:rPr lang="en-GB" sz="2000" dirty="0">
                <a:latin typeface="Trebuchet MS" panose="020B0603020202020204" pitchFamily="34" charset="0"/>
              </a:rPr>
              <a:t>National Insurance is calculated on a person’s salary before deductions such as pension contributions.</a:t>
            </a:r>
          </a:p>
          <a:p>
            <a:endParaRPr lang="en-GB" sz="2000" dirty="0">
              <a:latin typeface="Trebuchet MS" panose="020B0603020202020204" pitchFamily="34" charset="0"/>
            </a:endParaRPr>
          </a:p>
          <a:p>
            <a:r>
              <a:rPr lang="en-GB" sz="2000" dirty="0">
                <a:latin typeface="Trebuchet MS" panose="020B0603020202020204" pitchFamily="34" charset="0"/>
              </a:rPr>
              <a:t>b) Karen also pays £1,840 in Income tax and £971 in superannuation. Calculate Karen’s take home pay?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274447-4586-5D45-AE15-2910D49833DF}"/>
              </a:ext>
            </a:extLst>
          </p:cNvPr>
          <p:cNvSpPr txBox="1"/>
          <p:nvPr/>
        </p:nvSpPr>
        <p:spPr>
          <a:xfrm>
            <a:off x="1207159" y="14880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5F4DA7-DB0E-134C-B38C-F26D792CCE6A}"/>
              </a:ext>
            </a:extLst>
          </p:cNvPr>
          <p:cNvSpPr txBox="1"/>
          <p:nvPr/>
        </p:nvSpPr>
        <p:spPr>
          <a:xfrm>
            <a:off x="891791" y="1175114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62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9" y="840004"/>
            <a:ext cx="1015089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3: Frank works in a shop. His is paid £9.80 an hour. He works 40 hours this week.</a:t>
            </a:r>
          </a:p>
          <a:p>
            <a:endParaRPr lang="en-GB" sz="2200" dirty="0">
              <a:latin typeface="Trebuchet MS" panose="020B0603020202020204" pitchFamily="34" charset="0"/>
            </a:endParaRPr>
          </a:p>
          <a:p>
            <a:r>
              <a:rPr lang="en-GB" sz="2200" dirty="0">
                <a:latin typeface="Trebuchet MS" panose="020B0603020202020204" pitchFamily="34" charset="0"/>
              </a:rPr>
              <a:t>His national insurance contributions are £42.50 and his income tax payments are £31.88. Calculate Frank’s take home pay.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EA642D-81F9-E249-A811-DD3D6FF53106}"/>
              </a:ext>
            </a:extLst>
          </p:cNvPr>
          <p:cNvSpPr txBox="1"/>
          <p:nvPr/>
        </p:nvSpPr>
        <p:spPr>
          <a:xfrm rot="1203196">
            <a:off x="9312664" y="609422"/>
            <a:ext cx="2680093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NON - Calculator</a:t>
            </a:r>
          </a:p>
        </p:txBody>
      </p:sp>
    </p:spTree>
    <p:extLst>
      <p:ext uri="{BB962C8B-B14F-4D97-AF65-F5344CB8AC3E}">
        <p14:creationId xmlns:p14="http://schemas.microsoft.com/office/powerpoint/2010/main" val="265497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59706"/>
            <a:ext cx="10832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2: Olivia works in a care home. She earns £12.10 an hour and works 35 hours. </a:t>
            </a:r>
          </a:p>
          <a:p>
            <a:pPr marL="457200" indent="-457200">
              <a:buAutoNum type="alphaLcParenR"/>
            </a:pPr>
            <a:r>
              <a:rPr lang="en-GB" sz="2200" dirty="0">
                <a:latin typeface="Trebuchet MS" panose="020B0603020202020204" pitchFamily="34" charset="0"/>
              </a:rPr>
              <a:t>Calculate how much she earns in a week?</a:t>
            </a:r>
          </a:p>
          <a:p>
            <a:pPr marL="457200" indent="-457200">
              <a:buAutoNum type="alphaLcParenR"/>
            </a:pPr>
            <a:r>
              <a:rPr lang="en-GB" sz="2200" dirty="0">
                <a:latin typeface="Trebuchet MS" panose="020B0603020202020204" pitchFamily="34" charset="0"/>
              </a:rPr>
              <a:t>Using that there is 52 weeks in a year. How much will she earn in one week?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7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683539"/>
            <a:ext cx="106218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3: Erin earns £7.50 an hours and works 150 hours in one month.</a:t>
            </a:r>
          </a:p>
          <a:p>
            <a:pPr marL="457200" indent="-457200">
              <a:buAutoNum type="alphaLcParenR"/>
            </a:pPr>
            <a:r>
              <a:rPr lang="en-GB" sz="2200" dirty="0">
                <a:latin typeface="Trebuchet MS" panose="020B0603020202020204" pitchFamily="34" charset="0"/>
              </a:rPr>
              <a:t>Calculate how much Erin will earn in one month.</a:t>
            </a:r>
          </a:p>
          <a:p>
            <a:pPr marL="457200" indent="-457200">
              <a:buAutoNum type="alphaLcParenR"/>
            </a:pPr>
            <a:r>
              <a:rPr lang="en-GB" sz="2200" dirty="0">
                <a:latin typeface="Trebuchet MS" panose="020B0603020202020204" pitchFamily="34" charset="0"/>
              </a:rPr>
              <a:t>If Erin works the same amount every month, how much will she earn in a year?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4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705657"/>
            <a:ext cx="10834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4: Ryan earns £35,880 a year. Calculate how much Ryan earns in one week.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20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35493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Overtime and Commission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9FE608-AFCA-6E4B-A3E5-213F2E3991C4}"/>
              </a:ext>
            </a:extLst>
          </p:cNvPr>
          <p:cNvSpPr txBox="1"/>
          <p:nvPr/>
        </p:nvSpPr>
        <p:spPr>
          <a:xfrm>
            <a:off x="800379" y="1978130"/>
            <a:ext cx="105248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Trebuchet MS" panose="020B0603020202020204" pitchFamily="34" charset="0"/>
              </a:rPr>
              <a:t>Overtime</a:t>
            </a:r>
            <a:r>
              <a:rPr lang="en-GB" sz="2200" dirty="0">
                <a:latin typeface="Trebuchet MS" panose="020B0603020202020204" pitchFamily="34" charset="0"/>
              </a:rPr>
              <a:t> – 	This is extra hours worked which can mean you get paid extra. This 		includes </a:t>
            </a:r>
            <a:r>
              <a:rPr lang="en-GB" sz="2200" i="1" dirty="0">
                <a:latin typeface="Trebuchet MS" panose="020B0603020202020204" pitchFamily="34" charset="0"/>
              </a:rPr>
              <a:t>double time</a:t>
            </a:r>
            <a:r>
              <a:rPr lang="en-GB" sz="2200" dirty="0">
                <a:latin typeface="Trebuchet MS" panose="020B0603020202020204" pitchFamily="34" charset="0"/>
              </a:rPr>
              <a:t> and </a:t>
            </a:r>
            <a:r>
              <a:rPr lang="en-GB" sz="2200" i="1" dirty="0">
                <a:latin typeface="Trebuchet MS" panose="020B0603020202020204" pitchFamily="34" charset="0"/>
              </a:rPr>
              <a:t>time and a half</a:t>
            </a:r>
            <a:r>
              <a:rPr lang="en-GB" sz="2200" dirty="0">
                <a:latin typeface="Trebuchet MS" panose="020B0603020202020204" pitchFamily="34" charset="0"/>
              </a:rPr>
              <a:t>. </a:t>
            </a:r>
            <a:endParaRPr lang="en-GB" sz="2200" b="1" dirty="0">
              <a:latin typeface="Trebuchet MS" panose="020B0603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CC5D38-43FA-FD47-A593-83D07C31B3D9}"/>
              </a:ext>
            </a:extLst>
          </p:cNvPr>
          <p:cNvSpPr txBox="1"/>
          <p:nvPr/>
        </p:nvSpPr>
        <p:spPr>
          <a:xfrm>
            <a:off x="679759" y="3421551"/>
            <a:ext cx="105248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Trebuchet MS" panose="020B0603020202020204" pitchFamily="34" charset="0"/>
              </a:rPr>
              <a:t>Commission</a:t>
            </a:r>
            <a:r>
              <a:rPr lang="en-GB" sz="2200" dirty="0">
                <a:latin typeface="Trebuchet MS" panose="020B0603020202020204" pitchFamily="34" charset="0"/>
              </a:rPr>
              <a:t> – 	 Certain jobs allow you to take a percentage of what you sell 			 as payment</a:t>
            </a:r>
            <a:endParaRPr lang="en-GB" sz="22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84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AA62AC-8CCA-EE45-989D-C15EE2A1EB6E}"/>
              </a:ext>
            </a:extLst>
          </p:cNvPr>
          <p:cNvSpPr txBox="1"/>
          <p:nvPr/>
        </p:nvSpPr>
        <p:spPr>
          <a:xfrm>
            <a:off x="554900" y="495776"/>
            <a:ext cx="98198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703020202090204" pitchFamily="34" charset="0"/>
              </a:rPr>
              <a:t>Example 1. Colin is paid £8.20 an hour and is also paid on commission of 7% for every TV he sells. He is paid weekly. Calculate how much Colin will earn this week?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3586887-9F1B-D24D-8A38-3A871E327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485097"/>
              </p:ext>
            </p:extLst>
          </p:nvPr>
        </p:nvGraphicFramePr>
        <p:xfrm>
          <a:off x="5322654" y="1603772"/>
          <a:ext cx="5489190" cy="1761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170">
                  <a:extLst>
                    <a:ext uri="{9D8B030D-6E8A-4147-A177-3AD203B41FA5}">
                      <a16:colId xmlns:a16="http://schemas.microsoft.com/office/drawing/2014/main" val="849070555"/>
                    </a:ext>
                  </a:extLst>
                </a:gridCol>
                <a:gridCol w="784170">
                  <a:extLst>
                    <a:ext uri="{9D8B030D-6E8A-4147-A177-3AD203B41FA5}">
                      <a16:colId xmlns:a16="http://schemas.microsoft.com/office/drawing/2014/main" val="1827711862"/>
                    </a:ext>
                  </a:extLst>
                </a:gridCol>
                <a:gridCol w="784170">
                  <a:extLst>
                    <a:ext uri="{9D8B030D-6E8A-4147-A177-3AD203B41FA5}">
                      <a16:colId xmlns:a16="http://schemas.microsoft.com/office/drawing/2014/main" val="3963867986"/>
                    </a:ext>
                  </a:extLst>
                </a:gridCol>
                <a:gridCol w="784170">
                  <a:extLst>
                    <a:ext uri="{9D8B030D-6E8A-4147-A177-3AD203B41FA5}">
                      <a16:colId xmlns:a16="http://schemas.microsoft.com/office/drawing/2014/main" val="4216184602"/>
                    </a:ext>
                  </a:extLst>
                </a:gridCol>
                <a:gridCol w="784170">
                  <a:extLst>
                    <a:ext uri="{9D8B030D-6E8A-4147-A177-3AD203B41FA5}">
                      <a16:colId xmlns:a16="http://schemas.microsoft.com/office/drawing/2014/main" val="1159370479"/>
                    </a:ext>
                  </a:extLst>
                </a:gridCol>
                <a:gridCol w="784170">
                  <a:extLst>
                    <a:ext uri="{9D8B030D-6E8A-4147-A177-3AD203B41FA5}">
                      <a16:colId xmlns:a16="http://schemas.microsoft.com/office/drawing/2014/main" val="2170905028"/>
                    </a:ext>
                  </a:extLst>
                </a:gridCol>
                <a:gridCol w="784170">
                  <a:extLst>
                    <a:ext uri="{9D8B030D-6E8A-4147-A177-3AD203B41FA5}">
                      <a16:colId xmlns:a16="http://schemas.microsoft.com/office/drawing/2014/main" val="3407280854"/>
                    </a:ext>
                  </a:extLst>
                </a:gridCol>
              </a:tblGrid>
              <a:tr h="35060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979727"/>
                  </a:ext>
                </a:extLst>
              </a:tr>
              <a:tr h="25790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9am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9am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off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9am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9am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9am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off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083028"/>
                  </a:ext>
                </a:extLst>
              </a:tr>
              <a:tr h="25790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7pm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753763"/>
                  </a:ext>
                </a:extLst>
              </a:tr>
              <a:tr h="8013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TV worth £1000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TV worth £1000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TV worth £800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028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312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574552" y="872636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1259184" y="55970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C7D6E7-3630-B242-A853-21BC4B187A57}"/>
              </a:ext>
            </a:extLst>
          </p:cNvPr>
          <p:cNvSpPr txBox="1"/>
          <p:nvPr/>
        </p:nvSpPr>
        <p:spPr>
          <a:xfrm>
            <a:off x="506148" y="540165"/>
            <a:ext cx="10704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703020202090204" pitchFamily="34" charset="0"/>
              </a:rPr>
              <a:t>Example 2. Jill is paid £8 an hour. She works 24 hours from Monday to Friday. With a further 10 hours on the weekend.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880AE-E071-4748-AD05-E5FECEC0E760}"/>
              </a:ext>
            </a:extLst>
          </p:cNvPr>
          <p:cNvSpPr txBox="1"/>
          <p:nvPr/>
        </p:nvSpPr>
        <p:spPr>
          <a:xfrm>
            <a:off x="506148" y="1377245"/>
            <a:ext cx="8438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Trebuchet MS" panose="020B0703020202090204" pitchFamily="34" charset="0"/>
              </a:rPr>
              <a:t>Jill is paid ‘time and a half’ during the weekend. </a:t>
            </a:r>
          </a:p>
        </p:txBody>
      </p:sp>
    </p:spTree>
    <p:extLst>
      <p:ext uri="{BB962C8B-B14F-4D97-AF65-F5344CB8AC3E}">
        <p14:creationId xmlns:p14="http://schemas.microsoft.com/office/powerpoint/2010/main" val="408642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657046" y="-102971"/>
            <a:ext cx="1095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Income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654053"/>
            <a:ext cx="90893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Example 3: Wendy works for a standard wage of £10.40 an hour.</a:t>
            </a:r>
          </a:p>
          <a:p>
            <a:r>
              <a:rPr lang="en-GB" sz="2200" dirty="0">
                <a:latin typeface="Trebuchet MS" panose="020B0603020202020204" pitchFamily="34" charset="0"/>
              </a:rPr>
              <a:t>Her contract is 35 hours and gets </a:t>
            </a:r>
            <a:r>
              <a:rPr lang="en-GB" sz="2200" i="1" dirty="0">
                <a:latin typeface="Trebuchet MS" panose="020B0603020202020204" pitchFamily="34" charset="0"/>
              </a:rPr>
              <a:t>double time </a:t>
            </a:r>
            <a:r>
              <a:rPr lang="en-GB" sz="2200" dirty="0">
                <a:latin typeface="Trebuchet MS" panose="020B0603020202020204" pitchFamily="34" charset="0"/>
              </a:rPr>
              <a:t>on any hours after that.</a:t>
            </a:r>
          </a:p>
          <a:p>
            <a:r>
              <a:rPr lang="en-GB" sz="2200" dirty="0">
                <a:latin typeface="Trebuchet MS" panose="020B0603020202020204" pitchFamily="34" charset="0"/>
              </a:rPr>
              <a:t>In a week she works 43 hours how much will she make?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71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1317</Words>
  <Application>Microsoft Macintosh PowerPoint</Application>
  <PresentationFormat>Widescreen</PresentationFormat>
  <Paragraphs>229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25</cp:revision>
  <dcterms:created xsi:type="dcterms:W3CDTF">2020-03-20T14:30:04Z</dcterms:created>
  <dcterms:modified xsi:type="dcterms:W3CDTF">2020-05-07T10:47:00Z</dcterms:modified>
</cp:coreProperties>
</file>