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1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8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6402-E90F-44B9-91D8-8EB4912486B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National 5 Applications of Maths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190" y="1212351"/>
            <a:ext cx="1224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</a:rPr>
              <a:t>Rounding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190" y="1746072"/>
            <a:ext cx="3625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Rounding to </a:t>
            </a:r>
            <a:r>
              <a:rPr lang="en-GB" sz="2000" dirty="0">
                <a:latin typeface="Trebuchet MS" panose="020B0603020202020204" pitchFamily="34" charset="0"/>
                <a:hlinkClick r:id="rId2" action="ppaction://hlinksldjump"/>
              </a:rPr>
              <a:t>Decimal Places</a:t>
            </a:r>
            <a:endParaRPr lang="en-GB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  <a:hlinkClick r:id="rId3" action="ppaction://hlinksldjump"/>
              </a:rPr>
              <a:t>Significant Figures</a:t>
            </a:r>
            <a:endParaRPr lang="en-GB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6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22FE5F6-86ED-ED46-9DD3-D9AA7222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F0FFBEF-9DFB-4BFB-A4C3-51285562E554}" type="datetime2">
              <a:rPr lang="en-GB" smtClean="0"/>
              <a:t>Monday, 30 March 2020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BC41C4-4DBD-144E-B832-5FA3C4E82220}"/>
              </a:ext>
            </a:extLst>
          </p:cNvPr>
          <p:cNvSpPr/>
          <p:nvPr/>
        </p:nvSpPr>
        <p:spPr>
          <a:xfrm>
            <a:off x="711199" y="559706"/>
            <a:ext cx="116388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In each of these, write down the given number to the required number of significant figures.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1.  3.479 (3)			2.  62.84 (2)			3.  8.436 (2)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4.  0.7453  (2)		5.  9.5564 (4)		6.  8267 (2)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7.  284.5 (1)			8. 95.39 (1)			9.  29.65 (2)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10.  0.0592 (2)		11.  0.017 38 (1)		12.  0.030 62 (3)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13.  61 097 (4)		14.  0.799 99 (3)		15.  0.040 04 (2)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Trebuchet MS" panose="020B0703020202090204" pitchFamily="34" charset="0"/>
                <a:ea typeface="Times New Roman" panose="02020603050405020304" pitchFamily="18" charset="0"/>
              </a:rPr>
              <a:t>16.  432.672 (5)		17.  23 401.88 (4)		18.  56.088 72 (5)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Trebuchet MS" panose="020B0703020202090204" pitchFamily="34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17D42-836C-DC42-9FD5-0C0BCA33BFEA}"/>
              </a:ext>
            </a:extLst>
          </p:cNvPr>
          <p:cNvSpPr txBox="1"/>
          <p:nvPr/>
        </p:nvSpPr>
        <p:spPr>
          <a:xfrm>
            <a:off x="98301" y="-55545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57A91-525E-E742-98ED-F64A8E62F975}"/>
              </a:ext>
            </a:extLst>
          </p:cNvPr>
          <p:cNvSpPr txBox="1"/>
          <p:nvPr/>
        </p:nvSpPr>
        <p:spPr>
          <a:xfrm>
            <a:off x="8544972" y="-78123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77690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22FE5F6-86ED-ED46-9DD3-D9AA7222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F0FFBEF-9DFB-4BFB-A4C3-51285562E554}" type="datetime2">
              <a:rPr lang="en-GB" smtClean="0"/>
              <a:t>Monday, 30 March 2020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703BF-3820-A54C-92AD-E3D2FF05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48" y="1664405"/>
            <a:ext cx="7445138" cy="3529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E8F6A4-D759-6A48-8E1F-B3228B2147FD}"/>
              </a:ext>
            </a:extLst>
          </p:cNvPr>
          <p:cNvSpPr txBox="1"/>
          <p:nvPr/>
        </p:nvSpPr>
        <p:spPr>
          <a:xfrm>
            <a:off x="9338452" y="724039"/>
            <a:ext cx="131638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3.48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63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8.4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0.75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9.556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8300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300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100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30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0.059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0.02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0.0306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61100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0.800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0.040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432.67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23400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rebuchet MS" panose="020B0703020202090204" pitchFamily="34" charset="0"/>
              </a:rPr>
              <a:t>56.089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301CC-D05A-744E-971C-C0E39A35B0E2}"/>
              </a:ext>
            </a:extLst>
          </p:cNvPr>
          <p:cNvSpPr txBox="1"/>
          <p:nvPr/>
        </p:nvSpPr>
        <p:spPr>
          <a:xfrm>
            <a:off x="9338452" y="375040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Answers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66546-5954-554E-AD6C-431FE1EDA085}"/>
              </a:ext>
            </a:extLst>
          </p:cNvPr>
          <p:cNvSpPr txBox="1"/>
          <p:nvPr/>
        </p:nvSpPr>
        <p:spPr>
          <a:xfrm>
            <a:off x="98301" y="-55545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69303-EE94-5A41-B7C7-1DA684EA871D}"/>
              </a:ext>
            </a:extLst>
          </p:cNvPr>
          <p:cNvSpPr txBox="1"/>
          <p:nvPr/>
        </p:nvSpPr>
        <p:spPr>
          <a:xfrm>
            <a:off x="8544972" y="-78123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222551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B40B2-A8DD-8040-8D2C-3EFCFA77C286}"/>
              </a:ext>
            </a:extLst>
          </p:cNvPr>
          <p:cNvSpPr txBox="1"/>
          <p:nvPr/>
        </p:nvSpPr>
        <p:spPr>
          <a:xfrm>
            <a:off x="719190" y="1258728"/>
            <a:ext cx="102313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Example: Round each of the following to </a:t>
            </a:r>
          </a:p>
          <a:p>
            <a:pPr marL="514350" indent="-514350">
              <a:buAutoNum type="romanLcParenR"/>
            </a:pPr>
            <a:r>
              <a:rPr lang="en-GB" sz="2200" dirty="0">
                <a:latin typeface="Trebuchet MS" panose="020B0603020202020204" pitchFamily="34" charset="0"/>
              </a:rPr>
              <a:t>1 decimal place</a:t>
            </a:r>
          </a:p>
          <a:p>
            <a:pPr marL="514350" indent="-514350">
              <a:buAutoNum type="romanLcParenR"/>
            </a:pPr>
            <a:r>
              <a:rPr lang="en-GB" sz="2200" dirty="0">
                <a:latin typeface="Trebuchet MS" panose="020B0603020202020204" pitchFamily="34" charset="0"/>
              </a:rPr>
              <a:t>3 decimal places</a:t>
            </a:r>
          </a:p>
          <a:p>
            <a:pPr marL="514350" indent="-514350">
              <a:buAutoNum type="romanLcParenR"/>
            </a:pPr>
            <a:r>
              <a:rPr lang="en-GB" sz="2200" dirty="0">
                <a:latin typeface="Trebuchet MS" panose="020B0603020202020204" pitchFamily="34" charset="0"/>
              </a:rPr>
              <a:t>4 decimal places</a:t>
            </a:r>
          </a:p>
          <a:p>
            <a:pPr marL="514350" indent="-514350">
              <a:buAutoNum type="romanLcParenR"/>
            </a:pPr>
            <a:endParaRPr lang="en-GB" sz="2200" dirty="0">
              <a:latin typeface="Trebuchet MS" panose="020B0603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200" dirty="0">
                <a:latin typeface="Trebuchet MS" panose="020B0603020202020204" pitchFamily="34" charset="0"/>
              </a:rPr>
              <a:t>0.195292		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23B35-E8F7-0547-97DB-E85FDFDCDD01}"/>
              </a:ext>
            </a:extLst>
          </p:cNvPr>
          <p:cNvSpPr txBox="1"/>
          <p:nvPr/>
        </p:nvSpPr>
        <p:spPr>
          <a:xfrm>
            <a:off x="98301" y="-55545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BB7E5-938A-7F45-9EE3-736C5BF5D7E5}"/>
              </a:ext>
            </a:extLst>
          </p:cNvPr>
          <p:cNvSpPr txBox="1"/>
          <p:nvPr/>
        </p:nvSpPr>
        <p:spPr>
          <a:xfrm>
            <a:off x="8544972" y="-78123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75939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B40B2-A8DD-8040-8D2C-3EFCFA77C286}"/>
              </a:ext>
            </a:extLst>
          </p:cNvPr>
          <p:cNvSpPr txBox="1"/>
          <p:nvPr/>
        </p:nvSpPr>
        <p:spPr>
          <a:xfrm>
            <a:off x="947163" y="1399769"/>
            <a:ext cx="102313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Example: Round each of the following to </a:t>
            </a:r>
          </a:p>
          <a:p>
            <a:pPr marL="514350" indent="-514350">
              <a:buAutoNum type="romanLcParenR"/>
            </a:pPr>
            <a:r>
              <a:rPr lang="en-GB" sz="2200" dirty="0">
                <a:latin typeface="Trebuchet MS" panose="020B0603020202020204" pitchFamily="34" charset="0"/>
              </a:rPr>
              <a:t>1 decimal place</a:t>
            </a:r>
          </a:p>
          <a:p>
            <a:pPr marL="514350" indent="-514350">
              <a:buAutoNum type="romanLcParenR"/>
            </a:pPr>
            <a:r>
              <a:rPr lang="en-GB" sz="2200" dirty="0">
                <a:latin typeface="Trebuchet MS" panose="020B0603020202020204" pitchFamily="34" charset="0"/>
              </a:rPr>
              <a:t>3 decimal places</a:t>
            </a:r>
          </a:p>
          <a:p>
            <a:pPr marL="514350" indent="-514350">
              <a:buAutoNum type="romanLcParenR"/>
            </a:pPr>
            <a:r>
              <a:rPr lang="en-GB" sz="2200" dirty="0">
                <a:latin typeface="Trebuchet MS" panose="020B0603020202020204" pitchFamily="34" charset="0"/>
              </a:rPr>
              <a:t>4 decimal places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	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b) 4.59225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23B35-E8F7-0547-97DB-E85FDFDCDD01}"/>
              </a:ext>
            </a:extLst>
          </p:cNvPr>
          <p:cNvSpPr txBox="1"/>
          <p:nvPr/>
        </p:nvSpPr>
        <p:spPr>
          <a:xfrm>
            <a:off x="98301" y="-55545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BB7E5-938A-7F45-9EE3-736C5BF5D7E5}"/>
              </a:ext>
            </a:extLst>
          </p:cNvPr>
          <p:cNvSpPr txBox="1"/>
          <p:nvPr/>
        </p:nvSpPr>
        <p:spPr>
          <a:xfrm>
            <a:off x="8544972" y="-78123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83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B40B2-A8DD-8040-8D2C-3EFCFA77C286}"/>
              </a:ext>
            </a:extLst>
          </p:cNvPr>
          <p:cNvSpPr txBox="1"/>
          <p:nvPr/>
        </p:nvSpPr>
        <p:spPr>
          <a:xfrm>
            <a:off x="719190" y="1258728"/>
            <a:ext cx="102313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Example: Round each of the following to </a:t>
            </a:r>
          </a:p>
          <a:p>
            <a:pPr marL="514350" indent="-514350">
              <a:buAutoNum type="romanLcParenR"/>
            </a:pPr>
            <a:r>
              <a:rPr lang="en-GB" sz="2200" dirty="0">
                <a:latin typeface="Trebuchet MS" panose="020B0603020202020204" pitchFamily="34" charset="0"/>
              </a:rPr>
              <a:t>1 decimal place</a:t>
            </a:r>
          </a:p>
          <a:p>
            <a:pPr marL="514350" indent="-514350">
              <a:buAutoNum type="romanLcParenR"/>
            </a:pPr>
            <a:r>
              <a:rPr lang="en-GB" sz="2200" dirty="0">
                <a:latin typeface="Trebuchet MS" panose="020B0603020202020204" pitchFamily="34" charset="0"/>
              </a:rPr>
              <a:t>3 decimal places</a:t>
            </a:r>
          </a:p>
          <a:p>
            <a:pPr marL="514350" indent="-514350">
              <a:buAutoNum type="romanLcParenR"/>
            </a:pPr>
            <a:r>
              <a:rPr lang="en-GB" sz="2200" dirty="0">
                <a:latin typeface="Trebuchet MS" panose="020B0603020202020204" pitchFamily="34" charset="0"/>
              </a:rPr>
              <a:t>4 decimal places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  <a:p>
            <a:r>
              <a:rPr lang="en-GB" sz="2200" dirty="0">
                <a:latin typeface="Trebuchet MS" panose="020B0603020202020204" pitchFamily="34" charset="0"/>
              </a:rPr>
              <a:t>c) 11.9999999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23B35-E8F7-0547-97DB-E85FDFDCDD01}"/>
              </a:ext>
            </a:extLst>
          </p:cNvPr>
          <p:cNvSpPr txBox="1"/>
          <p:nvPr/>
        </p:nvSpPr>
        <p:spPr>
          <a:xfrm>
            <a:off x="98301" y="-55545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BB7E5-938A-7F45-9EE3-736C5BF5D7E5}"/>
              </a:ext>
            </a:extLst>
          </p:cNvPr>
          <p:cNvSpPr txBox="1"/>
          <p:nvPr/>
        </p:nvSpPr>
        <p:spPr>
          <a:xfrm>
            <a:off x="8544972" y="-78123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103020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1118AC-0B1B-9B4B-898B-C6307126D373}"/>
              </a:ext>
            </a:extLst>
          </p:cNvPr>
          <p:cNvSpPr/>
          <p:nvPr/>
        </p:nvSpPr>
        <p:spPr>
          <a:xfrm>
            <a:off x="612626" y="433826"/>
            <a:ext cx="10900381" cy="572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828800" algn="l"/>
                <a:tab pos="3657600" algn="l"/>
                <a:tab pos="5486400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Round the following numbers correct to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decimal place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196340" algn="l"/>
                <a:tab pos="1836420" algn="l"/>
                <a:tab pos="332994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(a) 4•83	(b) 6•79	(c) 2•27		(d) 12•93		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196340" algn="l"/>
                <a:tab pos="1836420" algn="l"/>
                <a:tab pos="332994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(e) 0•67	(f) 7•997	(g) 6•2934		(h) 9•9974523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196340" algn="l"/>
                <a:tab pos="1836420" algn="l"/>
                <a:tab pos="332994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84•835	(j) 3•927	 (k) 205•999	(l) 100•25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61950" algn="l"/>
                <a:tab pos="3683000" algn="l"/>
                <a:tab pos="5461000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Round the following numbers correct to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decimal places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00050" algn="l"/>
                <a:tab pos="1836420" algn="l"/>
                <a:tab pos="3341370" algn="l"/>
                <a:tab pos="457962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(a) 8•647	(b) 14•129	 (c) 36•374		(d) 164•235	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00050" algn="l"/>
                <a:tab pos="1836420" algn="l"/>
                <a:tab pos="3390900" algn="l"/>
                <a:tab pos="457962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(e) 0•437	(f) 110•079	(g) 0•9248	 	(h) 11•67453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00050" algn="l"/>
                <a:tab pos="1836420" algn="l"/>
                <a:tab pos="3390900" algn="l"/>
                <a:tab pos="457962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81000" algn="l"/>
                <a:tab pos="3683000" algn="l"/>
                <a:tab pos="5461000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Round the following numbers correct to</a:t>
            </a:r>
            <a:r>
              <a:rPr lang="en-GB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decimal places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824990" algn="l"/>
                <a:tab pos="334899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(a) 1•4567	 (b) 9•1234		(c) 15•0678	(d) 0•4573	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824990" algn="l"/>
                <a:tab pos="334899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(e) 0•1378	 (f) 99•9786		(g) 12•0975	 (h) 1•67352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3E4A9-95B0-AA4B-8847-4BF98285D7CF}"/>
              </a:ext>
            </a:extLst>
          </p:cNvPr>
          <p:cNvSpPr txBox="1"/>
          <p:nvPr/>
        </p:nvSpPr>
        <p:spPr>
          <a:xfrm>
            <a:off x="98301" y="-55545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7510F-3222-2E4C-8103-5F5AEC1C6012}"/>
              </a:ext>
            </a:extLst>
          </p:cNvPr>
          <p:cNvSpPr txBox="1"/>
          <p:nvPr/>
        </p:nvSpPr>
        <p:spPr>
          <a:xfrm>
            <a:off x="8544972" y="-78123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341900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1118AC-0B1B-9B4B-898B-C6307126D373}"/>
              </a:ext>
            </a:extLst>
          </p:cNvPr>
          <p:cNvSpPr/>
          <p:nvPr/>
        </p:nvSpPr>
        <p:spPr>
          <a:xfrm>
            <a:off x="612626" y="433826"/>
            <a:ext cx="10900381" cy="572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828800" algn="l"/>
                <a:tab pos="3657600" algn="l"/>
                <a:tab pos="5486400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Round the following numbers correct to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decimal place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196340" algn="l"/>
                <a:tab pos="1836420" algn="l"/>
                <a:tab pos="332994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(a) 4•83	(b) 6•79	(c) 2•27		(d) 12•93		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196340" algn="l"/>
                <a:tab pos="1836420" algn="l"/>
                <a:tab pos="332994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(e) 0•67	(f) 7•997	(g) 6•2934		(h) 9•9974523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196340" algn="l"/>
                <a:tab pos="1836420" algn="l"/>
                <a:tab pos="332994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84•835	(j) 3•927	 (k) 205•999	(l) 100•25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61950" algn="l"/>
                <a:tab pos="3683000" algn="l"/>
                <a:tab pos="5461000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Round the following numbers correct to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decimal places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00050" algn="l"/>
                <a:tab pos="1836420" algn="l"/>
                <a:tab pos="3341370" algn="l"/>
                <a:tab pos="457962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(a) 8•647	(b) 14•129	 (c) 36•374		(d) 164•235	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00050" algn="l"/>
                <a:tab pos="1836420" algn="l"/>
                <a:tab pos="3390900" algn="l"/>
                <a:tab pos="457962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(e) 0•437	(f) 110•079	(g) 0•9248	 	(h) 11•67453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00050" algn="l"/>
                <a:tab pos="1836420" algn="l"/>
                <a:tab pos="3390900" algn="l"/>
                <a:tab pos="457962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81000" algn="l"/>
                <a:tab pos="3683000" algn="l"/>
                <a:tab pos="5461000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Round the following numbers correct to</a:t>
            </a:r>
            <a:r>
              <a:rPr lang="en-GB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decimal places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824990" algn="l"/>
                <a:tab pos="334899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(a) 1•4567	 (b) 9•1234		(c) 15•0678	(d) 0•4573	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73380" algn="l"/>
                <a:tab pos="1824990" algn="l"/>
                <a:tab pos="334899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(e) 0•1378	 (f) 99•9786		(g) 12•0975	 (h) 1•67352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A134B-897A-0C40-BD48-F136856A505D}"/>
              </a:ext>
            </a:extLst>
          </p:cNvPr>
          <p:cNvSpPr txBox="1"/>
          <p:nvPr/>
        </p:nvSpPr>
        <p:spPr>
          <a:xfrm>
            <a:off x="8379994" y="1584612"/>
            <a:ext cx="10567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1a. 4.8</a:t>
            </a:r>
          </a:p>
          <a:p>
            <a:r>
              <a:rPr lang="en-US" dirty="0"/>
              <a:t>b.   6.8</a:t>
            </a:r>
          </a:p>
          <a:p>
            <a:r>
              <a:rPr lang="en-US" dirty="0"/>
              <a:t>c.   2.3</a:t>
            </a:r>
          </a:p>
          <a:p>
            <a:r>
              <a:rPr lang="en-US" dirty="0"/>
              <a:t>d.  12.9</a:t>
            </a:r>
          </a:p>
          <a:p>
            <a:r>
              <a:rPr lang="en-US" dirty="0"/>
              <a:t>e.  0.7</a:t>
            </a:r>
          </a:p>
          <a:p>
            <a:pPr marL="342900" indent="-342900">
              <a:buAutoNum type="alphaLcPeriod" startAt="6"/>
            </a:pPr>
            <a:r>
              <a:rPr lang="en-US" dirty="0"/>
              <a:t>8.0</a:t>
            </a:r>
          </a:p>
          <a:p>
            <a:pPr marL="342900" indent="-342900">
              <a:buAutoNum type="alphaLcPeriod" startAt="6"/>
            </a:pPr>
            <a:r>
              <a:rPr lang="en-US" dirty="0"/>
              <a:t>6.3</a:t>
            </a:r>
          </a:p>
          <a:p>
            <a:pPr marL="342900" indent="-342900">
              <a:buAutoNum type="alphaLcPeriod" startAt="6"/>
            </a:pPr>
            <a:r>
              <a:rPr lang="en-US" dirty="0"/>
              <a:t>10.0</a:t>
            </a:r>
          </a:p>
          <a:p>
            <a:pPr marL="342900" indent="-342900">
              <a:buAutoNum type="alphaLcPeriod" startAt="6"/>
            </a:pPr>
            <a:r>
              <a:rPr lang="en-US" dirty="0"/>
              <a:t>84.8</a:t>
            </a:r>
          </a:p>
          <a:p>
            <a:pPr marL="342900" indent="-342900">
              <a:buAutoNum type="alphaLcPeriod" startAt="6"/>
            </a:pPr>
            <a:r>
              <a:rPr lang="en-US" dirty="0"/>
              <a:t>3.9</a:t>
            </a:r>
          </a:p>
          <a:p>
            <a:pPr marL="342900" indent="-342900">
              <a:buAutoNum type="alphaLcPeriod" startAt="6"/>
            </a:pPr>
            <a:r>
              <a:rPr lang="en-US" dirty="0"/>
              <a:t>206.0</a:t>
            </a:r>
          </a:p>
          <a:p>
            <a:pPr marL="342900" indent="-342900">
              <a:buAutoNum type="alphaLcPeriod" startAt="6"/>
            </a:pPr>
            <a:r>
              <a:rPr lang="en-US" dirty="0"/>
              <a:t>100.3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6DB9F-58C6-C54C-8DFE-8C538E3FC762}"/>
              </a:ext>
            </a:extLst>
          </p:cNvPr>
          <p:cNvSpPr txBox="1"/>
          <p:nvPr/>
        </p:nvSpPr>
        <p:spPr>
          <a:xfrm>
            <a:off x="10011696" y="709137"/>
            <a:ext cx="11737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2a. 8.65</a:t>
            </a:r>
          </a:p>
          <a:p>
            <a:pPr marL="342900" indent="-342900">
              <a:buAutoNum type="alphaLcPeriod" startAt="2"/>
            </a:pPr>
            <a:r>
              <a:rPr lang="en-US" dirty="0"/>
              <a:t>14.13</a:t>
            </a:r>
          </a:p>
          <a:p>
            <a:pPr marL="342900" indent="-342900">
              <a:buAutoNum type="alphaLcPeriod" startAt="2"/>
            </a:pPr>
            <a:r>
              <a:rPr lang="en-US" dirty="0"/>
              <a:t>36.37</a:t>
            </a:r>
          </a:p>
          <a:p>
            <a:pPr marL="342900" indent="-342900">
              <a:buAutoNum type="alphaLcPeriod" startAt="2"/>
            </a:pPr>
            <a:r>
              <a:rPr lang="en-US" dirty="0"/>
              <a:t>164.23</a:t>
            </a:r>
          </a:p>
          <a:p>
            <a:pPr marL="342900" indent="-342900">
              <a:buAutoNum type="alphaLcPeriod" startAt="2"/>
            </a:pPr>
            <a:r>
              <a:rPr lang="en-US" dirty="0"/>
              <a:t>0.44</a:t>
            </a:r>
          </a:p>
          <a:p>
            <a:pPr marL="342900" indent="-342900">
              <a:buAutoNum type="alphaLcPeriod" startAt="2"/>
            </a:pPr>
            <a:r>
              <a:rPr lang="en-US" dirty="0"/>
              <a:t>110.08</a:t>
            </a:r>
          </a:p>
          <a:p>
            <a:pPr marL="342900" indent="-342900">
              <a:buAutoNum type="alphaLcPeriod" startAt="2"/>
            </a:pPr>
            <a:r>
              <a:rPr lang="en-US" dirty="0"/>
              <a:t>0.92</a:t>
            </a:r>
          </a:p>
          <a:p>
            <a:pPr marL="342900" indent="-342900">
              <a:buAutoNum type="alphaLcPeriod" startAt="2"/>
            </a:pPr>
            <a:r>
              <a:rPr lang="en-US" dirty="0"/>
              <a:t>11.67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2303F-BF12-464E-A4CB-917539941164}"/>
              </a:ext>
            </a:extLst>
          </p:cNvPr>
          <p:cNvSpPr txBox="1"/>
          <p:nvPr/>
        </p:nvSpPr>
        <p:spPr>
          <a:xfrm>
            <a:off x="10051466" y="3292772"/>
            <a:ext cx="11737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3a. 1.457</a:t>
            </a:r>
          </a:p>
          <a:p>
            <a:pPr marL="342900" indent="-342900">
              <a:buAutoNum type="alphaLcPeriod" startAt="2"/>
            </a:pPr>
            <a:r>
              <a:rPr lang="en-US" dirty="0"/>
              <a:t>9.123</a:t>
            </a:r>
          </a:p>
          <a:p>
            <a:pPr marL="342900" indent="-342900">
              <a:buAutoNum type="alphaLcPeriod" startAt="2"/>
            </a:pPr>
            <a:r>
              <a:rPr lang="en-US" dirty="0"/>
              <a:t>15.068</a:t>
            </a:r>
          </a:p>
          <a:p>
            <a:pPr marL="342900" indent="-342900">
              <a:buAutoNum type="alphaLcPeriod" startAt="2"/>
            </a:pPr>
            <a:r>
              <a:rPr lang="en-US" dirty="0"/>
              <a:t>0.457</a:t>
            </a:r>
          </a:p>
          <a:p>
            <a:pPr marL="342900" indent="-342900">
              <a:buAutoNum type="alphaLcPeriod" startAt="2"/>
            </a:pPr>
            <a:r>
              <a:rPr lang="en-US" dirty="0"/>
              <a:t>0.138</a:t>
            </a:r>
          </a:p>
          <a:p>
            <a:pPr marL="342900" indent="-342900">
              <a:buAutoNum type="alphaLcPeriod" startAt="2"/>
            </a:pPr>
            <a:r>
              <a:rPr lang="en-US" dirty="0"/>
              <a:t>99.979</a:t>
            </a:r>
          </a:p>
          <a:p>
            <a:pPr marL="342900" indent="-342900">
              <a:buAutoNum type="alphaLcPeriod" startAt="2"/>
            </a:pPr>
            <a:r>
              <a:rPr lang="en-US" dirty="0"/>
              <a:t>12.096</a:t>
            </a:r>
          </a:p>
          <a:p>
            <a:pPr marL="342900" indent="-342900">
              <a:buAutoNum type="alphaLcPeriod" startAt="2"/>
            </a:pPr>
            <a:r>
              <a:rPr lang="en-US" dirty="0"/>
              <a:t>1.674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D6FEF-3149-B644-BD97-BBA15FF68AF9}"/>
              </a:ext>
            </a:extLst>
          </p:cNvPr>
          <p:cNvSpPr/>
          <p:nvPr/>
        </p:nvSpPr>
        <p:spPr>
          <a:xfrm>
            <a:off x="8173844" y="602166"/>
            <a:ext cx="3339163" cy="5363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44867-E013-794B-B1F2-25BDA85C82EE}"/>
              </a:ext>
            </a:extLst>
          </p:cNvPr>
          <p:cNvSpPr txBox="1"/>
          <p:nvPr/>
        </p:nvSpPr>
        <p:spPr>
          <a:xfrm>
            <a:off x="8606483" y="946444"/>
            <a:ext cx="99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97A7F-AA03-AC43-8743-F9B708191AA8}"/>
              </a:ext>
            </a:extLst>
          </p:cNvPr>
          <p:cNvSpPr txBox="1"/>
          <p:nvPr/>
        </p:nvSpPr>
        <p:spPr>
          <a:xfrm>
            <a:off x="98301" y="-55545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228E3-1BA5-514E-894A-734F9D548AD2}"/>
              </a:ext>
            </a:extLst>
          </p:cNvPr>
          <p:cNvSpPr txBox="1"/>
          <p:nvPr/>
        </p:nvSpPr>
        <p:spPr>
          <a:xfrm>
            <a:off x="8544972" y="-78123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305248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40076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significant figures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A73197-881A-A348-8225-5E342940FF9D}"/>
              </a:ext>
            </a:extLst>
          </p:cNvPr>
          <p:cNvSpPr txBox="1">
            <a:spLocks/>
          </p:cNvSpPr>
          <p:nvPr/>
        </p:nvSpPr>
        <p:spPr>
          <a:xfrm>
            <a:off x="1914364" y="1513652"/>
            <a:ext cx="8363272" cy="4637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dirty="0">
                <a:latin typeface="Trebuchet MS" panose="020B0703020202090204" pitchFamily="34" charset="0"/>
              </a:rPr>
              <a:t>How to round to significant figures</a:t>
            </a:r>
          </a:p>
          <a:p>
            <a:endParaRPr lang="en-GB" dirty="0">
              <a:latin typeface="Trebuchet MS" panose="020B0703020202090204" pitchFamily="34" charset="0"/>
            </a:endParaRPr>
          </a:p>
          <a:p>
            <a:pPr marL="457200" indent="-457200" algn="l">
              <a:buAutoNum type="arabicPeriod"/>
            </a:pPr>
            <a:r>
              <a:rPr lang="en-GB" dirty="0">
                <a:latin typeface="Trebuchet MS" panose="020B0703020202090204" pitchFamily="34" charset="0"/>
              </a:rPr>
              <a:t>Start counting from the first non-zero digit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Trebuchet MS" panose="020B0703020202090204" pitchFamily="34" charset="0"/>
              </a:rPr>
              <a:t>Count all digits after this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Trebuchet MS" panose="020B0703020202090204" pitchFamily="34" charset="0"/>
              </a:rPr>
              <a:t>Round as you normally would (5 or above round up)</a:t>
            </a:r>
          </a:p>
          <a:p>
            <a:endParaRPr lang="en-GB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22FE5F6-86ED-ED46-9DD3-D9AA7222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F0FFBEF-9DFB-4BFB-A4C3-51285562E554}" type="datetime2">
              <a:rPr lang="en-GB" smtClean="0"/>
              <a:t>Monday, 30 March 2020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30848-E7BB-0C40-9DB6-C9B478143843}"/>
              </a:ext>
            </a:extLst>
          </p:cNvPr>
          <p:cNvSpPr txBox="1"/>
          <p:nvPr/>
        </p:nvSpPr>
        <p:spPr>
          <a:xfrm>
            <a:off x="98301" y="-55545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F2B71-947C-FF47-9798-DB0A8FA1E655}"/>
              </a:ext>
            </a:extLst>
          </p:cNvPr>
          <p:cNvSpPr txBox="1"/>
          <p:nvPr/>
        </p:nvSpPr>
        <p:spPr>
          <a:xfrm>
            <a:off x="8544972" y="-78123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150469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40076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significant figures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22FE5F6-86ED-ED46-9DD3-D9AA7222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F0FFBEF-9DFB-4BFB-A4C3-51285562E554}" type="datetime2">
              <a:rPr lang="en-GB" smtClean="0"/>
              <a:t>Monday, 30 March 2020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66144-3258-5F44-A66B-473DA0286841}"/>
              </a:ext>
            </a:extLst>
          </p:cNvPr>
          <p:cNvSpPr txBox="1"/>
          <p:nvPr/>
        </p:nvSpPr>
        <p:spPr>
          <a:xfrm>
            <a:off x="719190" y="1304401"/>
            <a:ext cx="6428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1: Round 17.3910 to 2 significant figures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E71FE-5553-FC43-ADF0-B5AC513DCB2D}"/>
              </a:ext>
            </a:extLst>
          </p:cNvPr>
          <p:cNvSpPr txBox="1"/>
          <p:nvPr/>
        </p:nvSpPr>
        <p:spPr>
          <a:xfrm>
            <a:off x="719190" y="3370460"/>
            <a:ext cx="6133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2: Round 0.296 to 2 significant figures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C184CC-2BE3-6847-BDDC-DF4109B534EB}"/>
              </a:ext>
            </a:extLst>
          </p:cNvPr>
          <p:cNvSpPr txBox="1"/>
          <p:nvPr/>
        </p:nvSpPr>
        <p:spPr>
          <a:xfrm>
            <a:off x="98301" y="-55545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625C77-1C6A-8D46-8974-85CEC835FCA9}"/>
              </a:ext>
            </a:extLst>
          </p:cNvPr>
          <p:cNvSpPr txBox="1"/>
          <p:nvPr/>
        </p:nvSpPr>
        <p:spPr>
          <a:xfrm>
            <a:off x="8544972" y="-78123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15357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40076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significant figures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22FE5F6-86ED-ED46-9DD3-D9AA7222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F0FFBEF-9DFB-4BFB-A4C3-51285562E554}" type="datetime2">
              <a:rPr lang="en-GB" smtClean="0"/>
              <a:t>Monday, 30 March 2020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66144-3258-5F44-A66B-473DA0286841}"/>
              </a:ext>
            </a:extLst>
          </p:cNvPr>
          <p:cNvSpPr txBox="1"/>
          <p:nvPr/>
        </p:nvSpPr>
        <p:spPr>
          <a:xfrm>
            <a:off x="719190" y="1304401"/>
            <a:ext cx="6019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3: Round 983.9 to 1 significant figure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E71FE-5553-FC43-ADF0-B5AC513DCB2D}"/>
              </a:ext>
            </a:extLst>
          </p:cNvPr>
          <p:cNvSpPr txBox="1"/>
          <p:nvPr/>
        </p:nvSpPr>
        <p:spPr>
          <a:xfrm>
            <a:off x="719190" y="3370460"/>
            <a:ext cx="67231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4: Round 119834.98 to 2 significant figures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A0D70-C75A-F248-B65E-8ACC02D9579F}"/>
              </a:ext>
            </a:extLst>
          </p:cNvPr>
          <p:cNvSpPr txBox="1"/>
          <p:nvPr/>
        </p:nvSpPr>
        <p:spPr>
          <a:xfrm>
            <a:off x="98301" y="-55545"/>
            <a:ext cx="3870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23248-6B28-EC49-A90F-F157B80456F1}"/>
              </a:ext>
            </a:extLst>
          </p:cNvPr>
          <p:cNvSpPr txBox="1"/>
          <p:nvPr/>
        </p:nvSpPr>
        <p:spPr>
          <a:xfrm>
            <a:off x="8544972" y="-78123"/>
            <a:ext cx="3635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Rounding to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217181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885</Words>
  <Application>Microsoft Macintosh PowerPoint</Application>
  <PresentationFormat>Widescreen</PresentationFormat>
  <Paragraphs>149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Shirra</dc:creator>
  <cp:lastModifiedBy>Andrew Shirra</cp:lastModifiedBy>
  <cp:revision>10</cp:revision>
  <dcterms:created xsi:type="dcterms:W3CDTF">2020-03-20T14:30:04Z</dcterms:created>
  <dcterms:modified xsi:type="dcterms:W3CDTF">2020-03-30T13:30:02Z</dcterms:modified>
</cp:coreProperties>
</file>