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300" r:id="rId12"/>
    <p:sldId id="273" r:id="rId13"/>
    <p:sldId id="274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95" r:id="rId22"/>
    <p:sldId id="283" r:id="rId23"/>
    <p:sldId id="284" r:id="rId24"/>
    <p:sldId id="285" r:id="rId25"/>
    <p:sldId id="286" r:id="rId26"/>
    <p:sldId id="290" r:id="rId27"/>
    <p:sldId id="293" r:id="rId28"/>
    <p:sldId id="294" r:id="rId29"/>
    <p:sldId id="287" r:id="rId30"/>
    <p:sldId id="288" r:id="rId31"/>
    <p:sldId id="289" r:id="rId32"/>
    <p:sldId id="291" r:id="rId33"/>
    <p:sldId id="292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2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12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6.xml"/><Relationship Id="rId5" Type="http://schemas.openxmlformats.org/officeDocument/2006/relationships/slide" Target="slide9.xml"/><Relationship Id="rId10" Type="http://schemas.openxmlformats.org/officeDocument/2006/relationships/slide" Target="slide24.xml"/><Relationship Id="rId4" Type="http://schemas.openxmlformats.org/officeDocument/2006/relationships/slide" Target="slide7.xml"/><Relationship Id="rId9" Type="http://schemas.openxmlformats.org/officeDocument/2006/relationships/slide" Target="slide22.xml"/><Relationship Id="rId14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50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306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2004929"/>
            <a:ext cx="42173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2" action="ppaction://hlinksldjump"/>
              </a:rPr>
              <a:t>Perimeter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3" action="ppaction://hlinksldjump"/>
              </a:rPr>
              <a:t>Simple</a:t>
            </a:r>
            <a:r>
              <a:rPr lang="en-GB" dirty="0">
                <a:latin typeface="Trebuchet MS" panose="020B0603020202020204" pitchFamily="34" charset="0"/>
              </a:rPr>
              <a:t> and </a:t>
            </a:r>
            <a:r>
              <a:rPr lang="en-GB" dirty="0">
                <a:latin typeface="Trebuchet MS" panose="020B0603020202020204" pitchFamily="34" charset="0"/>
                <a:hlinkClick r:id="rId4" action="ppaction://hlinksldjump"/>
              </a:rPr>
              <a:t>Composite Area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5" action="ppaction://hlinksldjump"/>
              </a:rPr>
              <a:t>Circumference</a:t>
            </a:r>
            <a:r>
              <a:rPr lang="en-GB" dirty="0">
                <a:latin typeface="Trebuchet MS" panose="020B0603020202020204" pitchFamily="34" charset="0"/>
              </a:rPr>
              <a:t> and </a:t>
            </a:r>
            <a:r>
              <a:rPr lang="en-GB" dirty="0">
                <a:latin typeface="Trebuchet MS" panose="020B0603020202020204" pitchFamily="34" charset="0"/>
                <a:hlinkClick r:id="rId6" action="ppaction://hlinksldjump"/>
              </a:rPr>
              <a:t>Area</a:t>
            </a:r>
            <a:r>
              <a:rPr lang="en-GB" dirty="0">
                <a:latin typeface="Trebuchet MS" panose="020B0603020202020204" pitchFamily="34" charset="0"/>
              </a:rPr>
              <a:t> of Circles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Perimeter and Area </a:t>
            </a:r>
            <a:r>
              <a:rPr lang="en-GB" dirty="0">
                <a:latin typeface="Trebuchet MS" panose="020B0603020202020204" pitchFamily="34" charset="0"/>
                <a:hlinkClick r:id="rId7" action="ppaction://hlinksldjump"/>
              </a:rPr>
              <a:t>Exam Questions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of a </a:t>
            </a:r>
            <a:r>
              <a:rPr lang="en-GB" dirty="0">
                <a:latin typeface="Trebuchet MS" panose="020B0603020202020204" pitchFamily="34" charset="0"/>
                <a:hlinkClick r:id="rId8" action="ppaction://hlinksldjump"/>
              </a:rPr>
              <a:t>Cuboid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of a </a:t>
            </a:r>
            <a:r>
              <a:rPr lang="en-GB" dirty="0">
                <a:latin typeface="Trebuchet MS" panose="020B0603020202020204" pitchFamily="34" charset="0"/>
                <a:hlinkClick r:id="rId9" action="ppaction://hlinksldjump"/>
              </a:rPr>
              <a:t>Prism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of a </a:t>
            </a:r>
            <a:r>
              <a:rPr lang="en-GB" dirty="0">
                <a:latin typeface="Trebuchet MS" panose="020B0603020202020204" pitchFamily="34" charset="0"/>
                <a:hlinkClick r:id="rId10" action="ppaction://hlinksldjump"/>
              </a:rPr>
              <a:t>Cylinder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of a </a:t>
            </a:r>
            <a:r>
              <a:rPr lang="en-GB" dirty="0">
                <a:latin typeface="Trebuchet MS" panose="020B0603020202020204" pitchFamily="34" charset="0"/>
                <a:hlinkClick r:id="rId11" action="ppaction://hlinksldjump"/>
              </a:rPr>
              <a:t>Cone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of a </a:t>
            </a:r>
            <a:r>
              <a:rPr lang="en-GB" dirty="0">
                <a:latin typeface="Trebuchet MS" panose="020B0603020202020204" pitchFamily="34" charset="0"/>
                <a:hlinkClick r:id="rId12" action="ppaction://hlinksldjump"/>
              </a:rPr>
              <a:t>Sphere and Hemisphere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</a:rPr>
              <a:t>Volume </a:t>
            </a:r>
            <a:r>
              <a:rPr lang="en-GB" dirty="0">
                <a:latin typeface="Trebuchet MS" panose="020B0603020202020204" pitchFamily="34" charset="0"/>
                <a:hlinkClick r:id="rId13" action="ppaction://hlinksldjump"/>
              </a:rPr>
              <a:t>Exam Style </a:t>
            </a:r>
            <a:r>
              <a:rPr lang="en-GB" dirty="0">
                <a:latin typeface="Trebuchet MS" panose="020B0603020202020204" pitchFamily="34" charset="0"/>
              </a:rPr>
              <a:t>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14" action="ppaction://hlinksldjump"/>
              </a:rPr>
              <a:t>Surface Area</a:t>
            </a:r>
            <a:r>
              <a:rPr lang="en-GB" dirty="0">
                <a:latin typeface="Trebuchet MS" panose="020B0603020202020204" pitchFamily="34" charset="0"/>
              </a:rPr>
              <a:t> of a Cuboid</a:t>
            </a: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4718" y="458352"/>
            <a:ext cx="58662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2: Find the circumference of a circle.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3BB7E-A8B9-704C-B279-C15F79D0AA92}"/>
              </a:ext>
            </a:extLst>
          </p:cNvPr>
          <p:cNvSpPr txBox="1"/>
          <p:nvPr/>
        </p:nvSpPr>
        <p:spPr>
          <a:xfrm>
            <a:off x="6600205" y="3473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C8A54A-996F-E94A-9BB9-B104EFAC3222}"/>
              </a:ext>
            </a:extLst>
          </p:cNvPr>
          <p:cNvSpPr/>
          <p:nvPr/>
        </p:nvSpPr>
        <p:spPr>
          <a:xfrm>
            <a:off x="1338205" y="1108219"/>
            <a:ext cx="1850315" cy="192262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C1461F-EB6F-5C4A-A50F-31D4CEB8CD4C}"/>
              </a:ext>
            </a:extLst>
          </p:cNvPr>
          <p:cNvCxnSpPr/>
          <p:nvPr/>
        </p:nvCxnSpPr>
        <p:spPr>
          <a:xfrm>
            <a:off x="1338205" y="3275429"/>
            <a:ext cx="1850315" cy="45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96ED7C-2383-D647-A0F2-9C5214E1805F}"/>
              </a:ext>
            </a:extLst>
          </p:cNvPr>
          <p:cNvSpPr txBox="1"/>
          <p:nvPr/>
        </p:nvSpPr>
        <p:spPr>
          <a:xfrm>
            <a:off x="1787107" y="336821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10.5cm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4718" y="458352"/>
            <a:ext cx="58662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3: Find the perimeter of this shape.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3BB7E-A8B9-704C-B279-C15F79D0AA92}"/>
              </a:ext>
            </a:extLst>
          </p:cNvPr>
          <p:cNvSpPr txBox="1"/>
          <p:nvPr/>
        </p:nvSpPr>
        <p:spPr>
          <a:xfrm>
            <a:off x="6600205" y="3473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C1461F-EB6F-5C4A-A50F-31D4CEB8CD4C}"/>
              </a:ext>
            </a:extLst>
          </p:cNvPr>
          <p:cNvCxnSpPr>
            <a:cxnSpLocks/>
          </p:cNvCxnSpPr>
          <p:nvPr/>
        </p:nvCxnSpPr>
        <p:spPr>
          <a:xfrm>
            <a:off x="1118277" y="2719844"/>
            <a:ext cx="300941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96ED7C-2383-D647-A0F2-9C5214E1805F}"/>
              </a:ext>
            </a:extLst>
          </p:cNvPr>
          <p:cNvSpPr txBox="1"/>
          <p:nvPr/>
        </p:nvSpPr>
        <p:spPr>
          <a:xfrm>
            <a:off x="2243715" y="276179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14cm</a:t>
            </a:r>
            <a:endParaRPr lang="en-GB" dirty="0"/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9F37BC2E-2C0E-2948-B3BE-8201579FD6A3}"/>
              </a:ext>
            </a:extLst>
          </p:cNvPr>
          <p:cNvSpPr/>
          <p:nvPr/>
        </p:nvSpPr>
        <p:spPr>
          <a:xfrm rot="5400000">
            <a:off x="1227151" y="1103532"/>
            <a:ext cx="2791670" cy="3009418"/>
          </a:xfrm>
          <a:prstGeom prst="pie">
            <a:avLst>
              <a:gd name="adj1" fmla="val 538240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06486" y="1382626"/>
            <a:ext cx="84679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3: Find the area of the circle.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3F69B-DE7C-7046-83BE-EAAC49025D1A}"/>
                  </a:ext>
                </a:extLst>
              </p:cNvPr>
              <p:cNvSpPr txBox="1"/>
              <p:nvPr/>
            </p:nvSpPr>
            <p:spPr>
              <a:xfrm>
                <a:off x="3539589" y="579466"/>
                <a:ext cx="4722644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3F69B-DE7C-7046-83BE-EAAC4902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9" y="579466"/>
                <a:ext cx="4722644" cy="584775"/>
              </a:xfrm>
              <a:prstGeom prst="rect">
                <a:avLst/>
              </a:prstGeom>
              <a:blipFill>
                <a:blip r:embed="rId2"/>
                <a:stretch>
                  <a:fillRect b="-208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56013A11-96FF-3047-B2C2-59AB251EA6BF}"/>
              </a:ext>
            </a:extLst>
          </p:cNvPr>
          <p:cNvSpPr/>
          <p:nvPr/>
        </p:nvSpPr>
        <p:spPr>
          <a:xfrm>
            <a:off x="1025912" y="1891774"/>
            <a:ext cx="1850315" cy="192262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10738A-CFD0-4A48-BD3B-3EF14851AA47}"/>
              </a:ext>
            </a:extLst>
          </p:cNvPr>
          <p:cNvCxnSpPr/>
          <p:nvPr/>
        </p:nvCxnSpPr>
        <p:spPr>
          <a:xfrm>
            <a:off x="1299539" y="2269341"/>
            <a:ext cx="651527" cy="58374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AC7E90-0507-674D-BB4E-A75E181DF0E5}"/>
              </a:ext>
            </a:extLst>
          </p:cNvPr>
          <p:cNvSpPr txBox="1"/>
          <p:nvPr/>
        </p:nvSpPr>
        <p:spPr>
          <a:xfrm>
            <a:off x="1595995" y="2176877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8cm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4" y="549822"/>
            <a:ext cx="84679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4: Find the area of the semicircle below.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9CB05F46-8CA0-0E42-AE82-1AFFA5901FF1}"/>
              </a:ext>
            </a:extLst>
          </p:cNvPr>
          <p:cNvSpPr/>
          <p:nvPr/>
        </p:nvSpPr>
        <p:spPr>
          <a:xfrm rot="5400000">
            <a:off x="1277500" y="1228311"/>
            <a:ext cx="2321250" cy="2454965"/>
          </a:xfrm>
          <a:prstGeom prst="pie">
            <a:avLst>
              <a:gd name="adj1" fmla="val 540537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1ADB2F-41EA-FA44-A2B1-115016D30720}"/>
              </a:ext>
            </a:extLst>
          </p:cNvPr>
          <p:cNvCxnSpPr/>
          <p:nvPr/>
        </p:nvCxnSpPr>
        <p:spPr>
          <a:xfrm>
            <a:off x="1210642" y="2586789"/>
            <a:ext cx="245496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97055F-7301-5442-9A9D-BAB553F513AE}"/>
              </a:ext>
            </a:extLst>
          </p:cNvPr>
          <p:cNvSpPr txBox="1"/>
          <p:nvPr/>
        </p:nvSpPr>
        <p:spPr>
          <a:xfrm>
            <a:off x="2000344" y="265366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10.4cm</a:t>
            </a:r>
          </a:p>
        </p:txBody>
      </p:sp>
    </p:spTree>
    <p:extLst>
      <p:ext uri="{BB962C8B-B14F-4D97-AF65-F5344CB8AC3E}">
        <p14:creationId xmlns:p14="http://schemas.microsoft.com/office/powerpoint/2010/main" val="30912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2868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74D8E-4286-A54A-AB7C-5C2D2F3EBD00}"/>
              </a:ext>
            </a:extLst>
          </p:cNvPr>
          <p:cNvSpPr/>
          <p:nvPr/>
        </p:nvSpPr>
        <p:spPr>
          <a:xfrm>
            <a:off x="2010932" y="1028469"/>
            <a:ext cx="1788333" cy="102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704BD-DFBB-D84A-A1BC-A5AA0C6A342B}"/>
              </a:ext>
            </a:extLst>
          </p:cNvPr>
          <p:cNvSpPr txBox="1"/>
          <p:nvPr/>
        </p:nvSpPr>
        <p:spPr>
          <a:xfrm>
            <a:off x="3799265" y="131864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80E09-8D96-C440-9A3A-901F734B3986}"/>
              </a:ext>
            </a:extLst>
          </p:cNvPr>
          <p:cNvSpPr txBox="1"/>
          <p:nvPr/>
        </p:nvSpPr>
        <p:spPr>
          <a:xfrm>
            <a:off x="2535324" y="2014677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12cm</a:t>
            </a:r>
            <a:endParaRPr lang="en-US" sz="2400" dirty="0"/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47DCF5C0-6269-A047-8774-3142D9D7D886}"/>
              </a:ext>
            </a:extLst>
          </p:cNvPr>
          <p:cNvSpPr/>
          <p:nvPr/>
        </p:nvSpPr>
        <p:spPr>
          <a:xfrm>
            <a:off x="902838" y="1028469"/>
            <a:ext cx="2204155" cy="2036711"/>
          </a:xfrm>
          <a:prstGeom prst="pie">
            <a:avLst>
              <a:gd name="adj1" fmla="val 10778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626365" y="580800"/>
            <a:ext cx="533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5: Find the area of the shape below.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Perimeter and Area – Exam Questions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626364" y="944620"/>
            <a:ext cx="10742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1: A new window of a church is shaped in a rectangle with a semi circle at the top as shown in the image below. 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B888A-5FD4-4349-B3FF-CA9E54F9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03"/>
          <a:stretch/>
        </p:blipFill>
        <p:spPr>
          <a:xfrm>
            <a:off x="1305045" y="1921740"/>
            <a:ext cx="1816100" cy="9007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FF9C7-2CF5-AC4E-9AC4-A5EA10D632E1}"/>
              </a:ext>
            </a:extLst>
          </p:cNvPr>
          <p:cNvSpPr/>
          <p:nvPr/>
        </p:nvSpPr>
        <p:spPr>
          <a:xfrm>
            <a:off x="1305045" y="2822464"/>
            <a:ext cx="1816100" cy="1891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92ED35-A37F-6549-AFA8-2832E0268B47}"/>
              </a:ext>
            </a:extLst>
          </p:cNvPr>
          <p:cNvSpPr txBox="1"/>
          <p:nvPr/>
        </p:nvSpPr>
        <p:spPr>
          <a:xfrm>
            <a:off x="1862678" y="47315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ACB24-32EA-4642-BC79-D5DCF0C93C12}"/>
              </a:ext>
            </a:extLst>
          </p:cNvPr>
          <p:cNvSpPr txBox="1"/>
          <p:nvPr/>
        </p:nvSpPr>
        <p:spPr>
          <a:xfrm>
            <a:off x="3121145" y="34290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5F49F-D3CB-BA41-83DF-287F79FABD17}"/>
              </a:ext>
            </a:extLst>
          </p:cNvPr>
          <p:cNvSpPr txBox="1"/>
          <p:nvPr/>
        </p:nvSpPr>
        <p:spPr>
          <a:xfrm>
            <a:off x="3657600" y="1672599"/>
            <a:ext cx="802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A metal frame is to go round the edge of the shape.</a:t>
            </a:r>
          </a:p>
          <a:p>
            <a:r>
              <a:rPr lang="en-GB" sz="1900" dirty="0">
                <a:latin typeface="Trebuchet MS" panose="020B0703020202090204" pitchFamily="34" charset="0"/>
              </a:rPr>
              <a:t>a) Calculate the length of the metal bar required.</a:t>
            </a:r>
          </a:p>
        </p:txBody>
      </p:sp>
    </p:spTree>
    <p:extLst>
      <p:ext uri="{BB962C8B-B14F-4D97-AF65-F5344CB8AC3E}">
        <p14:creationId xmlns:p14="http://schemas.microsoft.com/office/powerpoint/2010/main" val="39812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Perimeter and Area – Exam Questions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626364" y="944620"/>
            <a:ext cx="10742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1: A new window of a church is shaped in a rectangle with a semi circle at the top as shown in the image below. 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B888A-5FD4-4349-B3FF-CA9E54F9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03"/>
          <a:stretch/>
        </p:blipFill>
        <p:spPr>
          <a:xfrm>
            <a:off x="1305045" y="1921740"/>
            <a:ext cx="1816100" cy="9007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FF9C7-2CF5-AC4E-9AC4-A5EA10D632E1}"/>
              </a:ext>
            </a:extLst>
          </p:cNvPr>
          <p:cNvSpPr/>
          <p:nvPr/>
        </p:nvSpPr>
        <p:spPr>
          <a:xfrm>
            <a:off x="1305045" y="2822464"/>
            <a:ext cx="1816100" cy="1891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92ED35-A37F-6549-AFA8-2832E0268B47}"/>
              </a:ext>
            </a:extLst>
          </p:cNvPr>
          <p:cNvSpPr txBox="1"/>
          <p:nvPr/>
        </p:nvSpPr>
        <p:spPr>
          <a:xfrm>
            <a:off x="1862678" y="47315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ACB24-32EA-4642-BC79-D5DCF0C93C12}"/>
              </a:ext>
            </a:extLst>
          </p:cNvPr>
          <p:cNvSpPr txBox="1"/>
          <p:nvPr/>
        </p:nvSpPr>
        <p:spPr>
          <a:xfrm>
            <a:off x="3121145" y="34290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5F49F-D3CB-BA41-83DF-287F79FABD17}"/>
              </a:ext>
            </a:extLst>
          </p:cNvPr>
          <p:cNvSpPr txBox="1"/>
          <p:nvPr/>
        </p:nvSpPr>
        <p:spPr>
          <a:xfrm>
            <a:off x="3657600" y="1672599"/>
            <a:ext cx="802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It costs £3.99 for every 40cm of metal for the bars. </a:t>
            </a:r>
          </a:p>
          <a:p>
            <a:r>
              <a:rPr lang="en-GB" sz="1900" dirty="0">
                <a:latin typeface="Trebuchet MS" panose="020B0703020202090204" pitchFamily="34" charset="0"/>
              </a:rPr>
              <a:t>b) How much will it cost to make the entire bar.</a:t>
            </a:r>
          </a:p>
        </p:txBody>
      </p:sp>
    </p:spTree>
    <p:extLst>
      <p:ext uri="{BB962C8B-B14F-4D97-AF65-F5344CB8AC3E}">
        <p14:creationId xmlns:p14="http://schemas.microsoft.com/office/powerpoint/2010/main" val="326788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Perimeter and Area – Exam Questions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626364" y="944620"/>
            <a:ext cx="107426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2: The Smiths are building a new Kitchen, the floor plans are shown below.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FF9C7-2CF5-AC4E-9AC4-A5EA10D632E1}"/>
              </a:ext>
            </a:extLst>
          </p:cNvPr>
          <p:cNvSpPr/>
          <p:nvPr/>
        </p:nvSpPr>
        <p:spPr>
          <a:xfrm>
            <a:off x="1668833" y="1742274"/>
            <a:ext cx="2129035" cy="157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92ED35-A37F-6549-AFA8-2832E0268B47}"/>
              </a:ext>
            </a:extLst>
          </p:cNvPr>
          <p:cNvSpPr txBox="1"/>
          <p:nvPr/>
        </p:nvSpPr>
        <p:spPr>
          <a:xfrm>
            <a:off x="903035" y="231562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3.5m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BF4E6C5-4360-BC48-8D0E-A4B9A784737C}"/>
              </a:ext>
            </a:extLst>
          </p:cNvPr>
          <p:cNvSpPr/>
          <p:nvPr/>
        </p:nvSpPr>
        <p:spPr>
          <a:xfrm>
            <a:off x="3797868" y="1742274"/>
            <a:ext cx="1361440" cy="157743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FC230-EB8A-D543-AB03-7FF2E2F53119}"/>
              </a:ext>
            </a:extLst>
          </p:cNvPr>
          <p:cNvSpPr txBox="1"/>
          <p:nvPr/>
        </p:nvSpPr>
        <p:spPr>
          <a:xfrm>
            <a:off x="2402971" y="13976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204C7-898E-4E45-932F-E22A45514187}"/>
              </a:ext>
            </a:extLst>
          </p:cNvPr>
          <p:cNvSpPr txBox="1"/>
          <p:nvPr/>
        </p:nvSpPr>
        <p:spPr>
          <a:xfrm>
            <a:off x="3055659" y="3318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71343-B706-514C-9041-BAF6F8963665}"/>
              </a:ext>
            </a:extLst>
          </p:cNvPr>
          <p:cNvSpPr txBox="1"/>
          <p:nvPr/>
        </p:nvSpPr>
        <p:spPr>
          <a:xfrm>
            <a:off x="5425105" y="1638519"/>
            <a:ext cx="6308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Packs of floor tiles are sold as £9.50 for every 2m</a:t>
            </a:r>
            <a:r>
              <a:rPr lang="en-GB" sz="1900" baseline="30000" dirty="0">
                <a:latin typeface="Trebuchet MS" panose="020B0703020202090204" pitchFamily="34" charset="0"/>
              </a:rPr>
              <a:t>2</a:t>
            </a:r>
            <a:r>
              <a:rPr lang="en-GB" sz="1900" dirty="0">
                <a:latin typeface="Trebuchet MS" panose="020B0703020202090204" pitchFamily="34" charset="0"/>
              </a:rPr>
              <a:t>. </a:t>
            </a:r>
          </a:p>
          <a:p>
            <a:r>
              <a:rPr lang="en-GB" sz="1900" b="1" dirty="0">
                <a:latin typeface="Trebuchet MS" panose="020B0703020202090204" pitchFamily="34" charset="0"/>
              </a:rPr>
              <a:t>a) Calculate the cost to tile the entire floor.</a:t>
            </a:r>
          </a:p>
        </p:txBody>
      </p:sp>
    </p:spTree>
    <p:extLst>
      <p:ext uri="{BB962C8B-B14F-4D97-AF65-F5344CB8AC3E}">
        <p14:creationId xmlns:p14="http://schemas.microsoft.com/office/powerpoint/2010/main" val="25724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Perimeter and Area – Exam Questions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626364" y="944620"/>
            <a:ext cx="107426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2: The Smiths are building a new Kitchen, the floor plans are shown below.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FF9C7-2CF5-AC4E-9AC4-A5EA10D632E1}"/>
              </a:ext>
            </a:extLst>
          </p:cNvPr>
          <p:cNvSpPr/>
          <p:nvPr/>
        </p:nvSpPr>
        <p:spPr>
          <a:xfrm>
            <a:off x="1668833" y="1742274"/>
            <a:ext cx="2129035" cy="157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92ED35-A37F-6549-AFA8-2832E0268B47}"/>
              </a:ext>
            </a:extLst>
          </p:cNvPr>
          <p:cNvSpPr txBox="1"/>
          <p:nvPr/>
        </p:nvSpPr>
        <p:spPr>
          <a:xfrm>
            <a:off x="903035" y="231562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3.5m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BF4E6C5-4360-BC48-8D0E-A4B9A784737C}"/>
              </a:ext>
            </a:extLst>
          </p:cNvPr>
          <p:cNvSpPr/>
          <p:nvPr/>
        </p:nvSpPr>
        <p:spPr>
          <a:xfrm>
            <a:off x="3797868" y="1742274"/>
            <a:ext cx="1361440" cy="157743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FC230-EB8A-D543-AB03-7FF2E2F53119}"/>
              </a:ext>
            </a:extLst>
          </p:cNvPr>
          <p:cNvSpPr txBox="1"/>
          <p:nvPr/>
        </p:nvSpPr>
        <p:spPr>
          <a:xfrm>
            <a:off x="2402971" y="13976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204C7-898E-4E45-932F-E22A45514187}"/>
              </a:ext>
            </a:extLst>
          </p:cNvPr>
          <p:cNvSpPr txBox="1"/>
          <p:nvPr/>
        </p:nvSpPr>
        <p:spPr>
          <a:xfrm>
            <a:off x="3055659" y="3318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71343-B706-514C-9041-BAF6F8963665}"/>
              </a:ext>
            </a:extLst>
          </p:cNvPr>
          <p:cNvSpPr txBox="1"/>
          <p:nvPr/>
        </p:nvSpPr>
        <p:spPr>
          <a:xfrm>
            <a:off x="5425105" y="1638519"/>
            <a:ext cx="6308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A building company offers to do the job including the price of materials for £200. The Smiths pay this using the following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Trebuchet MS" panose="020B0703020202090204" pitchFamily="34" charset="0"/>
              </a:rPr>
              <a:t>10% as a </a:t>
            </a:r>
            <a:r>
              <a:rPr lang="en-GB" sz="1900" dirty="0" err="1">
                <a:latin typeface="Trebuchet MS" panose="020B0703020202090204" pitchFamily="34" charset="0"/>
              </a:rPr>
              <a:t>desposit</a:t>
            </a:r>
            <a:endParaRPr lang="en-GB" sz="1900" dirty="0">
              <a:latin typeface="Trebuchet MS" panose="020B070302020209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Trebuchet MS" panose="020B0703020202090204" pitchFamily="34" charset="0"/>
              </a:rPr>
              <a:t>10 instalments of 12.90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Trebuchet MS" panose="020B0703020202090204" pitchFamily="34" charset="0"/>
              </a:rPr>
              <a:t>One final payment.</a:t>
            </a:r>
          </a:p>
          <a:p>
            <a:r>
              <a:rPr lang="en-GB" sz="1900" dirty="0">
                <a:latin typeface="Trebuchet MS" panose="020B0703020202090204" pitchFamily="34" charset="0"/>
              </a:rPr>
              <a:t>b) How much will the final payment be?</a:t>
            </a:r>
          </a:p>
          <a:p>
            <a:endParaRPr lang="en-GB" sz="19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Cuboid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4915393" y="759691"/>
            <a:ext cx="24651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V = l x b x h</a:t>
            </a:r>
            <a:endParaRPr lang="en-GB" sz="2800" b="1" dirty="0"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BA80-CF36-FC42-B976-800C46C45DEE}"/>
              </a:ext>
            </a:extLst>
          </p:cNvPr>
          <p:cNvSpPr txBox="1"/>
          <p:nvPr/>
        </p:nvSpPr>
        <p:spPr>
          <a:xfrm>
            <a:off x="2175842" y="20801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9C155-DD0F-504F-BC30-56AA69B609F8}"/>
              </a:ext>
            </a:extLst>
          </p:cNvPr>
          <p:cNvSpPr txBox="1"/>
          <p:nvPr/>
        </p:nvSpPr>
        <p:spPr>
          <a:xfrm>
            <a:off x="3450298" y="291072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86CD0-C8F1-C241-9B6B-F1741F51D4EC}"/>
              </a:ext>
            </a:extLst>
          </p:cNvPr>
          <p:cNvSpPr txBox="1"/>
          <p:nvPr/>
        </p:nvSpPr>
        <p:spPr>
          <a:xfrm>
            <a:off x="3226082" y="369912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A2448-2619-7448-9F07-0656199071E4}"/>
              </a:ext>
            </a:extLst>
          </p:cNvPr>
          <p:cNvSpPr txBox="1"/>
          <p:nvPr/>
        </p:nvSpPr>
        <p:spPr>
          <a:xfrm>
            <a:off x="7230496" y="217620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024B-04FB-9643-9ED8-57BE7FF2C706}"/>
              </a:ext>
            </a:extLst>
          </p:cNvPr>
          <p:cNvSpPr txBox="1"/>
          <p:nvPr/>
        </p:nvSpPr>
        <p:spPr>
          <a:xfrm>
            <a:off x="8630462" y="33401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01C282-D4CB-1542-818B-0E94B5C113C6}"/>
              </a:ext>
            </a:extLst>
          </p:cNvPr>
          <p:cNvSpPr txBox="1"/>
          <p:nvPr/>
        </p:nvSpPr>
        <p:spPr>
          <a:xfrm>
            <a:off x="8343241" y="452111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E39D3AE7-E73F-E641-BBA4-9F5DA1979404}"/>
              </a:ext>
            </a:extLst>
          </p:cNvPr>
          <p:cNvSpPr/>
          <p:nvPr/>
        </p:nvSpPr>
        <p:spPr>
          <a:xfrm>
            <a:off x="1023712" y="2592437"/>
            <a:ext cx="2426585" cy="13752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1B4BB622-6BBE-294D-B0B2-69B9C2EAF531}"/>
              </a:ext>
            </a:extLst>
          </p:cNvPr>
          <p:cNvSpPr/>
          <p:nvPr/>
        </p:nvSpPr>
        <p:spPr>
          <a:xfrm>
            <a:off x="6236597" y="2592437"/>
            <a:ext cx="2470118" cy="1988267"/>
          </a:xfrm>
          <a:prstGeom prst="cube">
            <a:avLst/>
          </a:prstGeom>
          <a:solidFill>
            <a:schemeClr val="accent2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453805" y="1601203"/>
            <a:ext cx="196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35D7AF-2A2A-0045-A707-106B93A7C4A4}"/>
              </a:ext>
            </a:extLst>
          </p:cNvPr>
          <p:cNvSpPr txBox="1"/>
          <p:nvPr/>
        </p:nvSpPr>
        <p:spPr>
          <a:xfrm>
            <a:off x="4741476" y="1601203"/>
            <a:ext cx="196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686000" y="594904"/>
            <a:ext cx="4671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 – Length around a shape.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86000" y="1182591"/>
            <a:ext cx="6561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1. Calculate the perimeter of the shape.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FC77DC-1E64-814F-BF8D-1CE91FAA8F74}"/>
              </a:ext>
            </a:extLst>
          </p:cNvPr>
          <p:cNvSpPr/>
          <p:nvPr/>
        </p:nvSpPr>
        <p:spPr>
          <a:xfrm>
            <a:off x="2402742" y="2198253"/>
            <a:ext cx="2703830" cy="1230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3A52B-C266-9945-9B0F-5F87CF74C588}"/>
              </a:ext>
            </a:extLst>
          </p:cNvPr>
          <p:cNvCxnSpPr/>
          <p:nvPr/>
        </p:nvCxnSpPr>
        <p:spPr>
          <a:xfrm flipV="1">
            <a:off x="3754657" y="2030931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0D8763-830B-2444-B144-453BEBFE802E}"/>
              </a:ext>
            </a:extLst>
          </p:cNvPr>
          <p:cNvCxnSpPr/>
          <p:nvPr/>
        </p:nvCxnSpPr>
        <p:spPr>
          <a:xfrm flipV="1">
            <a:off x="3754657" y="3254142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D38C98-7078-4243-8908-E131C4023D55}"/>
              </a:ext>
            </a:extLst>
          </p:cNvPr>
          <p:cNvCxnSpPr>
            <a:cxnSpLocks/>
          </p:cNvCxnSpPr>
          <p:nvPr/>
        </p:nvCxnSpPr>
        <p:spPr>
          <a:xfrm rot="5400000" flipV="1">
            <a:off x="2402741" y="2670717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39693B-599B-384C-9FBF-7FCF377BC57A}"/>
              </a:ext>
            </a:extLst>
          </p:cNvPr>
          <p:cNvCxnSpPr>
            <a:cxnSpLocks/>
          </p:cNvCxnSpPr>
          <p:nvPr/>
        </p:nvCxnSpPr>
        <p:spPr>
          <a:xfrm rot="5400000" flipV="1">
            <a:off x="2402742" y="2580130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AA760A-DE02-F24F-ADF9-70E2B27490E1}"/>
              </a:ext>
            </a:extLst>
          </p:cNvPr>
          <p:cNvCxnSpPr>
            <a:cxnSpLocks/>
          </p:cNvCxnSpPr>
          <p:nvPr/>
        </p:nvCxnSpPr>
        <p:spPr>
          <a:xfrm rot="5400000" flipV="1">
            <a:off x="5106571" y="2696811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F597EA-9B0D-AB4B-B7E4-7E1DF1C1CD2B}"/>
              </a:ext>
            </a:extLst>
          </p:cNvPr>
          <p:cNvCxnSpPr>
            <a:cxnSpLocks/>
          </p:cNvCxnSpPr>
          <p:nvPr/>
        </p:nvCxnSpPr>
        <p:spPr>
          <a:xfrm rot="5400000" flipV="1">
            <a:off x="5106572" y="2606224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7DEC6B-EC13-6F41-91D0-0339BFC4A3CD}"/>
              </a:ext>
            </a:extLst>
          </p:cNvPr>
          <p:cNvSpPr txBox="1"/>
          <p:nvPr/>
        </p:nvSpPr>
        <p:spPr>
          <a:xfrm>
            <a:off x="3375386" y="357177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D08AE-6658-7543-B5DC-D5166D5944E3}"/>
              </a:ext>
            </a:extLst>
          </p:cNvPr>
          <p:cNvSpPr txBox="1"/>
          <p:nvPr/>
        </p:nvSpPr>
        <p:spPr>
          <a:xfrm>
            <a:off x="5314163" y="26289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3.7cm</a:t>
            </a:r>
          </a:p>
        </p:txBody>
      </p:sp>
    </p:spTree>
    <p:extLst>
      <p:ext uri="{BB962C8B-B14F-4D97-AF65-F5344CB8AC3E}">
        <p14:creationId xmlns:p14="http://schemas.microsoft.com/office/powerpoint/2010/main" val="243198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Cuboid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4915393" y="759691"/>
            <a:ext cx="24651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V = l x b x h</a:t>
            </a:r>
            <a:endParaRPr lang="en-GB" sz="28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383731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3: Find the volume of this cuboid in litres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47EB8E2-0AD0-A24B-933D-7BDAB6ED957F}"/>
              </a:ext>
            </a:extLst>
          </p:cNvPr>
          <p:cNvSpPr/>
          <p:nvPr/>
        </p:nvSpPr>
        <p:spPr>
          <a:xfrm>
            <a:off x="1188102" y="2209082"/>
            <a:ext cx="3456384" cy="1944216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0DB7A3-7AE2-BD43-8AC5-ACECD9A16662}"/>
              </a:ext>
            </a:extLst>
          </p:cNvPr>
          <p:cNvCxnSpPr/>
          <p:nvPr/>
        </p:nvCxnSpPr>
        <p:spPr>
          <a:xfrm>
            <a:off x="1188102" y="4369322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E07F4C-E3CD-4B4A-B579-2F9FFB2B1C8A}"/>
              </a:ext>
            </a:extLst>
          </p:cNvPr>
          <p:cNvCxnSpPr/>
          <p:nvPr/>
        </p:nvCxnSpPr>
        <p:spPr>
          <a:xfrm flipV="1">
            <a:off x="4292830" y="3721250"/>
            <a:ext cx="567680" cy="60433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7C6B77-B6DD-4245-99D9-79C5FBA742C9}"/>
              </a:ext>
            </a:extLst>
          </p:cNvPr>
          <p:cNvCxnSpPr/>
          <p:nvPr/>
        </p:nvCxnSpPr>
        <p:spPr>
          <a:xfrm flipV="1">
            <a:off x="4860510" y="2209082"/>
            <a:ext cx="0" cy="13321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53F2268-F934-0741-B2D1-1A4955CC7AAD}"/>
              </a:ext>
            </a:extLst>
          </p:cNvPr>
          <p:cNvSpPr txBox="1"/>
          <p:nvPr/>
        </p:nvSpPr>
        <p:spPr>
          <a:xfrm>
            <a:off x="4611128" y="401750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5cm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B24770-1625-3342-8CBB-C4FC48D638C0}"/>
              </a:ext>
            </a:extLst>
          </p:cNvPr>
          <p:cNvSpPr txBox="1"/>
          <p:nvPr/>
        </p:nvSpPr>
        <p:spPr>
          <a:xfrm>
            <a:off x="2307866" y="447917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17cm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F6D9D9-E594-894A-B2B4-5C5EAD5D2012}"/>
              </a:ext>
            </a:extLst>
          </p:cNvPr>
          <p:cNvSpPr txBox="1"/>
          <p:nvPr/>
        </p:nvSpPr>
        <p:spPr>
          <a:xfrm>
            <a:off x="4968758" y="264432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8cm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73C4E49-A66A-B344-BAC4-96A34176ABE3}"/>
                  </a:ext>
                </a:extLst>
              </p:cNvPr>
              <p:cNvSpPr/>
              <p:nvPr/>
            </p:nvSpPr>
            <p:spPr>
              <a:xfrm>
                <a:off x="8620797" y="1115694"/>
                <a:ext cx="1906227" cy="461665"/>
              </a:xfrm>
              <a:prstGeom prst="rect">
                <a:avLst/>
              </a:prstGeom>
              <a:ln w="76200">
                <a:solidFill>
                  <a:schemeClr val="tx1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73C4E49-A66A-B344-BAC4-96A34176A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797" y="1115694"/>
                <a:ext cx="19062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7BB6150-0E41-1A40-966E-A3797AC6AD90}"/>
                  </a:ext>
                </a:extLst>
              </p:cNvPr>
              <p:cNvSpPr/>
              <p:nvPr/>
            </p:nvSpPr>
            <p:spPr>
              <a:xfrm>
                <a:off x="8620797" y="1845396"/>
                <a:ext cx="1976503" cy="461665"/>
              </a:xfrm>
              <a:prstGeom prst="rect">
                <a:avLst/>
              </a:prstGeom>
              <a:ln w="76200">
                <a:solidFill>
                  <a:schemeClr val="tx1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=1000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7BB6150-0E41-1A40-966E-A3797AC6A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797" y="1845396"/>
                <a:ext cx="1976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Cuboid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4915393" y="759691"/>
            <a:ext cx="24651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V = l x b x h</a:t>
            </a:r>
            <a:endParaRPr lang="en-GB" sz="28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383731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4: Find the volume of this shape.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C7D06469-98F7-9846-AFB8-AFA1D297950E}"/>
              </a:ext>
            </a:extLst>
          </p:cNvPr>
          <p:cNvSpPr/>
          <p:nvPr/>
        </p:nvSpPr>
        <p:spPr>
          <a:xfrm>
            <a:off x="1025912" y="2973555"/>
            <a:ext cx="3528392" cy="2232248"/>
          </a:xfrm>
          <a:prstGeom prst="cube">
            <a:avLst>
              <a:gd name="adj" fmla="val 64839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5CFCDCD3-2B07-154C-8353-75E5EA9CE20A}"/>
              </a:ext>
            </a:extLst>
          </p:cNvPr>
          <p:cNvSpPr/>
          <p:nvPr/>
        </p:nvSpPr>
        <p:spPr>
          <a:xfrm>
            <a:off x="1025912" y="2181467"/>
            <a:ext cx="2448272" cy="2232248"/>
          </a:xfrm>
          <a:prstGeom prst="cube">
            <a:avLst>
              <a:gd name="adj" fmla="val 64839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AE664C-DF54-9444-BBB8-30E2457971B2}"/>
              </a:ext>
            </a:extLst>
          </p:cNvPr>
          <p:cNvCxnSpPr>
            <a:cxnSpLocks/>
          </p:cNvCxnSpPr>
          <p:nvPr/>
        </p:nvCxnSpPr>
        <p:spPr>
          <a:xfrm flipH="1">
            <a:off x="3192530" y="3833886"/>
            <a:ext cx="1452997" cy="15044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285CBF-0F06-8E40-874B-A74E884E317A}"/>
              </a:ext>
            </a:extLst>
          </p:cNvPr>
          <p:cNvCxnSpPr/>
          <p:nvPr/>
        </p:nvCxnSpPr>
        <p:spPr>
          <a:xfrm>
            <a:off x="3618200" y="217250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8B52CA-5C93-604A-9ECC-B574611938A4}"/>
              </a:ext>
            </a:extLst>
          </p:cNvPr>
          <p:cNvCxnSpPr/>
          <p:nvPr/>
        </p:nvCxnSpPr>
        <p:spPr>
          <a:xfrm>
            <a:off x="4698320" y="2964590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C13390-D90B-5041-9F92-B59E34023AFC}"/>
              </a:ext>
            </a:extLst>
          </p:cNvPr>
          <p:cNvCxnSpPr/>
          <p:nvPr/>
        </p:nvCxnSpPr>
        <p:spPr>
          <a:xfrm>
            <a:off x="1025912" y="4611682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05B6D5-C413-8743-8E04-6AA7D38F5A62}"/>
              </a:ext>
            </a:extLst>
          </p:cNvPr>
          <p:cNvCxnSpPr/>
          <p:nvPr/>
        </p:nvCxnSpPr>
        <p:spPr>
          <a:xfrm>
            <a:off x="1039704" y="3756678"/>
            <a:ext cx="103032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F4B6D9D-32AB-2E43-89C3-266AE1FE2AF0}"/>
              </a:ext>
            </a:extLst>
          </p:cNvPr>
          <p:cNvSpPr txBox="1"/>
          <p:nvPr/>
        </p:nvSpPr>
        <p:spPr>
          <a:xfrm>
            <a:off x="4039674" y="4558715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9cm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95307-2AE0-5443-9575-55AB0DAC0719}"/>
              </a:ext>
            </a:extLst>
          </p:cNvPr>
          <p:cNvSpPr txBox="1"/>
          <p:nvPr/>
        </p:nvSpPr>
        <p:spPr>
          <a:xfrm>
            <a:off x="4690511" y="3160579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69F11-40B2-E040-BBA3-9D1A8A7642E0}"/>
              </a:ext>
            </a:extLst>
          </p:cNvPr>
          <p:cNvSpPr txBox="1"/>
          <p:nvPr/>
        </p:nvSpPr>
        <p:spPr>
          <a:xfrm>
            <a:off x="3618200" y="2368491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68F677-C8A4-104B-88B5-CEC94718D1F5}"/>
              </a:ext>
            </a:extLst>
          </p:cNvPr>
          <p:cNvSpPr txBox="1"/>
          <p:nvPr/>
        </p:nvSpPr>
        <p:spPr>
          <a:xfrm>
            <a:off x="1209312" y="3684670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A6749C-E000-1D4D-9696-D1BFB12D13BE}"/>
              </a:ext>
            </a:extLst>
          </p:cNvPr>
          <p:cNvSpPr txBox="1"/>
          <p:nvPr/>
        </p:nvSpPr>
        <p:spPr>
          <a:xfrm>
            <a:off x="1706998" y="461168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4533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Prism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4915393" y="759691"/>
            <a:ext cx="17310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V = A x h</a:t>
            </a:r>
            <a:endParaRPr lang="en-GB" sz="28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 Find the volume of this Prism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9E5E8D-C271-504A-AEB4-D4F47C35CB08}"/>
              </a:ext>
            </a:extLst>
          </p:cNvPr>
          <p:cNvSpPr txBox="1"/>
          <p:nvPr/>
        </p:nvSpPr>
        <p:spPr>
          <a:xfrm>
            <a:off x="6969240" y="790469"/>
            <a:ext cx="370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*A is cross sectional Area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0" name="Flowchart: Extract 1">
            <a:extLst>
              <a:ext uri="{FF2B5EF4-FFF2-40B4-BE49-F238E27FC236}">
                <a16:creationId xmlns:a16="http://schemas.microsoft.com/office/drawing/2014/main" id="{CC51104B-244D-D748-8E06-44A8CFFC6BE3}"/>
              </a:ext>
            </a:extLst>
          </p:cNvPr>
          <p:cNvSpPr/>
          <p:nvPr/>
        </p:nvSpPr>
        <p:spPr>
          <a:xfrm>
            <a:off x="1071023" y="3268446"/>
            <a:ext cx="1656184" cy="1656184"/>
          </a:xfrm>
          <a:prstGeom prst="flowChartExtra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8B1570-24E4-4047-9BB0-53200E9E03B2}"/>
              </a:ext>
            </a:extLst>
          </p:cNvPr>
          <p:cNvCxnSpPr>
            <a:stCxn id="20" idx="0"/>
          </p:cNvCxnSpPr>
          <p:nvPr/>
        </p:nvCxnSpPr>
        <p:spPr>
          <a:xfrm flipV="1">
            <a:off x="1899115" y="2368346"/>
            <a:ext cx="1905353" cy="9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4116A5-1F91-D849-A1E4-7E2A074ABC10}"/>
              </a:ext>
            </a:extLst>
          </p:cNvPr>
          <p:cNvCxnSpPr/>
          <p:nvPr/>
        </p:nvCxnSpPr>
        <p:spPr>
          <a:xfrm flipV="1">
            <a:off x="2727207" y="4017092"/>
            <a:ext cx="1905353" cy="9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C23588-1DAC-2745-805A-9484DE1FCB9E}"/>
              </a:ext>
            </a:extLst>
          </p:cNvPr>
          <p:cNvCxnSpPr/>
          <p:nvPr/>
        </p:nvCxnSpPr>
        <p:spPr>
          <a:xfrm>
            <a:off x="3804468" y="2368346"/>
            <a:ext cx="828092" cy="1648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B90B57-CE60-5D4F-B150-7628A33697FF}"/>
              </a:ext>
            </a:extLst>
          </p:cNvPr>
          <p:cNvCxnSpPr/>
          <p:nvPr/>
        </p:nvCxnSpPr>
        <p:spPr>
          <a:xfrm>
            <a:off x="1071023" y="503264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BE481F-44CB-A743-A30F-EEB94E6663E8}"/>
              </a:ext>
            </a:extLst>
          </p:cNvPr>
          <p:cNvSpPr txBox="1"/>
          <p:nvPr/>
        </p:nvSpPr>
        <p:spPr>
          <a:xfrm>
            <a:off x="1558328" y="503264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B35F27-496B-B84E-AD35-CB9ABF35BBDD}"/>
              </a:ext>
            </a:extLst>
          </p:cNvPr>
          <p:cNvCxnSpPr/>
          <p:nvPr/>
        </p:nvCxnSpPr>
        <p:spPr>
          <a:xfrm flipV="1">
            <a:off x="932997" y="3192719"/>
            <a:ext cx="0" cy="178464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E11EACF-96C8-5B43-A21B-F7524EDBEFC6}"/>
              </a:ext>
            </a:extLst>
          </p:cNvPr>
          <p:cNvSpPr txBox="1"/>
          <p:nvPr/>
        </p:nvSpPr>
        <p:spPr>
          <a:xfrm>
            <a:off x="442098" y="38324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45BF25-08BA-4340-B6BA-F522266CCF09}"/>
              </a:ext>
            </a:extLst>
          </p:cNvPr>
          <p:cNvSpPr txBox="1"/>
          <p:nvPr/>
        </p:nvSpPr>
        <p:spPr>
          <a:xfrm>
            <a:off x="3387976" y="456762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12cm</a:t>
            </a:r>
          </a:p>
        </p:txBody>
      </p:sp>
    </p:spTree>
    <p:extLst>
      <p:ext uri="{BB962C8B-B14F-4D97-AF65-F5344CB8AC3E}">
        <p14:creationId xmlns:p14="http://schemas.microsoft.com/office/powerpoint/2010/main" val="25068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Prism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1D329-7DC8-E347-B211-E244E61ACFD3}"/>
              </a:ext>
            </a:extLst>
          </p:cNvPr>
          <p:cNvSpPr txBox="1"/>
          <p:nvPr/>
        </p:nvSpPr>
        <p:spPr>
          <a:xfrm>
            <a:off x="4915393" y="759691"/>
            <a:ext cx="17310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V = A x h</a:t>
            </a:r>
            <a:endParaRPr lang="en-GB" sz="28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 Find the volume of this Prism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9E5E8D-C271-504A-AEB4-D4F47C35CB08}"/>
              </a:ext>
            </a:extLst>
          </p:cNvPr>
          <p:cNvSpPr txBox="1"/>
          <p:nvPr/>
        </p:nvSpPr>
        <p:spPr>
          <a:xfrm>
            <a:off x="6969240" y="790469"/>
            <a:ext cx="370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*A is cross sectional Area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3" name="Regular Pentagon 2">
            <a:extLst>
              <a:ext uri="{FF2B5EF4-FFF2-40B4-BE49-F238E27FC236}">
                <a16:creationId xmlns:a16="http://schemas.microsoft.com/office/drawing/2014/main" id="{CD429496-3E31-3D4B-B713-B83212C4587E}"/>
              </a:ext>
            </a:extLst>
          </p:cNvPr>
          <p:cNvSpPr/>
          <p:nvPr/>
        </p:nvSpPr>
        <p:spPr>
          <a:xfrm>
            <a:off x="1365523" y="3429000"/>
            <a:ext cx="1928342" cy="1965278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3897B9-A3E0-5D45-A005-074FABB578F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329694" y="2416078"/>
            <a:ext cx="1614509" cy="1012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5494A4-CA53-0B48-90F4-F05B2B5726B5}"/>
              </a:ext>
            </a:extLst>
          </p:cNvPr>
          <p:cNvCxnSpPr>
            <a:cxnSpLocks/>
          </p:cNvCxnSpPr>
          <p:nvPr/>
        </p:nvCxnSpPr>
        <p:spPr>
          <a:xfrm flipV="1">
            <a:off x="3271705" y="3164669"/>
            <a:ext cx="1614509" cy="1012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8479CD-D10C-7249-9684-421F56912B6A}"/>
              </a:ext>
            </a:extLst>
          </p:cNvPr>
          <p:cNvCxnSpPr>
            <a:cxnSpLocks/>
          </p:cNvCxnSpPr>
          <p:nvPr/>
        </p:nvCxnSpPr>
        <p:spPr>
          <a:xfrm flipV="1">
            <a:off x="2923719" y="4386290"/>
            <a:ext cx="1614509" cy="1012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34AF86-D3C8-8F49-B63B-AC54250A174C}"/>
              </a:ext>
            </a:extLst>
          </p:cNvPr>
          <p:cNvCxnSpPr>
            <a:cxnSpLocks/>
          </p:cNvCxnSpPr>
          <p:nvPr/>
        </p:nvCxnSpPr>
        <p:spPr>
          <a:xfrm flipH="1" flipV="1">
            <a:off x="3940100" y="2416078"/>
            <a:ext cx="946114" cy="748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860596-C687-6C47-9D85-ECFB186C47AE}"/>
              </a:ext>
            </a:extLst>
          </p:cNvPr>
          <p:cNvCxnSpPr>
            <a:cxnSpLocks/>
          </p:cNvCxnSpPr>
          <p:nvPr/>
        </p:nvCxnSpPr>
        <p:spPr>
          <a:xfrm flipV="1">
            <a:off x="4538228" y="3164669"/>
            <a:ext cx="347986" cy="1221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C42C41-8776-9B46-8D14-0153A31B5737}"/>
              </a:ext>
            </a:extLst>
          </p:cNvPr>
          <p:cNvSpPr txBox="1"/>
          <p:nvPr/>
        </p:nvSpPr>
        <p:spPr>
          <a:xfrm>
            <a:off x="1755062" y="4177591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42cm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C6F11A-D486-6D43-A12F-179C38C3E09D}"/>
              </a:ext>
            </a:extLst>
          </p:cNvPr>
          <p:cNvSpPr txBox="1"/>
          <p:nvPr/>
        </p:nvSpPr>
        <p:spPr>
          <a:xfrm>
            <a:off x="3643431" y="4898373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14855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Cylinder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/>
              <p:nvPr/>
            </p:nvSpPr>
            <p:spPr>
              <a:xfrm>
                <a:off x="4886214" y="610687"/>
                <a:ext cx="2922321" cy="53296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4" y="610687"/>
                <a:ext cx="2922321" cy="532966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 Find the volume of this Cylinder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8" name="Flowchart: Magnetic Disk 1">
            <a:extLst>
              <a:ext uri="{FF2B5EF4-FFF2-40B4-BE49-F238E27FC236}">
                <a16:creationId xmlns:a16="http://schemas.microsoft.com/office/drawing/2014/main" id="{69CAC1C5-7E10-B749-A1E8-9A00822C061E}"/>
              </a:ext>
            </a:extLst>
          </p:cNvPr>
          <p:cNvSpPr/>
          <p:nvPr/>
        </p:nvSpPr>
        <p:spPr>
          <a:xfrm>
            <a:off x="1210643" y="2594031"/>
            <a:ext cx="2092654" cy="3312368"/>
          </a:xfrm>
          <a:prstGeom prst="flowChartMagneticDis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29791C-0782-874F-AD76-F3E11CEB1E00}"/>
              </a:ext>
            </a:extLst>
          </p:cNvPr>
          <p:cNvCxnSpPr/>
          <p:nvPr/>
        </p:nvCxnSpPr>
        <p:spPr>
          <a:xfrm>
            <a:off x="3519321" y="2954071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8C6F00-9A88-5447-B885-E0BDDAE6D747}"/>
              </a:ext>
            </a:extLst>
          </p:cNvPr>
          <p:cNvCxnSpPr/>
          <p:nvPr/>
        </p:nvCxnSpPr>
        <p:spPr>
          <a:xfrm flipH="1">
            <a:off x="2256971" y="3106471"/>
            <a:ext cx="104632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E5AA34-26B9-0041-BF16-D2818641B441}"/>
              </a:ext>
            </a:extLst>
          </p:cNvPr>
          <p:cNvSpPr txBox="1"/>
          <p:nvPr/>
        </p:nvSpPr>
        <p:spPr>
          <a:xfrm>
            <a:off x="2488227" y="27694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6cm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3A0F0-24F9-5149-B1D7-D26EE3170EE5}"/>
              </a:ext>
            </a:extLst>
          </p:cNvPr>
          <p:cNvSpPr txBox="1"/>
          <p:nvPr/>
        </p:nvSpPr>
        <p:spPr>
          <a:xfrm>
            <a:off x="3658915" y="39630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11cm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0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Cylinder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/>
              <p:nvPr/>
            </p:nvSpPr>
            <p:spPr>
              <a:xfrm>
                <a:off x="4886214" y="610687"/>
                <a:ext cx="2922321" cy="53296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4" y="610687"/>
                <a:ext cx="2922321" cy="532966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 Find the volume of this Cylinder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4" name="Flowchart: Magnetic Disk 1">
            <a:extLst>
              <a:ext uri="{FF2B5EF4-FFF2-40B4-BE49-F238E27FC236}">
                <a16:creationId xmlns:a16="http://schemas.microsoft.com/office/drawing/2014/main" id="{024662D6-53DC-9941-9E71-87462FA723D8}"/>
              </a:ext>
            </a:extLst>
          </p:cNvPr>
          <p:cNvSpPr/>
          <p:nvPr/>
        </p:nvSpPr>
        <p:spPr>
          <a:xfrm>
            <a:off x="1025912" y="2608027"/>
            <a:ext cx="2092654" cy="3312368"/>
          </a:xfrm>
          <a:prstGeom prst="flowChartMagneticDis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054D24-F069-FD4D-8951-05B1BCAD2350}"/>
              </a:ext>
            </a:extLst>
          </p:cNvPr>
          <p:cNvCxnSpPr/>
          <p:nvPr/>
        </p:nvCxnSpPr>
        <p:spPr>
          <a:xfrm>
            <a:off x="3334590" y="2968067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38B903-05C2-A741-9749-F56EB50EA1BB}"/>
              </a:ext>
            </a:extLst>
          </p:cNvPr>
          <p:cNvCxnSpPr/>
          <p:nvPr/>
        </p:nvCxnSpPr>
        <p:spPr>
          <a:xfrm flipH="1">
            <a:off x="1025913" y="3102955"/>
            <a:ext cx="209265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CA3761-D6D4-F242-829B-47C3861882B3}"/>
              </a:ext>
            </a:extLst>
          </p:cNvPr>
          <p:cNvSpPr txBox="1"/>
          <p:nvPr/>
        </p:nvSpPr>
        <p:spPr>
          <a:xfrm>
            <a:off x="1894628" y="27546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11cm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3BE01-ED38-2B45-B4E4-E3525F0C42D4}"/>
              </a:ext>
            </a:extLst>
          </p:cNvPr>
          <p:cNvSpPr txBox="1"/>
          <p:nvPr/>
        </p:nvSpPr>
        <p:spPr>
          <a:xfrm>
            <a:off x="3474184" y="397707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18 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0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Cone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805008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 Find the volume of this Cone.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/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blipFill>
                <a:blip r:embed="rId2"/>
                <a:stretch>
                  <a:fillRect b="-54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72811E-EE9E-7440-9F02-EAAA015432A1}"/>
              </a:ext>
            </a:extLst>
          </p:cNvPr>
          <p:cNvSpPr txBox="1"/>
          <p:nvPr/>
        </p:nvSpPr>
        <p:spPr>
          <a:xfrm>
            <a:off x="8213458" y="1038916"/>
            <a:ext cx="300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A</a:t>
            </a:r>
            <a:r>
              <a:rPr lang="en-US" dirty="0"/>
              <a:t> stands for </a:t>
            </a:r>
            <a:r>
              <a:rPr lang="en-US" b="1" dirty="0"/>
              <a:t>Area of the Base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42CF81-EE41-8341-86CB-C8161580F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2540446"/>
            <a:ext cx="2664296" cy="26642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C5D257-243A-BE46-9E31-79C8073B5771}"/>
              </a:ext>
            </a:extLst>
          </p:cNvPr>
          <p:cNvCxnSpPr/>
          <p:nvPr/>
        </p:nvCxnSpPr>
        <p:spPr>
          <a:xfrm flipV="1">
            <a:off x="2652156" y="4260645"/>
            <a:ext cx="1110607" cy="864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D37EF7-1446-0A4E-8256-485ADF2DCE0C}"/>
              </a:ext>
            </a:extLst>
          </p:cNvPr>
          <p:cNvSpPr txBox="1"/>
          <p:nvPr/>
        </p:nvSpPr>
        <p:spPr>
          <a:xfrm>
            <a:off x="3178949" y="47332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A93AEE-90AF-374C-A634-8DE5E6658D95}"/>
              </a:ext>
            </a:extLst>
          </p:cNvPr>
          <p:cNvCxnSpPr/>
          <p:nvPr/>
        </p:nvCxnSpPr>
        <p:spPr>
          <a:xfrm>
            <a:off x="991852" y="4692693"/>
            <a:ext cx="1459043" cy="450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52E81B-6F90-5544-82E7-03F15226FB07}"/>
              </a:ext>
            </a:extLst>
          </p:cNvPr>
          <p:cNvCxnSpPr/>
          <p:nvPr/>
        </p:nvCxnSpPr>
        <p:spPr>
          <a:xfrm flipV="1">
            <a:off x="3762763" y="2583654"/>
            <a:ext cx="0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C9653D-9A0B-3A4F-AF1C-12ACF74586DF}"/>
              </a:ext>
            </a:extLst>
          </p:cNvPr>
          <p:cNvSpPr txBox="1"/>
          <p:nvPr/>
        </p:nvSpPr>
        <p:spPr>
          <a:xfrm>
            <a:off x="3207459" y="31084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6B0DB0-5481-4D47-A99C-2370BD53987A}"/>
              </a:ext>
            </a:extLst>
          </p:cNvPr>
          <p:cNvSpPr txBox="1"/>
          <p:nvPr/>
        </p:nvSpPr>
        <p:spPr>
          <a:xfrm>
            <a:off x="1255220" y="495841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20277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1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Cone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805008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 Find the volume of this Cone.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/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blipFill>
                <a:blip r:embed="rId2"/>
                <a:stretch>
                  <a:fillRect b="-54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72811E-EE9E-7440-9F02-EAAA015432A1}"/>
              </a:ext>
            </a:extLst>
          </p:cNvPr>
          <p:cNvSpPr txBox="1"/>
          <p:nvPr/>
        </p:nvSpPr>
        <p:spPr>
          <a:xfrm>
            <a:off x="8213458" y="1038916"/>
            <a:ext cx="300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A</a:t>
            </a:r>
            <a:r>
              <a:rPr lang="en-US" dirty="0"/>
              <a:t> stands for </a:t>
            </a:r>
            <a:r>
              <a:rPr lang="en-US" b="1" dirty="0"/>
              <a:t>Area of the 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6B0DB0-5481-4D47-A99C-2370BD53987A}"/>
              </a:ext>
            </a:extLst>
          </p:cNvPr>
          <p:cNvSpPr txBox="1"/>
          <p:nvPr/>
        </p:nvSpPr>
        <p:spPr>
          <a:xfrm>
            <a:off x="1255220" y="495841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D4F2C5-5E14-DA4D-8C28-CA3373A3B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" y="2430691"/>
            <a:ext cx="3168352" cy="37467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048744-98D2-E845-890F-E9D891100175}"/>
              </a:ext>
            </a:extLst>
          </p:cNvPr>
          <p:cNvSpPr txBox="1"/>
          <p:nvPr/>
        </p:nvSpPr>
        <p:spPr>
          <a:xfrm>
            <a:off x="1814311" y="552703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24cm</a:t>
            </a:r>
            <a:r>
              <a:rPr lang="en-GB" sz="2800" baseline="30000" dirty="0"/>
              <a:t>2</a:t>
            </a:r>
            <a:endParaRPr lang="en-GB" sz="28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BF9259-79C1-2141-A715-64D84D4C8EEA}"/>
              </a:ext>
            </a:extLst>
          </p:cNvPr>
          <p:cNvCxnSpPr/>
          <p:nvPr/>
        </p:nvCxnSpPr>
        <p:spPr>
          <a:xfrm>
            <a:off x="3954088" y="2430691"/>
            <a:ext cx="0" cy="33284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3B4C15A-FF3E-034A-8276-7821C7A3330B}"/>
              </a:ext>
            </a:extLst>
          </p:cNvPr>
          <p:cNvSpPr txBox="1"/>
          <p:nvPr/>
        </p:nvSpPr>
        <p:spPr>
          <a:xfrm>
            <a:off x="3139679" y="307491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8510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1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Cone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805008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3: Find the volume of this Cone.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/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716994-53FE-D34E-896E-7C3DA498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23" y="709897"/>
                <a:ext cx="3518559" cy="901785"/>
              </a:xfrm>
              <a:prstGeom prst="rect">
                <a:avLst/>
              </a:prstGeom>
              <a:blipFill>
                <a:blip r:embed="rId2"/>
                <a:stretch>
                  <a:fillRect b="-54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72811E-EE9E-7440-9F02-EAAA015432A1}"/>
              </a:ext>
            </a:extLst>
          </p:cNvPr>
          <p:cNvSpPr txBox="1"/>
          <p:nvPr/>
        </p:nvSpPr>
        <p:spPr>
          <a:xfrm>
            <a:off x="8213458" y="1038916"/>
            <a:ext cx="300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A</a:t>
            </a:r>
            <a:r>
              <a:rPr lang="en-US" dirty="0"/>
              <a:t> stands for </a:t>
            </a:r>
            <a:r>
              <a:rPr lang="en-US" b="1" dirty="0"/>
              <a:t>Area of the Base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5E4C40A-90F1-2446-8DE2-8BBDCEB0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2805131"/>
            <a:ext cx="2973913" cy="340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BE9B26-890A-AF48-8B22-79AAA2F01507}"/>
              </a:ext>
            </a:extLst>
          </p:cNvPr>
          <p:cNvCxnSpPr/>
          <p:nvPr/>
        </p:nvCxnSpPr>
        <p:spPr>
          <a:xfrm>
            <a:off x="4067627" y="3165171"/>
            <a:ext cx="0" cy="25120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/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 Find the volume of this 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1EE617-CF2E-2D4B-BF53-67C4CA9C7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9" t="19434" r="54092" b="35449"/>
          <a:stretch/>
        </p:blipFill>
        <p:spPr>
          <a:xfrm>
            <a:off x="1016173" y="2521162"/>
            <a:ext cx="2208902" cy="2070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88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86000" y="405948"/>
            <a:ext cx="6561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2. Calculate the perimeter of the shape.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D08AE-6658-7543-B5DC-D5166D5944E3}"/>
              </a:ext>
            </a:extLst>
          </p:cNvPr>
          <p:cNvSpPr txBox="1"/>
          <p:nvPr/>
        </p:nvSpPr>
        <p:spPr>
          <a:xfrm>
            <a:off x="3888962" y="240689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4.5cm</a:t>
            </a:r>
          </a:p>
        </p:txBody>
      </p:sp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78DB80F6-78BA-C841-9D15-F90D0D779E18}"/>
              </a:ext>
            </a:extLst>
          </p:cNvPr>
          <p:cNvSpPr/>
          <p:nvPr/>
        </p:nvSpPr>
        <p:spPr>
          <a:xfrm>
            <a:off x="2167822" y="1223487"/>
            <a:ext cx="1848673" cy="1818861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04282B-4CBC-1F4E-849F-B2A916299249}"/>
              </a:ext>
            </a:extLst>
          </p:cNvPr>
          <p:cNvSpPr txBox="1"/>
          <p:nvPr/>
        </p:nvSpPr>
        <p:spPr>
          <a:xfrm>
            <a:off x="1569997" y="240689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FBB61-4343-2649-A448-171A78062DF0}"/>
              </a:ext>
            </a:extLst>
          </p:cNvPr>
          <p:cNvSpPr txBox="1"/>
          <p:nvPr/>
        </p:nvSpPr>
        <p:spPr>
          <a:xfrm>
            <a:off x="2712887" y="3059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5.2cm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71FAD1-9015-A14E-96C3-98C4ECD134FC}"/>
              </a:ext>
            </a:extLst>
          </p:cNvPr>
          <p:cNvSpPr txBox="1"/>
          <p:nvPr/>
        </p:nvSpPr>
        <p:spPr>
          <a:xfrm>
            <a:off x="1952049" y="119462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3.1cm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0FD86B-B40D-1F40-B684-AACCA8767285}"/>
              </a:ext>
            </a:extLst>
          </p:cNvPr>
          <p:cNvSpPr txBox="1"/>
          <p:nvPr/>
        </p:nvSpPr>
        <p:spPr>
          <a:xfrm>
            <a:off x="3502533" y="119200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3.1cm</a:t>
            </a:r>
          </a:p>
        </p:txBody>
      </p:sp>
    </p:spTree>
    <p:extLst>
      <p:ext uri="{BB962C8B-B14F-4D97-AF65-F5344CB8AC3E}">
        <p14:creationId xmlns:p14="http://schemas.microsoft.com/office/powerpoint/2010/main" val="325291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/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 Find the volume of this 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pic>
        <p:nvPicPr>
          <p:cNvPr id="10" name="Picture 2" descr="Image result for sphere question">
            <a:extLst>
              <a:ext uri="{FF2B5EF4-FFF2-40B4-BE49-F238E27FC236}">
                <a16:creationId xmlns:a16="http://schemas.microsoft.com/office/drawing/2014/main" id="{AD8615DF-E234-4A41-90B5-07D4F531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4" y="2416078"/>
            <a:ext cx="2817509" cy="28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Volume of a 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/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1D329-7DC8-E347-B211-E244E61A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4" y="610687"/>
                <a:ext cx="2764888" cy="897425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1745714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3: Find the volume of this Hemi-Sphere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DE1DD-2617-A746-96E9-82527A4E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0" y="2761473"/>
            <a:ext cx="3016010" cy="1889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0C994-5516-5845-ABE6-385F5586DCF7}"/>
              </a:ext>
            </a:extLst>
          </p:cNvPr>
          <p:cNvSpPr txBox="1"/>
          <p:nvPr/>
        </p:nvSpPr>
        <p:spPr>
          <a:xfrm>
            <a:off x="2535324" y="394815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4.5cm</a:t>
            </a:r>
          </a:p>
        </p:txBody>
      </p:sp>
    </p:spTree>
    <p:extLst>
      <p:ext uri="{BB962C8B-B14F-4D97-AF65-F5344CB8AC3E}">
        <p14:creationId xmlns:p14="http://schemas.microsoft.com/office/powerpoint/2010/main" val="2221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 Questions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490323" y="1112378"/>
            <a:ext cx="789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1: Find the volume of this shape.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FEF36-FD5E-F44A-A3E7-AEAB8C42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5" y="1782742"/>
            <a:ext cx="26289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Exam Questions</a:t>
            </a:r>
            <a:endParaRPr lang="en-GB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506148" y="882569"/>
            <a:ext cx="109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Example 2: The following is a large cylinder with a smaller cylinder removed.</a:t>
            </a:r>
            <a:endParaRPr lang="en-GB" b="1" dirty="0">
              <a:latin typeface="Trebuchet MS" panose="020B0703020202090204" pitchFamily="34" charset="0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4C1B4A20-60DC-C943-B488-C3E058AD8DBE}"/>
              </a:ext>
            </a:extLst>
          </p:cNvPr>
          <p:cNvSpPr/>
          <p:nvPr/>
        </p:nvSpPr>
        <p:spPr>
          <a:xfrm>
            <a:off x="1025912" y="1816514"/>
            <a:ext cx="2189049" cy="2554948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CEE8B3-9EBE-B048-85FF-50BFEF162015}"/>
              </a:ext>
            </a:extLst>
          </p:cNvPr>
          <p:cNvSpPr/>
          <p:nvPr/>
        </p:nvSpPr>
        <p:spPr>
          <a:xfrm>
            <a:off x="1503862" y="1958126"/>
            <a:ext cx="1232096" cy="2797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0D6959-50BF-2646-9F86-96590160702D}"/>
              </a:ext>
            </a:extLst>
          </p:cNvPr>
          <p:cNvSpPr/>
          <p:nvPr/>
        </p:nvSpPr>
        <p:spPr>
          <a:xfrm>
            <a:off x="1394350" y="4752462"/>
            <a:ext cx="1447116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CE3D2-4612-3244-95E3-AE6E075BDC67}"/>
              </a:ext>
            </a:extLst>
          </p:cNvPr>
          <p:cNvSpPr/>
          <p:nvPr/>
        </p:nvSpPr>
        <p:spPr>
          <a:xfrm>
            <a:off x="1738585" y="5068985"/>
            <a:ext cx="758645" cy="7151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D0211B-80CA-1741-BA35-9B6348F46D74}"/>
              </a:ext>
            </a:extLst>
          </p:cNvPr>
          <p:cNvCxnSpPr>
            <a:stCxn id="13" idx="0"/>
            <a:endCxn id="13" idx="4"/>
          </p:cNvCxnSpPr>
          <p:nvPr/>
        </p:nvCxnSpPr>
        <p:spPr>
          <a:xfrm>
            <a:off x="2117908" y="5068985"/>
            <a:ext cx="0" cy="71510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838ADB-1A73-A344-828E-8243A58E725F}"/>
              </a:ext>
            </a:extLst>
          </p:cNvPr>
          <p:cNvSpPr txBox="1"/>
          <p:nvPr/>
        </p:nvSpPr>
        <p:spPr>
          <a:xfrm>
            <a:off x="2117907" y="52535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910865-513A-9442-89EA-F6417AD0BF05}"/>
              </a:ext>
            </a:extLst>
          </p:cNvPr>
          <p:cNvCxnSpPr>
            <a:cxnSpLocks/>
          </p:cNvCxnSpPr>
          <p:nvPr/>
        </p:nvCxnSpPr>
        <p:spPr>
          <a:xfrm flipH="1">
            <a:off x="2923054" y="4780935"/>
            <a:ext cx="1" cy="13431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A18977-7F59-6840-9231-A3AEE5A476EE}"/>
              </a:ext>
            </a:extLst>
          </p:cNvPr>
          <p:cNvSpPr txBox="1"/>
          <p:nvPr/>
        </p:nvSpPr>
        <p:spPr>
          <a:xfrm>
            <a:off x="3009747" y="526783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FFD42-0F47-1640-9C1A-2E18C649C641}"/>
              </a:ext>
            </a:extLst>
          </p:cNvPr>
          <p:cNvSpPr txBox="1"/>
          <p:nvPr/>
        </p:nvSpPr>
        <p:spPr>
          <a:xfrm>
            <a:off x="543114" y="1242446"/>
            <a:ext cx="79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Find the volume of this shape.</a:t>
            </a:r>
            <a:endParaRPr lang="en-GB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 Questions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359C-C4FD-F34A-B3CD-90041163A68A}"/>
              </a:ext>
            </a:extLst>
          </p:cNvPr>
          <p:cNvSpPr txBox="1"/>
          <p:nvPr/>
        </p:nvSpPr>
        <p:spPr>
          <a:xfrm>
            <a:off x="490323" y="1112378"/>
            <a:ext cx="109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Example 3: The following is a design for a swimming pool in a local community centre.</a:t>
            </a:r>
            <a:endParaRPr lang="en-GB" b="1" dirty="0">
              <a:latin typeface="Trebuchet MS" panose="020B070302020209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082FE1-F760-7A44-A371-90FA227C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02" y="2193996"/>
            <a:ext cx="5154034" cy="14915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C5553AD-1777-0245-B5BE-BF888C3BF235}"/>
              </a:ext>
            </a:extLst>
          </p:cNvPr>
          <p:cNvSpPr txBox="1"/>
          <p:nvPr/>
        </p:nvSpPr>
        <p:spPr>
          <a:xfrm>
            <a:off x="6342336" y="219424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DDBDC1-A154-BC4E-86E7-E57C7A4F117B}"/>
              </a:ext>
            </a:extLst>
          </p:cNvPr>
          <p:cNvSpPr txBox="1"/>
          <p:nvPr/>
        </p:nvSpPr>
        <p:spPr>
          <a:xfrm>
            <a:off x="439782" y="301613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88B538-D892-B84B-A7D5-98E646325FAE}"/>
              </a:ext>
            </a:extLst>
          </p:cNvPr>
          <p:cNvSpPr txBox="1"/>
          <p:nvPr/>
        </p:nvSpPr>
        <p:spPr>
          <a:xfrm>
            <a:off x="4294445" y="178502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7342C1-DB1D-2F41-BACD-9E0C86F29498}"/>
              </a:ext>
            </a:extLst>
          </p:cNvPr>
          <p:cNvSpPr txBox="1"/>
          <p:nvPr/>
        </p:nvSpPr>
        <p:spPr>
          <a:xfrm>
            <a:off x="5359700" y="277821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679C9D-D5AE-FD49-AEF5-0631D067BB1E}"/>
              </a:ext>
            </a:extLst>
          </p:cNvPr>
          <p:cNvSpPr txBox="1"/>
          <p:nvPr/>
        </p:nvSpPr>
        <p:spPr>
          <a:xfrm>
            <a:off x="506148" y="1453203"/>
            <a:ext cx="109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Calculate the volume of the pool in litres.</a:t>
            </a:r>
            <a:endParaRPr lang="en-GB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Surface Area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65D11-6E22-BB4C-B4DD-E30C865E991B}"/>
              </a:ext>
            </a:extLst>
          </p:cNvPr>
          <p:cNvSpPr txBox="1"/>
          <p:nvPr/>
        </p:nvSpPr>
        <p:spPr>
          <a:xfrm>
            <a:off x="626365" y="1033588"/>
            <a:ext cx="8529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Example 1: Calculate the surface area of this Cuboid.</a:t>
            </a:r>
            <a:endParaRPr lang="en-GB" sz="2200" b="1" dirty="0">
              <a:latin typeface="Trebuchet MS" panose="020B0703020202090204" pitchFamily="34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7CF9E8BD-F91B-9A40-AE13-ECC1F9913488}"/>
              </a:ext>
            </a:extLst>
          </p:cNvPr>
          <p:cNvSpPr/>
          <p:nvPr/>
        </p:nvSpPr>
        <p:spPr>
          <a:xfrm>
            <a:off x="921276" y="1669649"/>
            <a:ext cx="3067291" cy="1759351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111AB-1A1C-4A47-B38B-04C26BCCD2AF}"/>
              </a:ext>
            </a:extLst>
          </p:cNvPr>
          <p:cNvSpPr txBox="1"/>
          <p:nvPr/>
        </p:nvSpPr>
        <p:spPr>
          <a:xfrm>
            <a:off x="1754088" y="3446320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6F5FE-214E-6D45-9EAA-87D267628699}"/>
              </a:ext>
            </a:extLst>
          </p:cNvPr>
          <p:cNvSpPr txBox="1"/>
          <p:nvPr/>
        </p:nvSpPr>
        <p:spPr>
          <a:xfrm>
            <a:off x="3737031" y="3122095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E9525-429B-EA46-AD30-1BAAC3613CB9}"/>
              </a:ext>
            </a:extLst>
          </p:cNvPr>
          <p:cNvSpPr txBox="1"/>
          <p:nvPr/>
        </p:nvSpPr>
        <p:spPr>
          <a:xfrm>
            <a:off x="4051380" y="214921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33692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Surface Area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65D11-6E22-BB4C-B4DD-E30C865E991B}"/>
              </a:ext>
            </a:extLst>
          </p:cNvPr>
          <p:cNvSpPr txBox="1"/>
          <p:nvPr/>
        </p:nvSpPr>
        <p:spPr>
          <a:xfrm>
            <a:off x="626365" y="1033588"/>
            <a:ext cx="8529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Example 2: Calculate the surface area of this Cuboid.</a:t>
            </a:r>
            <a:endParaRPr lang="en-GB" sz="2200" b="1" dirty="0">
              <a:latin typeface="Trebuchet MS" panose="020B0703020202090204" pitchFamily="34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7CF9E8BD-F91B-9A40-AE13-ECC1F9913488}"/>
              </a:ext>
            </a:extLst>
          </p:cNvPr>
          <p:cNvSpPr/>
          <p:nvPr/>
        </p:nvSpPr>
        <p:spPr>
          <a:xfrm>
            <a:off x="1005499" y="1596416"/>
            <a:ext cx="1961385" cy="2068501"/>
          </a:xfrm>
          <a:prstGeom prst="cube">
            <a:avLst>
              <a:gd name="adj" fmla="val 513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111AB-1A1C-4A47-B38B-04C26BCCD2AF}"/>
              </a:ext>
            </a:extLst>
          </p:cNvPr>
          <p:cNvSpPr txBox="1"/>
          <p:nvPr/>
        </p:nvSpPr>
        <p:spPr>
          <a:xfrm>
            <a:off x="1118277" y="3596803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6F5FE-214E-6D45-9EAA-87D267628699}"/>
              </a:ext>
            </a:extLst>
          </p:cNvPr>
          <p:cNvSpPr txBox="1"/>
          <p:nvPr/>
        </p:nvSpPr>
        <p:spPr>
          <a:xfrm>
            <a:off x="2470402" y="308537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E9525-429B-EA46-AD30-1BAAC3613CB9}"/>
              </a:ext>
            </a:extLst>
          </p:cNvPr>
          <p:cNvSpPr txBox="1"/>
          <p:nvPr/>
        </p:nvSpPr>
        <p:spPr>
          <a:xfrm>
            <a:off x="2966884" y="1928065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20cm</a:t>
            </a:r>
          </a:p>
        </p:txBody>
      </p:sp>
    </p:spTree>
    <p:extLst>
      <p:ext uri="{BB962C8B-B14F-4D97-AF65-F5344CB8AC3E}">
        <p14:creationId xmlns:p14="http://schemas.microsoft.com/office/powerpoint/2010/main" val="22378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26365" y="549822"/>
            <a:ext cx="53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Surface Area</a:t>
            </a:r>
            <a:endParaRPr lang="en-GB" sz="2400" b="1" dirty="0">
              <a:latin typeface="Trebuchet MS" panose="020B070302020209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65D11-6E22-BB4C-B4DD-E30C865E991B}"/>
              </a:ext>
            </a:extLst>
          </p:cNvPr>
          <p:cNvSpPr txBox="1"/>
          <p:nvPr/>
        </p:nvSpPr>
        <p:spPr>
          <a:xfrm>
            <a:off x="626365" y="1033588"/>
            <a:ext cx="8529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Example 3: Calculate the surface area of this Prism.</a:t>
            </a:r>
            <a:endParaRPr lang="en-GB" sz="2200" b="1" dirty="0">
              <a:latin typeface="Trebuchet MS" panose="020B0703020202090204" pitchFamily="34" charset="0"/>
            </a:endParaRPr>
          </a:p>
        </p:txBody>
      </p:sp>
      <p:sp>
        <p:nvSpPr>
          <p:cNvPr id="15" name="Flowchart: Extract 1">
            <a:extLst>
              <a:ext uri="{FF2B5EF4-FFF2-40B4-BE49-F238E27FC236}">
                <a16:creationId xmlns:a16="http://schemas.microsoft.com/office/drawing/2014/main" id="{9FB161BB-057B-8248-9AAD-ECCB614EB290}"/>
              </a:ext>
            </a:extLst>
          </p:cNvPr>
          <p:cNvSpPr/>
          <p:nvPr/>
        </p:nvSpPr>
        <p:spPr>
          <a:xfrm>
            <a:off x="1068707" y="2386676"/>
            <a:ext cx="1656184" cy="1656184"/>
          </a:xfrm>
          <a:prstGeom prst="flowChartExtra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50370-FFCA-A24B-A2B5-5DBBD83B74AD}"/>
              </a:ext>
            </a:extLst>
          </p:cNvPr>
          <p:cNvCxnSpPr>
            <a:stCxn id="15" idx="0"/>
          </p:cNvCxnSpPr>
          <p:nvPr/>
        </p:nvCxnSpPr>
        <p:spPr>
          <a:xfrm flipV="1">
            <a:off x="1896799" y="1486576"/>
            <a:ext cx="1905353" cy="9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064C1B-A3A9-A24F-BD3C-C49AA2FA2364}"/>
              </a:ext>
            </a:extLst>
          </p:cNvPr>
          <p:cNvCxnSpPr/>
          <p:nvPr/>
        </p:nvCxnSpPr>
        <p:spPr>
          <a:xfrm flipV="1">
            <a:off x="2724891" y="3135322"/>
            <a:ext cx="1905353" cy="9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2FB22A-70EE-1241-973A-D1667A55CCB1}"/>
              </a:ext>
            </a:extLst>
          </p:cNvPr>
          <p:cNvCxnSpPr/>
          <p:nvPr/>
        </p:nvCxnSpPr>
        <p:spPr>
          <a:xfrm>
            <a:off x="3802152" y="1486576"/>
            <a:ext cx="828092" cy="1648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E65EB8-A668-274D-8777-0DCB2EE6242D}"/>
              </a:ext>
            </a:extLst>
          </p:cNvPr>
          <p:cNvCxnSpPr/>
          <p:nvPr/>
        </p:nvCxnSpPr>
        <p:spPr>
          <a:xfrm>
            <a:off x="1068707" y="415087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FFA229-F174-0D4F-9B2B-B11ABD9D1155}"/>
              </a:ext>
            </a:extLst>
          </p:cNvPr>
          <p:cNvSpPr txBox="1"/>
          <p:nvPr/>
        </p:nvSpPr>
        <p:spPr>
          <a:xfrm>
            <a:off x="1556012" y="415087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6789B4-2CB1-134B-ACE8-84C9471AE5D4}"/>
              </a:ext>
            </a:extLst>
          </p:cNvPr>
          <p:cNvCxnSpPr/>
          <p:nvPr/>
        </p:nvCxnSpPr>
        <p:spPr>
          <a:xfrm flipV="1">
            <a:off x="930681" y="2310949"/>
            <a:ext cx="0" cy="178464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735E42-71A7-7941-BBD0-0B32CBA00C14}"/>
              </a:ext>
            </a:extLst>
          </p:cNvPr>
          <p:cNvSpPr txBox="1"/>
          <p:nvPr/>
        </p:nvSpPr>
        <p:spPr>
          <a:xfrm>
            <a:off x="439782" y="29506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EAFBD1-A708-BC48-BF5B-B4497175063B}"/>
              </a:ext>
            </a:extLst>
          </p:cNvPr>
          <p:cNvSpPr txBox="1"/>
          <p:nvPr/>
        </p:nvSpPr>
        <p:spPr>
          <a:xfrm>
            <a:off x="3385660" y="368585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50DB49-5042-314B-B493-19752A4ECBC6}"/>
              </a:ext>
            </a:extLst>
          </p:cNvPr>
          <p:cNvCxnSpPr>
            <a:cxnSpLocks/>
          </p:cNvCxnSpPr>
          <p:nvPr/>
        </p:nvCxnSpPr>
        <p:spPr>
          <a:xfrm flipH="1" flipV="1">
            <a:off x="4066683" y="1522980"/>
            <a:ext cx="613285" cy="138028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ECCE45-16E9-2E44-A03E-44F946034E3B}"/>
              </a:ext>
            </a:extLst>
          </p:cNvPr>
          <p:cNvSpPr txBox="1"/>
          <p:nvPr/>
        </p:nvSpPr>
        <p:spPr>
          <a:xfrm>
            <a:off x="4307156" y="18687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5100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911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588280" y="559706"/>
            <a:ext cx="110154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Example 3. The Grants are building buying a new fence for their garden, the dimensions of which are below. </a:t>
            </a:r>
          </a:p>
          <a:p>
            <a:pPr marL="457200" indent="-457200">
              <a:buAutoNum type="alphaLcParenR"/>
            </a:pPr>
            <a:r>
              <a:rPr lang="en-GB" dirty="0">
                <a:latin typeface="Trebuchet MS" panose="020B0603020202020204" pitchFamily="34" charset="0"/>
              </a:rPr>
              <a:t>Calculate the perimeter of the garden.</a:t>
            </a:r>
          </a:p>
          <a:p>
            <a:pPr marL="457200" indent="-457200">
              <a:buAutoNum type="alphaLcParenR"/>
            </a:pPr>
            <a:r>
              <a:rPr lang="en-GB" dirty="0">
                <a:latin typeface="Trebuchet MS" panose="020B0603020202020204" pitchFamily="34" charset="0"/>
              </a:rPr>
              <a:t>If it costs £7.49 for every meter of fence, calculate the cost of the fence.</a:t>
            </a:r>
          </a:p>
          <a:p>
            <a:pPr marL="457200" indent="-457200">
              <a:buAutoNum type="alphaLcParenR"/>
            </a:pP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FC77DC-1E64-814F-BF8D-1CE91FAA8F74}"/>
              </a:ext>
            </a:extLst>
          </p:cNvPr>
          <p:cNvSpPr/>
          <p:nvPr/>
        </p:nvSpPr>
        <p:spPr>
          <a:xfrm>
            <a:off x="1025912" y="4092916"/>
            <a:ext cx="2703830" cy="1230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7DEC6B-EC13-6F41-91D0-0339BFC4A3CD}"/>
              </a:ext>
            </a:extLst>
          </p:cNvPr>
          <p:cNvSpPr txBox="1"/>
          <p:nvPr/>
        </p:nvSpPr>
        <p:spPr>
          <a:xfrm>
            <a:off x="2905098" y="246497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1E2C1-D916-FF4E-9FAD-CF4FB07008DB}"/>
              </a:ext>
            </a:extLst>
          </p:cNvPr>
          <p:cNvSpPr/>
          <p:nvPr/>
        </p:nvSpPr>
        <p:spPr>
          <a:xfrm>
            <a:off x="2741214" y="2862169"/>
            <a:ext cx="988527" cy="1230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2F08B-92F9-2447-8795-5C9FC319A636}"/>
              </a:ext>
            </a:extLst>
          </p:cNvPr>
          <p:cNvSpPr txBox="1"/>
          <p:nvPr/>
        </p:nvSpPr>
        <p:spPr>
          <a:xfrm>
            <a:off x="1576981" y="37149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B888AA-D2B4-B641-99C9-7F1EDBE5C238}"/>
              </a:ext>
            </a:extLst>
          </p:cNvPr>
          <p:cNvSpPr txBox="1"/>
          <p:nvPr/>
        </p:nvSpPr>
        <p:spPr>
          <a:xfrm>
            <a:off x="3777961" y="40929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11m</a:t>
            </a:r>
          </a:p>
        </p:txBody>
      </p:sp>
    </p:spTree>
    <p:extLst>
      <p:ext uri="{BB962C8B-B14F-4D97-AF65-F5344CB8AC3E}">
        <p14:creationId xmlns:p14="http://schemas.microsoft.com/office/powerpoint/2010/main" val="68425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06487" y="758662"/>
            <a:ext cx="5856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1. Calculate the area of the shape.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741D3B-CD94-4F41-A85D-942988E902AA}"/>
              </a:ext>
            </a:extLst>
          </p:cNvPr>
          <p:cNvSpPr/>
          <p:nvPr/>
        </p:nvSpPr>
        <p:spPr>
          <a:xfrm>
            <a:off x="1826272" y="1406697"/>
            <a:ext cx="2703830" cy="1230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F7DB9-6842-4541-A469-0E9F4FE1686B}"/>
              </a:ext>
            </a:extLst>
          </p:cNvPr>
          <p:cNvCxnSpPr/>
          <p:nvPr/>
        </p:nvCxnSpPr>
        <p:spPr>
          <a:xfrm flipV="1">
            <a:off x="3178187" y="1239375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71E945-BE99-8848-B54E-6678207AA7FB}"/>
              </a:ext>
            </a:extLst>
          </p:cNvPr>
          <p:cNvCxnSpPr/>
          <p:nvPr/>
        </p:nvCxnSpPr>
        <p:spPr>
          <a:xfrm flipV="1">
            <a:off x="3178187" y="2462586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0405D1-B267-914D-A2F8-09206E46ED9F}"/>
              </a:ext>
            </a:extLst>
          </p:cNvPr>
          <p:cNvCxnSpPr>
            <a:cxnSpLocks/>
          </p:cNvCxnSpPr>
          <p:nvPr/>
        </p:nvCxnSpPr>
        <p:spPr>
          <a:xfrm rot="5400000" flipV="1">
            <a:off x="1826271" y="1879161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6CF38-3CF2-104A-931E-5C714E455A7B}"/>
              </a:ext>
            </a:extLst>
          </p:cNvPr>
          <p:cNvCxnSpPr>
            <a:cxnSpLocks/>
          </p:cNvCxnSpPr>
          <p:nvPr/>
        </p:nvCxnSpPr>
        <p:spPr>
          <a:xfrm rot="5400000" flipV="1">
            <a:off x="1826272" y="1788574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5D177F-0DF3-764D-BCC3-24D060187187}"/>
              </a:ext>
            </a:extLst>
          </p:cNvPr>
          <p:cNvCxnSpPr>
            <a:cxnSpLocks/>
          </p:cNvCxnSpPr>
          <p:nvPr/>
        </p:nvCxnSpPr>
        <p:spPr>
          <a:xfrm rot="5400000" flipV="1">
            <a:off x="4530101" y="1905255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4A85A4-25DF-A34A-A401-373D0F568646}"/>
              </a:ext>
            </a:extLst>
          </p:cNvPr>
          <p:cNvCxnSpPr>
            <a:cxnSpLocks/>
          </p:cNvCxnSpPr>
          <p:nvPr/>
        </p:nvCxnSpPr>
        <p:spPr>
          <a:xfrm rot="5400000" flipV="1">
            <a:off x="4530102" y="1814668"/>
            <a:ext cx="0" cy="317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51AA43-37E3-754B-8588-FCBBCAACBB50}"/>
              </a:ext>
            </a:extLst>
          </p:cNvPr>
          <p:cNvSpPr txBox="1"/>
          <p:nvPr/>
        </p:nvSpPr>
        <p:spPr>
          <a:xfrm>
            <a:off x="2798916" y="278021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B1CE18-F6FB-C342-B1DA-BA312560B8BF}"/>
              </a:ext>
            </a:extLst>
          </p:cNvPr>
          <p:cNvSpPr txBox="1"/>
          <p:nvPr/>
        </p:nvSpPr>
        <p:spPr>
          <a:xfrm>
            <a:off x="4737693" y="18374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A65261-DC27-2A45-B8C2-7DBBD7FC1879}"/>
              </a:ext>
            </a:extLst>
          </p:cNvPr>
          <p:cNvSpPr txBox="1"/>
          <p:nvPr/>
        </p:nvSpPr>
        <p:spPr>
          <a:xfrm>
            <a:off x="606487" y="395952"/>
            <a:ext cx="34712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Area and Composite Areas</a:t>
            </a:r>
          </a:p>
        </p:txBody>
      </p:sp>
    </p:spTree>
    <p:extLst>
      <p:ext uri="{BB962C8B-B14F-4D97-AF65-F5344CB8AC3E}">
        <p14:creationId xmlns:p14="http://schemas.microsoft.com/office/powerpoint/2010/main" val="191043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06487" y="589158"/>
            <a:ext cx="5856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2. Calculate the area of the shape. 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E9D02C0-59CC-5345-9C5F-ADFBF03395F2}"/>
              </a:ext>
            </a:extLst>
          </p:cNvPr>
          <p:cNvSpPr/>
          <p:nvPr/>
        </p:nvSpPr>
        <p:spPr>
          <a:xfrm>
            <a:off x="2453122" y="1406697"/>
            <a:ext cx="3061252" cy="1470992"/>
          </a:xfrm>
          <a:prstGeom prst="rtTriangl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A1EF84-8D65-2B46-BE94-BEB7B06E771C}"/>
              </a:ext>
            </a:extLst>
          </p:cNvPr>
          <p:cNvSpPr txBox="1"/>
          <p:nvPr/>
        </p:nvSpPr>
        <p:spPr>
          <a:xfrm>
            <a:off x="3365447" y="300777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8.4cm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2852D-FD25-184D-8442-ED52871B1A54}"/>
              </a:ext>
            </a:extLst>
          </p:cNvPr>
          <p:cNvSpPr txBox="1"/>
          <p:nvPr/>
        </p:nvSpPr>
        <p:spPr>
          <a:xfrm>
            <a:off x="1869308" y="19575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61768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06487" y="589158"/>
            <a:ext cx="5856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3. Calculate the area of the shape.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B5233-FB0A-394E-8BE6-FF4CCC074BCF}"/>
              </a:ext>
            </a:extLst>
          </p:cNvPr>
          <p:cNvSpPr/>
          <p:nvPr/>
        </p:nvSpPr>
        <p:spPr>
          <a:xfrm>
            <a:off x="1534747" y="2781649"/>
            <a:ext cx="2703830" cy="123074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0D7C8-001F-E344-9110-AF67AC577D78}"/>
              </a:ext>
            </a:extLst>
          </p:cNvPr>
          <p:cNvSpPr txBox="1"/>
          <p:nvPr/>
        </p:nvSpPr>
        <p:spPr>
          <a:xfrm>
            <a:off x="3481418" y="119077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42AF3E-C40E-C341-B92D-12E529AFF3C2}"/>
              </a:ext>
            </a:extLst>
          </p:cNvPr>
          <p:cNvSpPr/>
          <p:nvPr/>
        </p:nvSpPr>
        <p:spPr>
          <a:xfrm>
            <a:off x="3250049" y="1550902"/>
            <a:ext cx="988527" cy="123074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8DC93-A199-1F4D-9D87-E76130630EB1}"/>
              </a:ext>
            </a:extLst>
          </p:cNvPr>
          <p:cNvSpPr txBox="1"/>
          <p:nvPr/>
        </p:nvSpPr>
        <p:spPr>
          <a:xfrm>
            <a:off x="2041809" y="242624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5.5m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37083-E522-E945-A2BD-8B050850A2F0}"/>
              </a:ext>
            </a:extLst>
          </p:cNvPr>
          <p:cNvSpPr txBox="1"/>
          <p:nvPr/>
        </p:nvSpPr>
        <p:spPr>
          <a:xfrm>
            <a:off x="4342405" y="259698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D2409-7369-314A-A592-42560C0B4B9F}"/>
              </a:ext>
            </a:extLst>
          </p:cNvPr>
          <p:cNvSpPr txBox="1"/>
          <p:nvPr/>
        </p:nvSpPr>
        <p:spPr>
          <a:xfrm>
            <a:off x="997090" y="328983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val="19346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06487" y="589158"/>
            <a:ext cx="1088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4. A room in a house has the following layout. It costs £3.50 for every m</a:t>
            </a:r>
            <a:r>
              <a:rPr lang="en-GB" sz="2200" baseline="30000" dirty="0">
                <a:latin typeface="Trebuchet MS" panose="020B0603020202020204" pitchFamily="34" charset="0"/>
              </a:rPr>
              <a:t>2</a:t>
            </a:r>
            <a:r>
              <a:rPr lang="en-GB" sz="2200" dirty="0">
                <a:latin typeface="Trebuchet MS" panose="020B0603020202020204" pitchFamily="34" charset="0"/>
              </a:rPr>
              <a:t> for flooring, calculate the cost to put a new floor for the room.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B5233-FB0A-394E-8BE6-FF4CCC074BCF}"/>
              </a:ext>
            </a:extLst>
          </p:cNvPr>
          <p:cNvSpPr/>
          <p:nvPr/>
        </p:nvSpPr>
        <p:spPr>
          <a:xfrm>
            <a:off x="1987439" y="1828838"/>
            <a:ext cx="2703830" cy="1490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8DC93-A199-1F4D-9D87-E76130630EB1}"/>
              </a:ext>
            </a:extLst>
          </p:cNvPr>
          <p:cNvSpPr txBox="1"/>
          <p:nvPr/>
        </p:nvSpPr>
        <p:spPr>
          <a:xfrm>
            <a:off x="3752546" y="33536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D2409-7369-314A-A592-42560C0B4B9F}"/>
              </a:ext>
            </a:extLst>
          </p:cNvPr>
          <p:cNvSpPr txBox="1"/>
          <p:nvPr/>
        </p:nvSpPr>
        <p:spPr>
          <a:xfrm>
            <a:off x="1483964" y="23896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4m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EF355C4E-DD90-7C4D-9ACD-357406726C5E}"/>
              </a:ext>
            </a:extLst>
          </p:cNvPr>
          <p:cNvSpPr/>
          <p:nvPr/>
        </p:nvSpPr>
        <p:spPr>
          <a:xfrm>
            <a:off x="4691269" y="1828838"/>
            <a:ext cx="1570383" cy="14908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E15E75-8057-9242-8AC6-DEA659E1568F}"/>
              </a:ext>
            </a:extLst>
          </p:cNvPr>
          <p:cNvSpPr txBox="1"/>
          <p:nvPr/>
        </p:nvSpPr>
        <p:spPr>
          <a:xfrm>
            <a:off x="3299597" y="14066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6m</a:t>
            </a:r>
          </a:p>
        </p:txBody>
      </p:sp>
    </p:spTree>
    <p:extLst>
      <p:ext uri="{BB962C8B-B14F-4D97-AF65-F5344CB8AC3E}">
        <p14:creationId xmlns:p14="http://schemas.microsoft.com/office/powerpoint/2010/main" val="272368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3122" y="-75356"/>
            <a:ext cx="369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Perimeter, Area and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65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29BD5-D003-8A4D-B9EB-E8FD6A635295}"/>
              </a:ext>
            </a:extLst>
          </p:cNvPr>
          <p:cNvSpPr txBox="1"/>
          <p:nvPr/>
        </p:nvSpPr>
        <p:spPr>
          <a:xfrm>
            <a:off x="606487" y="589158"/>
            <a:ext cx="1088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Circles – Circumference and Area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654ED0-CAD6-3145-A9EE-8194D2E7B1FB}"/>
              </a:ext>
            </a:extLst>
          </p:cNvPr>
          <p:cNvSpPr/>
          <p:nvPr/>
        </p:nvSpPr>
        <p:spPr>
          <a:xfrm>
            <a:off x="1210643" y="2801810"/>
            <a:ext cx="1850315" cy="192262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1D4AC5-72E4-494E-AC4B-9154F9EF1AF9}"/>
              </a:ext>
            </a:extLst>
          </p:cNvPr>
          <p:cNvSpPr/>
          <p:nvPr/>
        </p:nvSpPr>
        <p:spPr>
          <a:xfrm>
            <a:off x="939521" y="2594708"/>
            <a:ext cx="2392556" cy="23267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AFA73B-F474-6044-85FC-523E896BA51A}"/>
              </a:ext>
            </a:extLst>
          </p:cNvPr>
          <p:cNvSpPr/>
          <p:nvPr/>
        </p:nvSpPr>
        <p:spPr>
          <a:xfrm>
            <a:off x="1845054" y="2518846"/>
            <a:ext cx="581489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7">
            <a:extLst>
              <a:ext uri="{FF2B5EF4-FFF2-40B4-BE49-F238E27FC236}">
                <a16:creationId xmlns:a16="http://schemas.microsoft.com/office/drawing/2014/main" id="{E1B085CE-C2D0-4841-AC61-FD8D5CCB5F67}"/>
              </a:ext>
            </a:extLst>
          </p:cNvPr>
          <p:cNvSpPr/>
          <p:nvPr/>
        </p:nvSpPr>
        <p:spPr>
          <a:xfrm rot="17650302">
            <a:off x="2318593" y="2540091"/>
            <a:ext cx="215900" cy="17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4A932-D48B-A047-945F-A3B5F05E69D7}"/>
              </a:ext>
            </a:extLst>
          </p:cNvPr>
          <p:cNvSpPr txBox="1"/>
          <p:nvPr/>
        </p:nvSpPr>
        <p:spPr>
          <a:xfrm>
            <a:off x="606486" y="1972952"/>
            <a:ext cx="84679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rebuchet MS" panose="020B0703020202090204" pitchFamily="34" charset="0"/>
              </a:rPr>
              <a:t>Example 1: Find the circumference of a circle that has diameter 6cm.</a:t>
            </a:r>
            <a:endParaRPr lang="en-GB" sz="1900" b="1" dirty="0">
              <a:latin typeface="Trebuchet MS" panose="020B070302020209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D3D736-90B4-444F-AAF6-4F73C3175571}"/>
              </a:ext>
            </a:extLst>
          </p:cNvPr>
          <p:cNvCxnSpPr/>
          <p:nvPr/>
        </p:nvCxnSpPr>
        <p:spPr>
          <a:xfrm flipV="1">
            <a:off x="1559083" y="3049301"/>
            <a:ext cx="1116445" cy="13622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E6D4EDA-A96A-834F-B325-105086A1EF9D}"/>
              </a:ext>
            </a:extLst>
          </p:cNvPr>
          <p:cNvSpPr txBox="1"/>
          <p:nvPr/>
        </p:nvSpPr>
        <p:spPr>
          <a:xfrm>
            <a:off x="1559083" y="3489997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6cm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3BB7E-A8B9-704C-B279-C15F79D0AA92}"/>
              </a:ext>
            </a:extLst>
          </p:cNvPr>
          <p:cNvSpPr txBox="1"/>
          <p:nvPr/>
        </p:nvSpPr>
        <p:spPr>
          <a:xfrm>
            <a:off x="6600205" y="46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3F69B-DE7C-7046-83BE-EAAC49025D1A}"/>
                  </a:ext>
                </a:extLst>
              </p:cNvPr>
              <p:cNvSpPr txBox="1"/>
              <p:nvPr/>
            </p:nvSpPr>
            <p:spPr>
              <a:xfrm>
                <a:off x="3539589" y="1312315"/>
                <a:ext cx="4722644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3F69B-DE7C-7046-83BE-EAAC4902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9" y="1312315"/>
                <a:ext cx="4722644" cy="584775"/>
              </a:xfrm>
              <a:prstGeom prst="rect">
                <a:avLst/>
              </a:prstGeom>
              <a:blipFill>
                <a:blip r:embed="rId2"/>
                <a:stretch>
                  <a:fillRect b="-22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5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1368</Words>
  <Application>Microsoft Macintosh PowerPoint</Application>
  <PresentationFormat>Widescreen</PresentationFormat>
  <Paragraphs>269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22</cp:revision>
  <dcterms:created xsi:type="dcterms:W3CDTF">2020-03-20T14:30:04Z</dcterms:created>
  <dcterms:modified xsi:type="dcterms:W3CDTF">2020-04-27T11:37:47Z</dcterms:modified>
</cp:coreProperties>
</file>