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6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2298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Non Calculator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4201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2" action="ppaction://hlinksldjump"/>
              </a:rPr>
              <a:t>Converting into different currencies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3" action="ppaction://hlinksldjump"/>
              </a:rPr>
              <a:t>Converting back into pounds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4" action="ppaction://hlinksldjump"/>
              </a:rPr>
              <a:t>Multiple conversions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5" action="ppaction://hlinksldjump"/>
              </a:rPr>
              <a:t>Calculating the exchange rates</a:t>
            </a:r>
            <a:endParaRPr lang="en-GB" dirty="0"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  <a:hlinkClick r:id="rId6" action="ppaction://hlinksldjump"/>
              </a:rPr>
              <a:t>Exam Questions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0286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Calculating the Exchange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1: Paul is converting pounds into euros.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For £120 he receives 150 euros. Calculate the exchange rate from pounds into euros.</a:t>
            </a:r>
          </a:p>
        </p:txBody>
      </p:sp>
    </p:spTree>
    <p:extLst>
      <p:ext uri="{BB962C8B-B14F-4D97-AF65-F5344CB8AC3E}">
        <p14:creationId xmlns:p14="http://schemas.microsoft.com/office/powerpoint/2010/main" val="423055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40286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Calculating the Exchange Rate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2: Trevor converted £1200 into Rupees. He received 10200 Rupees. What was his exchange rate from pounds into Rupees.</a:t>
            </a:r>
          </a:p>
        </p:txBody>
      </p:sp>
    </p:spTree>
    <p:extLst>
      <p:ext uri="{BB962C8B-B14F-4D97-AF65-F5344CB8AC3E}">
        <p14:creationId xmlns:p14="http://schemas.microsoft.com/office/powerpoint/2010/main" val="3970621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06148" y="943218"/>
            <a:ext cx="110495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1. </a:t>
            </a:r>
            <a:r>
              <a:rPr lang="en-GB" dirty="0">
                <a:latin typeface="Trebuchet MS" panose="020B0703020202090204" pitchFamily="34" charset="0"/>
              </a:rPr>
              <a:t>James goes on a 5 day long trip to France </a:t>
            </a:r>
          </a:p>
          <a:p>
            <a:r>
              <a:rPr lang="en-GB" dirty="0">
                <a:latin typeface="Trebuchet MS" panose="020B0703020202090204" pitchFamily="34" charset="0"/>
              </a:rPr>
              <a:t>He exchanges £1800 into Euros using the exchange rate £1 = 1.50 Euros</a:t>
            </a:r>
          </a:p>
          <a:p>
            <a:r>
              <a:rPr lang="en-GB" dirty="0">
                <a:latin typeface="Trebuchet MS" panose="020B0703020202090204" pitchFamily="34" charset="0"/>
              </a:rPr>
              <a:t>	</a:t>
            </a:r>
          </a:p>
          <a:p>
            <a:pPr lvl="1"/>
            <a:r>
              <a:rPr lang="en-GB" dirty="0">
                <a:latin typeface="Trebuchet MS" panose="020B0703020202090204" pitchFamily="34" charset="0"/>
              </a:rPr>
              <a:t>	a) How many Euros will he receive?</a:t>
            </a:r>
          </a:p>
          <a:p>
            <a:r>
              <a:rPr lang="en-GB" dirty="0">
                <a:latin typeface="Trebuchet MS" panose="020B0703020202090204" pitchFamily="34" charset="0"/>
              </a:rPr>
              <a:t>	b) James spent 300 euros every day. How much in Euros will he have left?</a:t>
            </a:r>
          </a:p>
          <a:p>
            <a:r>
              <a:rPr lang="en-US" dirty="0">
                <a:latin typeface="Trebuchet MS" panose="020B070302020209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60093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2. Adrian goes on a 5-day long trip to Jamaica.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He exchanges £1500 into Jamaican Dollars. 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a) How many Jamaican Dollars will he receive?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1CD969C-A8D2-B640-BDBB-0E70895BB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4326"/>
              </p:ext>
            </p:extLst>
          </p:nvPr>
        </p:nvGraphicFramePr>
        <p:xfrm>
          <a:off x="7348052" y="656710"/>
          <a:ext cx="4119192" cy="15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744">
                  <a:extLst>
                    <a:ext uri="{9D8B030D-6E8A-4147-A177-3AD203B41FA5}">
                      <a16:colId xmlns:a16="http://schemas.microsoft.com/office/drawing/2014/main" val="2411302448"/>
                    </a:ext>
                  </a:extLst>
                </a:gridCol>
                <a:gridCol w="2806448">
                  <a:extLst>
                    <a:ext uri="{9D8B030D-6E8A-4147-A177-3AD203B41FA5}">
                      <a16:colId xmlns:a16="http://schemas.microsoft.com/office/drawing/2014/main" val="1017285861"/>
                    </a:ext>
                  </a:extLst>
                </a:gridCol>
              </a:tblGrid>
              <a:tr h="4417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Rate of Exchange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577024"/>
                  </a:ext>
                </a:extLst>
              </a:tr>
              <a:tr h="4417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Pound Sterling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Other Currencies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524542"/>
                  </a:ext>
                </a:extLst>
              </a:tr>
              <a:tr h="33663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JAM 173 (Jamaican Dollars)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991141"/>
                  </a:ext>
                </a:extLst>
              </a:tr>
              <a:tr h="3118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USA 1.15 dollars (US Dollars)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6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277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6871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2. Adrian spends 30000 dollars a day.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b) How much money will he have left in dollars after this?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1CD969C-A8D2-B640-BDBB-0E70895BB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700334"/>
              </p:ext>
            </p:extLst>
          </p:nvPr>
        </p:nvGraphicFramePr>
        <p:xfrm>
          <a:off x="7463790" y="656710"/>
          <a:ext cx="4119192" cy="15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744">
                  <a:extLst>
                    <a:ext uri="{9D8B030D-6E8A-4147-A177-3AD203B41FA5}">
                      <a16:colId xmlns:a16="http://schemas.microsoft.com/office/drawing/2014/main" val="2411302448"/>
                    </a:ext>
                  </a:extLst>
                </a:gridCol>
                <a:gridCol w="2806448">
                  <a:extLst>
                    <a:ext uri="{9D8B030D-6E8A-4147-A177-3AD203B41FA5}">
                      <a16:colId xmlns:a16="http://schemas.microsoft.com/office/drawing/2014/main" val="1017285861"/>
                    </a:ext>
                  </a:extLst>
                </a:gridCol>
              </a:tblGrid>
              <a:tr h="4417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Rate of Exchange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577024"/>
                  </a:ext>
                </a:extLst>
              </a:tr>
              <a:tr h="4417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Pound Sterling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Other Currencies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524542"/>
                  </a:ext>
                </a:extLst>
              </a:tr>
              <a:tr h="33663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JAM 173 (Jamaican Dollars)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991141"/>
                  </a:ext>
                </a:extLst>
              </a:tr>
              <a:tr h="3118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USA 1.15 dollars (US Dollars)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6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830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165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Questions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06148" y="943218"/>
            <a:ext cx="6841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2. Adrian exchanges whatever money he has left into Pounds and then US dollars for his trip to New York.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In New York Adrian spends 200 dollars a day for 3 days.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He converts to remaining money back into pounds.</a:t>
            </a:r>
          </a:p>
          <a:p>
            <a:r>
              <a:rPr lang="en-US" sz="2000" dirty="0">
                <a:latin typeface="Trebuchet MS" panose="020B0703020202090204" pitchFamily="34" charset="0"/>
              </a:rPr>
              <a:t>c) How much money in pounds will he have afterwards to the nearest pounds.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1CD969C-A8D2-B640-BDBB-0E70895BB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09759"/>
              </p:ext>
            </p:extLst>
          </p:nvPr>
        </p:nvGraphicFramePr>
        <p:xfrm>
          <a:off x="7348052" y="1013320"/>
          <a:ext cx="4119192" cy="1541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2744">
                  <a:extLst>
                    <a:ext uri="{9D8B030D-6E8A-4147-A177-3AD203B41FA5}">
                      <a16:colId xmlns:a16="http://schemas.microsoft.com/office/drawing/2014/main" val="2411302448"/>
                    </a:ext>
                  </a:extLst>
                </a:gridCol>
                <a:gridCol w="2806448">
                  <a:extLst>
                    <a:ext uri="{9D8B030D-6E8A-4147-A177-3AD203B41FA5}">
                      <a16:colId xmlns:a16="http://schemas.microsoft.com/office/drawing/2014/main" val="1017285861"/>
                    </a:ext>
                  </a:extLst>
                </a:gridCol>
              </a:tblGrid>
              <a:tr h="4417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Rate of Exchange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577024"/>
                  </a:ext>
                </a:extLst>
              </a:tr>
              <a:tr h="4417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Pound Sterling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Other Currencies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0524542"/>
                  </a:ext>
                </a:extLst>
              </a:tr>
              <a:tr h="33663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JAM 173 (Jamaican Dollars)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991141"/>
                  </a:ext>
                </a:extLst>
              </a:tr>
              <a:tr h="311847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USA 1.15 dollars (US Dollars)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361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27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6519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into Currencies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743727" y="1114426"/>
            <a:ext cx="10704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1: Using the exchange rate of </a:t>
            </a:r>
            <a:r>
              <a:rPr lang="en-US" sz="2000" b="1" dirty="0">
                <a:latin typeface="Trebuchet MS" panose="020B0703020202090204" pitchFamily="34" charset="0"/>
              </a:rPr>
              <a:t>£1 = 1.40 </a:t>
            </a:r>
            <a:r>
              <a:rPr lang="en-US" sz="2000" dirty="0">
                <a:latin typeface="Trebuchet MS" panose="020B0703020202090204" pitchFamily="34" charset="0"/>
              </a:rPr>
              <a:t>euros calculate the following in euros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£30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£500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£2000 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6519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into Currencies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2: The following table shows various currencies in exchange for £1.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15E3A7-9742-EF41-A64F-23DBD6E15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89845"/>
              </p:ext>
            </p:extLst>
          </p:nvPr>
        </p:nvGraphicFramePr>
        <p:xfrm>
          <a:off x="2120624" y="1571983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198402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068925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85691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414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740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Euros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US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Australian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Zloty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47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5148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FC20F76-F5BF-DF43-8CAF-5D3480B931CE}"/>
              </a:ext>
            </a:extLst>
          </p:cNvPr>
          <p:cNvSpPr txBox="1"/>
          <p:nvPr/>
        </p:nvSpPr>
        <p:spPr>
          <a:xfrm>
            <a:off x="592686" y="2719543"/>
            <a:ext cx="107045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Turn £80 in Zloty</a:t>
            </a:r>
          </a:p>
          <a:p>
            <a:pPr marL="457200" indent="-457200">
              <a:buAutoNum type="alphaLcParenR"/>
            </a:pPr>
            <a:endParaRPr lang="en-US" sz="20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endParaRPr lang="en-US" sz="20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endParaRPr lang="en-US" sz="20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endParaRPr lang="en-US" sz="2000" dirty="0">
              <a:latin typeface="Trebuchet MS" panose="020B0703020202090204" pitchFamily="34" charset="0"/>
            </a:endParaRP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How many Yen would you get for £4000?</a:t>
            </a:r>
          </a:p>
        </p:txBody>
      </p:sp>
    </p:spTree>
    <p:extLst>
      <p:ext uri="{BB962C8B-B14F-4D97-AF65-F5344CB8AC3E}">
        <p14:creationId xmlns:p14="http://schemas.microsoft.com/office/powerpoint/2010/main" val="208118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6519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into Currencies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2: The following table shows various currencies in exchange for £1.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15E3A7-9742-EF41-A64F-23DBD6E154BA}"/>
              </a:ext>
            </a:extLst>
          </p:cNvPr>
          <p:cNvGraphicFramePr>
            <a:graphicFrameLocks noGrp="1"/>
          </p:cNvGraphicFramePr>
          <p:nvPr/>
        </p:nvGraphicFramePr>
        <p:xfrm>
          <a:off x="2120624" y="1571983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198402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068925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85691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414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740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Euros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US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Australian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Zloty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47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5148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FC20F76-F5BF-DF43-8CAF-5D3480B931CE}"/>
              </a:ext>
            </a:extLst>
          </p:cNvPr>
          <p:cNvSpPr txBox="1"/>
          <p:nvPr/>
        </p:nvSpPr>
        <p:spPr>
          <a:xfrm>
            <a:off x="592686" y="2719543"/>
            <a:ext cx="10704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c) While in America Lorraine bought a pair of headphones for $95, back home in the United Kingdom she sees them for £68. Were the headphones cheaper in the US of in the UK.</a:t>
            </a:r>
          </a:p>
        </p:txBody>
      </p:sp>
    </p:spTree>
    <p:extLst>
      <p:ext uri="{BB962C8B-B14F-4D97-AF65-F5344CB8AC3E}">
        <p14:creationId xmlns:p14="http://schemas.microsoft.com/office/powerpoint/2010/main" val="284114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7573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back into Pounds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1: The following table shows various currencies in exchange for £1.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15E3A7-9742-EF41-A64F-23DBD6E154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84298"/>
              </p:ext>
            </p:extLst>
          </p:nvPr>
        </p:nvGraphicFramePr>
        <p:xfrm>
          <a:off x="2120624" y="1571983"/>
          <a:ext cx="487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198402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414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740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Yuan (China)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Australian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Zloty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47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514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EE63476-4FA4-F646-9BE4-5CB60D468C2F}"/>
              </a:ext>
            </a:extLst>
          </p:cNvPr>
          <p:cNvSpPr txBox="1"/>
          <p:nvPr/>
        </p:nvSpPr>
        <p:spPr>
          <a:xfrm>
            <a:off x="592687" y="2690751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a) Convert 1107 Yuan into pounds.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25A4F2-56DB-1747-93FF-E0472AE340F0}"/>
              </a:ext>
            </a:extLst>
          </p:cNvPr>
          <p:cNvSpPr txBox="1"/>
          <p:nvPr/>
        </p:nvSpPr>
        <p:spPr>
          <a:xfrm>
            <a:off x="592687" y="4411614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b) Convert 3485 Zloty into pounds.</a:t>
            </a:r>
          </a:p>
        </p:txBody>
      </p:sp>
    </p:spTree>
    <p:extLst>
      <p:ext uri="{BB962C8B-B14F-4D97-AF65-F5344CB8AC3E}">
        <p14:creationId xmlns:p14="http://schemas.microsoft.com/office/powerpoint/2010/main" val="218003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37573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Converting back into Pounds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2: The following table shows various currencies in exchange for £1.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15E3A7-9742-EF41-A64F-23DBD6E154BA}"/>
              </a:ext>
            </a:extLst>
          </p:cNvPr>
          <p:cNvGraphicFramePr>
            <a:graphicFrameLocks noGrp="1"/>
          </p:cNvGraphicFramePr>
          <p:nvPr/>
        </p:nvGraphicFramePr>
        <p:xfrm>
          <a:off x="2120624" y="1571983"/>
          <a:ext cx="487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198402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414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740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Yuan (China)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Australian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Zloty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47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514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EE63476-4FA4-F646-9BE4-5CB60D468C2F}"/>
              </a:ext>
            </a:extLst>
          </p:cNvPr>
          <p:cNvSpPr txBox="1"/>
          <p:nvPr/>
        </p:nvSpPr>
        <p:spPr>
          <a:xfrm>
            <a:off x="592687" y="2690751"/>
            <a:ext cx="10704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Which of the following gives you the most in pounds once you convert it?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3240 Yuan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1790 Zloty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688 Australian Dollars</a:t>
            </a:r>
          </a:p>
        </p:txBody>
      </p:sp>
    </p:spTree>
    <p:extLst>
      <p:ext uri="{BB962C8B-B14F-4D97-AF65-F5344CB8AC3E}">
        <p14:creationId xmlns:p14="http://schemas.microsoft.com/office/powerpoint/2010/main" val="16579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79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Multiple Conversions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1: The following table shows various currencies in exchange for £1.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E63476-4FA4-F646-9BE4-5CB60D468C2F}"/>
              </a:ext>
            </a:extLst>
          </p:cNvPr>
          <p:cNvSpPr txBox="1"/>
          <p:nvPr/>
        </p:nvSpPr>
        <p:spPr>
          <a:xfrm>
            <a:off x="592687" y="2690751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Convert 340 euros into Zloty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19FCC9-040B-2443-A9CB-870F86584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21450"/>
              </p:ext>
            </p:extLst>
          </p:nvPr>
        </p:nvGraphicFramePr>
        <p:xfrm>
          <a:off x="2120624" y="1571983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198402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068925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85691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414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740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Euros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Rupees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Australian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Zloty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47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51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6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79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Multiple Conversions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2: The following table shows various currencies in exchange for £1.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E63476-4FA4-F646-9BE4-5CB60D468C2F}"/>
              </a:ext>
            </a:extLst>
          </p:cNvPr>
          <p:cNvSpPr txBox="1"/>
          <p:nvPr/>
        </p:nvSpPr>
        <p:spPr>
          <a:xfrm>
            <a:off x="592687" y="2690751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Convert 27600 Yen into Rupees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19FCC9-040B-2443-A9CB-870F86584CAD}"/>
              </a:ext>
            </a:extLst>
          </p:cNvPr>
          <p:cNvGraphicFramePr>
            <a:graphicFrameLocks noGrp="1"/>
          </p:cNvGraphicFramePr>
          <p:nvPr/>
        </p:nvGraphicFramePr>
        <p:xfrm>
          <a:off x="2120624" y="1571983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198402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068925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85691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414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740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Euros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Rupees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Australian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Zloty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47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51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66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784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Ratio and Proportion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779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Multiple Conversions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CA8A08-2BC8-3648-97FA-C0E63B686212}"/>
              </a:ext>
            </a:extLst>
          </p:cNvPr>
          <p:cNvSpPr txBox="1"/>
          <p:nvPr/>
        </p:nvSpPr>
        <p:spPr>
          <a:xfrm>
            <a:off x="1025912" y="1427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3F065-19E7-C243-BAA7-7D442EF4A024}"/>
              </a:ext>
            </a:extLst>
          </p:cNvPr>
          <p:cNvSpPr txBox="1"/>
          <p:nvPr/>
        </p:nvSpPr>
        <p:spPr>
          <a:xfrm>
            <a:off x="592687" y="969888"/>
            <a:ext cx="1070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Example 3: The following table shows various currencies in exchange for £1.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E63476-4FA4-F646-9BE4-5CB60D468C2F}"/>
              </a:ext>
            </a:extLst>
          </p:cNvPr>
          <p:cNvSpPr txBox="1"/>
          <p:nvPr/>
        </p:nvSpPr>
        <p:spPr>
          <a:xfrm>
            <a:off x="592687" y="2690751"/>
            <a:ext cx="10704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rebuchet MS" panose="020B0703020202090204" pitchFamily="34" charset="0"/>
              </a:rPr>
              <a:t>Which of the following gives you the most Australian Dollars back.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490 Euros</a:t>
            </a:r>
          </a:p>
          <a:p>
            <a:pPr marL="457200" indent="-457200">
              <a:buAutoNum type="alphaLcParenR"/>
            </a:pPr>
            <a:r>
              <a:rPr lang="en-US" sz="2000" dirty="0">
                <a:latin typeface="Trebuchet MS" panose="020B0703020202090204" pitchFamily="34" charset="0"/>
              </a:rPr>
              <a:t>2700 Zloty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19FCC9-040B-2443-A9CB-870F86584CAD}"/>
              </a:ext>
            </a:extLst>
          </p:cNvPr>
          <p:cNvGraphicFramePr>
            <a:graphicFrameLocks noGrp="1"/>
          </p:cNvGraphicFramePr>
          <p:nvPr/>
        </p:nvGraphicFramePr>
        <p:xfrm>
          <a:off x="2120624" y="1571983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1984027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068925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885691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814140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740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Euros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Rupees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Yen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Australian Dollars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Zloty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47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1.85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751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38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796</Words>
  <Application>Microsoft Macintosh PowerPoint</Application>
  <PresentationFormat>Widescreen</PresentationFormat>
  <Paragraphs>182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13</cp:revision>
  <dcterms:created xsi:type="dcterms:W3CDTF">2020-03-20T14:30:04Z</dcterms:created>
  <dcterms:modified xsi:type="dcterms:W3CDTF">2020-05-11T12:05:44Z</dcterms:modified>
</cp:coreProperties>
</file>