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2675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Using Formulae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Exam Style Questions</a:t>
            </a: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Examples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3886F8-EA31-1E45-AEC7-32BCB0E3F7F5}"/>
              </a:ext>
            </a:extLst>
          </p:cNvPr>
          <p:cNvSpPr txBox="1"/>
          <p:nvPr/>
        </p:nvSpPr>
        <p:spPr>
          <a:xfrm>
            <a:off x="589447" y="1612022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1. A = 5b + 3c, find the value of A if b = 4 and c = -2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Examples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3886F8-EA31-1E45-AEC7-32BCB0E3F7F5}"/>
              </a:ext>
            </a:extLst>
          </p:cNvPr>
          <p:cNvSpPr txBox="1"/>
          <p:nvPr/>
        </p:nvSpPr>
        <p:spPr>
          <a:xfrm>
            <a:off x="589447" y="1612022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2. m = </a:t>
            </a:r>
            <a:r>
              <a:rPr lang="en-US" sz="2200" dirty="0" err="1">
                <a:latin typeface="Trebuchet MS" panose="020B0703020202090204" pitchFamily="34" charset="0"/>
              </a:rPr>
              <a:t>pr</a:t>
            </a:r>
            <a:r>
              <a:rPr lang="en-US" sz="2200" dirty="0">
                <a:latin typeface="Trebuchet MS" panose="020B0703020202090204" pitchFamily="34" charset="0"/>
              </a:rPr>
              <a:t> – 8q, find the value of m if p = 10, r = 9 and q = 3.6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7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Examples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93886F8-EA31-1E45-AEC7-32BCB0E3F7F5}"/>
                  </a:ext>
                </a:extLst>
              </p:cNvPr>
              <p:cNvSpPr txBox="1"/>
              <p:nvPr/>
            </p:nvSpPr>
            <p:spPr>
              <a:xfrm>
                <a:off x="589447" y="1612022"/>
                <a:ext cx="10704545" cy="543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rebuchet MS" panose="020B070302020209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, find the value of t if, x = 29, y = 14 and a = 5.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93886F8-EA31-1E45-AEC7-32BCB0E3F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47" y="1612022"/>
                <a:ext cx="10704545" cy="543547"/>
              </a:xfrm>
              <a:prstGeom prst="rect">
                <a:avLst/>
              </a:prstGeom>
              <a:blipFill>
                <a:blip r:embed="rId2"/>
                <a:stretch>
                  <a:fillRect l="-592" t="-4545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15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761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Style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1: In Physics the formula for Kinetic energy is</a:t>
            </a:r>
          </a:p>
          <a:p>
            <a:pPr algn="ctr"/>
            <a:r>
              <a:rPr lang="en-US" sz="2200" i="1" dirty="0" err="1">
                <a:latin typeface="Trebuchet MS" panose="020B0703020202090204" pitchFamily="34" charset="0"/>
              </a:rPr>
              <a:t>E</a:t>
            </a:r>
            <a:r>
              <a:rPr lang="en-US" sz="2200" i="1" baseline="-25000" dirty="0" err="1">
                <a:latin typeface="Trebuchet MS" panose="020B0703020202090204" pitchFamily="34" charset="0"/>
              </a:rPr>
              <a:t>k</a:t>
            </a:r>
            <a:r>
              <a:rPr lang="en-US" sz="2200" i="1" dirty="0">
                <a:latin typeface="Trebuchet MS" panose="020B0703020202090204" pitchFamily="34" charset="0"/>
              </a:rPr>
              <a:t> = ½ mv</a:t>
            </a:r>
            <a:r>
              <a:rPr lang="en-US" sz="2200" i="1" baseline="30000" dirty="0">
                <a:latin typeface="Trebuchet MS" panose="020B0703020202090204" pitchFamily="34" charset="0"/>
              </a:rPr>
              <a:t>2</a:t>
            </a:r>
          </a:p>
          <a:p>
            <a:r>
              <a:rPr lang="en-US" sz="2200" dirty="0">
                <a:latin typeface="Trebuchet MS" panose="020B0703020202090204" pitchFamily="34" charset="0"/>
              </a:rPr>
              <a:t>where </a:t>
            </a:r>
            <a:r>
              <a:rPr lang="en-US" sz="2200" i="1" dirty="0">
                <a:latin typeface="Trebuchet MS" panose="020B0703020202090204" pitchFamily="34" charset="0"/>
              </a:rPr>
              <a:t>m</a:t>
            </a:r>
            <a:r>
              <a:rPr lang="en-US" sz="2200" dirty="0">
                <a:latin typeface="Trebuchet MS" panose="020B0703020202090204" pitchFamily="34" charset="0"/>
              </a:rPr>
              <a:t> stands for mass (kg) and </a:t>
            </a:r>
            <a:r>
              <a:rPr lang="en-US" sz="2200" i="1" dirty="0">
                <a:latin typeface="Trebuchet MS" panose="020B0703020202090204" pitchFamily="34" charset="0"/>
              </a:rPr>
              <a:t>v</a:t>
            </a:r>
            <a:r>
              <a:rPr lang="en-US" sz="2200" dirty="0">
                <a:latin typeface="Trebuchet MS" panose="020B0703020202090204" pitchFamily="34" charset="0"/>
              </a:rPr>
              <a:t> represents velocity (m/s).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r>
              <a:rPr lang="en-US" sz="2200" dirty="0">
                <a:latin typeface="Trebuchet MS" panose="020B0703020202090204" pitchFamily="34" charset="0"/>
              </a:rPr>
              <a:t>If an object with a mass of 40kg travels at a speed of 1.4m/s. Calculate the kinetic energy being used?</a:t>
            </a:r>
          </a:p>
        </p:txBody>
      </p:sp>
    </p:spTree>
    <p:extLst>
      <p:ext uri="{BB962C8B-B14F-4D97-AF65-F5344CB8AC3E}">
        <p14:creationId xmlns:p14="http://schemas.microsoft.com/office/powerpoint/2010/main" val="187977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761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Style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Lorna is looking to get some photocopying done. She looks at two companies that use different formula to work out the cost.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r>
              <a:rPr lang="en-US" sz="2200" dirty="0">
                <a:latin typeface="Trebuchet MS" panose="020B0703020202090204" pitchFamily="34" charset="0"/>
              </a:rPr>
              <a:t>where C is the Cost (£), and a is the number of copies.</a:t>
            </a:r>
          </a:p>
          <a:p>
            <a:r>
              <a:rPr lang="en-US" sz="2200" dirty="0">
                <a:latin typeface="Trebuchet MS" panose="020B0703020202090204" pitchFamily="34" charset="0"/>
              </a:rPr>
              <a:t>If Lorna wants 50 copies then which company would give her a better deal?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C237CE-F944-7845-A1C9-DA28A6FAF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331135"/>
              </p:ext>
            </p:extLst>
          </p:nvPr>
        </p:nvGraphicFramePr>
        <p:xfrm>
          <a:off x="3192481" y="1942406"/>
          <a:ext cx="58070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519">
                  <a:extLst>
                    <a:ext uri="{9D8B030D-6E8A-4147-A177-3AD203B41FA5}">
                      <a16:colId xmlns:a16="http://schemas.microsoft.com/office/drawing/2014/main" val="2202025523"/>
                    </a:ext>
                  </a:extLst>
                </a:gridCol>
                <a:gridCol w="2903519">
                  <a:extLst>
                    <a:ext uri="{9D8B030D-6E8A-4147-A177-3AD203B41FA5}">
                      <a16:colId xmlns:a16="http://schemas.microsoft.com/office/drawing/2014/main" val="3572071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Company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Company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87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= 0.15a + 3.50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= 0.08a + 5.00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450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41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761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Style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933F065-19E7-C243-BAA7-7D442EF4A024}"/>
                  </a:ext>
                </a:extLst>
              </p:cNvPr>
              <p:cNvSpPr txBox="1"/>
              <p:nvPr/>
            </p:nvSpPr>
            <p:spPr>
              <a:xfrm>
                <a:off x="710544" y="1114426"/>
                <a:ext cx="10704545" cy="2487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rebuchet MS" panose="020B0703020202090204" pitchFamily="34" charset="0"/>
                  </a:rPr>
                  <a:t>Example 3: The formula to calculate a persons BMI (Body Mass Index) is as follows</a:t>
                </a: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𝐵𝑀𝐼</m:t>
                      </m:r>
                      <m:r>
                        <a:rPr lang="en-GB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 panose="02040503050406030204" pitchFamily="18" charset="0"/>
                            </a:rPr>
                            <m:t>𝑤𝑒𝑖𝑔h𝑡</m:t>
                          </m:r>
                          <m:r>
                            <a:rPr lang="en-GB" sz="2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  <m:t>h𝑒𝑖𝑔h𝑡</m:t>
                              </m:r>
                            </m:e>
                            <m:sup>
                              <m:r>
                                <a:rPr lang="en-GB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where weight is in kg and height is in meters.</a:t>
                </a: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a) Calculate the BMI of Tracy is she weights 48kg and is 1.4m tall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933F065-19E7-C243-BAA7-7D442EF4A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44" y="1114426"/>
                <a:ext cx="10704545" cy="2487284"/>
              </a:xfrm>
              <a:prstGeom prst="rect">
                <a:avLst/>
              </a:prstGeom>
              <a:blipFill>
                <a:blip r:embed="rId2"/>
                <a:stretch>
                  <a:fillRect l="-711" t="-1523" b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12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1210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Using Formulae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761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Style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3: </a:t>
            </a:r>
            <a:r>
              <a:rPr lang="en-GB" sz="2200" dirty="0">
                <a:latin typeface="Trebuchet MS" panose="020B0703020202090204" pitchFamily="34" charset="0"/>
              </a:rPr>
              <a:t>The following table shows what a persons BMI is relative to their health.</a:t>
            </a:r>
            <a:endParaRPr lang="en-US" sz="2200" dirty="0">
              <a:latin typeface="Trebuchet MS" panose="020B0703020202090204" pitchFamily="34" charset="0"/>
            </a:endParaRP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r>
              <a:rPr lang="en-US" sz="2200" dirty="0">
                <a:latin typeface="Trebuchet MS" panose="020B0703020202090204" pitchFamily="34" charset="0"/>
              </a:rPr>
              <a:t>b) What would </a:t>
            </a:r>
            <a:r>
              <a:rPr lang="en-US" sz="2200" dirty="0" err="1">
                <a:latin typeface="Trebuchet MS" panose="020B0703020202090204" pitchFamily="34" charset="0"/>
              </a:rPr>
              <a:t>Tracys</a:t>
            </a:r>
            <a:r>
              <a:rPr lang="en-US" sz="2200" dirty="0">
                <a:latin typeface="Trebuchet MS" panose="020B0703020202090204" pitchFamily="34" charset="0"/>
              </a:rPr>
              <a:t> BMI indicate about her health?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E609143-1C54-604D-8FE0-715C27DF8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083584"/>
              </p:ext>
            </p:extLst>
          </p:nvPr>
        </p:nvGraphicFramePr>
        <p:xfrm>
          <a:off x="3549191" y="1741766"/>
          <a:ext cx="4599386" cy="188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693">
                  <a:extLst>
                    <a:ext uri="{9D8B030D-6E8A-4147-A177-3AD203B41FA5}">
                      <a16:colId xmlns:a16="http://schemas.microsoft.com/office/drawing/2014/main" val="2450058724"/>
                    </a:ext>
                  </a:extLst>
                </a:gridCol>
                <a:gridCol w="2299693">
                  <a:extLst>
                    <a:ext uri="{9D8B030D-6E8A-4147-A177-3AD203B41FA5}">
                      <a16:colId xmlns:a16="http://schemas.microsoft.com/office/drawing/2014/main" val="2803219557"/>
                    </a:ext>
                  </a:extLst>
                </a:gridCol>
              </a:tblGrid>
              <a:tr h="4711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Underweight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&lt;19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921080"/>
                  </a:ext>
                </a:extLst>
              </a:tr>
              <a:tr h="4711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Healthy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19-25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387276"/>
                  </a:ext>
                </a:extLst>
              </a:tr>
              <a:tr h="4711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Overweight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25-30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901800"/>
                  </a:ext>
                </a:extLst>
              </a:tr>
              <a:tr h="4711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Obese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30+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850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5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365</Words>
  <Application>Microsoft Macintosh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12</cp:revision>
  <dcterms:created xsi:type="dcterms:W3CDTF">2020-03-20T14:30:04Z</dcterms:created>
  <dcterms:modified xsi:type="dcterms:W3CDTF">2020-04-23T08:26:35Z</dcterms:modified>
</cp:coreProperties>
</file>